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2" r:id="rId4"/>
    <p:sldMasterId id="2147483851" r:id="rId5"/>
  </p:sldMasterIdLst>
  <p:notesMasterIdLst>
    <p:notesMasterId r:id="rId30"/>
  </p:notesMasterIdLst>
  <p:sldIdLst>
    <p:sldId id="301" r:id="rId6"/>
    <p:sldId id="303" r:id="rId7"/>
    <p:sldId id="306" r:id="rId8"/>
    <p:sldId id="305" r:id="rId9"/>
    <p:sldId id="302" r:id="rId10"/>
    <p:sldId id="271" r:id="rId11"/>
    <p:sldId id="272" r:id="rId12"/>
    <p:sldId id="273" r:id="rId13"/>
    <p:sldId id="297" r:id="rId14"/>
    <p:sldId id="298" r:id="rId15"/>
    <p:sldId id="299" r:id="rId16"/>
    <p:sldId id="279" r:id="rId17"/>
    <p:sldId id="280" r:id="rId18"/>
    <p:sldId id="281" r:id="rId19"/>
    <p:sldId id="282" r:id="rId20"/>
    <p:sldId id="283" r:id="rId21"/>
    <p:sldId id="284" r:id="rId22"/>
    <p:sldId id="285" r:id="rId23"/>
    <p:sldId id="291" r:id="rId24"/>
    <p:sldId id="292" r:id="rId25"/>
    <p:sldId id="293" r:id="rId26"/>
    <p:sldId id="294" r:id="rId27"/>
    <p:sldId id="295"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7" autoAdjust="0"/>
    <p:restoredTop sz="94660"/>
  </p:normalViewPr>
  <p:slideViewPr>
    <p:cSldViewPr snapToGrid="0">
      <p:cViewPr varScale="1">
        <p:scale>
          <a:sx n="111" d="100"/>
          <a:sy n="111" d="100"/>
        </p:scale>
        <p:origin x="432"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1</a:t>
            </a:fld>
            <a:endParaRPr lang="en-US" dirty="0"/>
          </a:p>
        </p:txBody>
      </p:sp>
    </p:spTree>
    <p:extLst>
      <p:ext uri="{BB962C8B-B14F-4D97-AF65-F5344CB8AC3E}">
        <p14:creationId xmlns:p14="http://schemas.microsoft.com/office/powerpoint/2010/main" val="24979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12</a:t>
            </a:fld>
            <a:endParaRPr lang="en-US" dirty="0"/>
          </a:p>
        </p:txBody>
      </p:sp>
    </p:spTree>
    <p:extLst>
      <p:ext uri="{BB962C8B-B14F-4D97-AF65-F5344CB8AC3E}">
        <p14:creationId xmlns:p14="http://schemas.microsoft.com/office/powerpoint/2010/main" val="188168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6E128-7848-41C8-9D17-DA3B35E5052C}" type="slidenum">
              <a:rPr lang="en-US" smtClean="0"/>
              <a:t>13</a:t>
            </a:fld>
            <a:endParaRPr lang="en-US" dirty="0"/>
          </a:p>
        </p:txBody>
      </p:sp>
    </p:spTree>
    <p:extLst>
      <p:ext uri="{BB962C8B-B14F-4D97-AF65-F5344CB8AC3E}">
        <p14:creationId xmlns:p14="http://schemas.microsoft.com/office/powerpoint/2010/main" val="255953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52079-6997-47B8-B262-4ED5D2EA2D74}" type="datetime1">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9E57DC2-970A-4B3E-BB1C-7A09969E49DF}"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660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4337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7531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FF771E-C08F-409D-95E9-1024C4084B56}"/>
              </a:ext>
            </a:extLst>
          </p:cNvPr>
          <p:cNvSpPr/>
          <p:nvPr userDrawn="1"/>
        </p:nvSpPr>
        <p:spPr>
          <a:xfrm>
            <a:off x="0" y="-32004"/>
            <a:ext cx="12192000" cy="692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DC2FF076-3E45-4FBB-AB10-CB6A07F6B0B3}"/>
              </a:ext>
            </a:extLst>
          </p:cNvPr>
          <p:cNvSpPr>
            <a:spLocks noGrp="1"/>
          </p:cNvSpPr>
          <p:nvPr>
            <p:ph type="pic" sz="quarter" idx="15"/>
          </p:nvPr>
        </p:nvSpPr>
        <p:spPr>
          <a:xfrm>
            <a:off x="0" y="-32004"/>
            <a:ext cx="12192000" cy="6912864"/>
          </a:xfrm>
        </p:spPr>
        <p:txBody>
          <a:bodyPr/>
          <a:lstStyle>
            <a:lvl1pPr marL="0" indent="0" algn="ctr">
              <a:buNone/>
              <a:defRPr/>
            </a:lvl1pPr>
          </a:lstStyle>
          <a:p>
            <a:r>
              <a:rPr lang="en-US"/>
              <a:t>Click icon to add picture</a:t>
            </a:r>
            <a:endParaRPr lang="en-US" dirty="0"/>
          </a:p>
        </p:txBody>
      </p:sp>
      <p:sp>
        <p:nvSpPr>
          <p:cNvPr id="12" name="Rectangle 3">
            <a:extLst>
              <a:ext uri="{FF2B5EF4-FFF2-40B4-BE49-F238E27FC236}">
                <a16:creationId xmlns:a16="http://schemas.microsoft.com/office/drawing/2014/main" id="{63483F35-9564-4CAF-9610-9557CD25DED4}"/>
              </a:ext>
            </a:extLst>
          </p:cNvPr>
          <p:cNvSpPr/>
          <p:nvPr userDrawn="1"/>
        </p:nvSpPr>
        <p:spPr>
          <a:xfrm>
            <a:off x="0" y="-32004"/>
            <a:ext cx="2564804" cy="6922008"/>
          </a:xfrm>
          <a:custGeom>
            <a:avLst/>
            <a:gdLst>
              <a:gd name="connsiteX0" fmla="*/ 0 w 2640648"/>
              <a:gd name="connsiteY0" fmla="*/ 0 h 6859749"/>
              <a:gd name="connsiteX1" fmla="*/ 2640648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640648"/>
              <a:gd name="connsiteY0" fmla="*/ 0 h 6859749"/>
              <a:gd name="connsiteX1" fmla="*/ 1999625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046760"/>
              <a:gd name="connsiteY0" fmla="*/ 0 h 6859749"/>
              <a:gd name="connsiteX1" fmla="*/ 1999625 w 2046760"/>
              <a:gd name="connsiteY1" fmla="*/ 0 h 6859749"/>
              <a:gd name="connsiteX2" fmla="*/ 2046760 w 2046760"/>
              <a:gd name="connsiteY2" fmla="*/ 6859749 h 6859749"/>
              <a:gd name="connsiteX3" fmla="*/ 0 w 2046760"/>
              <a:gd name="connsiteY3" fmla="*/ 6859749 h 6859749"/>
              <a:gd name="connsiteX4" fmla="*/ 0 w 2046760"/>
              <a:gd name="connsiteY4" fmla="*/ 0 h 6859749"/>
              <a:gd name="connsiteX0" fmla="*/ 0 w 2567481"/>
              <a:gd name="connsiteY0" fmla="*/ 0 h 6859749"/>
              <a:gd name="connsiteX1" fmla="*/ 1999625 w 2567481"/>
              <a:gd name="connsiteY1" fmla="*/ 0 h 6859749"/>
              <a:gd name="connsiteX2" fmla="*/ 2046760 w 2567481"/>
              <a:gd name="connsiteY2" fmla="*/ 6859749 h 6859749"/>
              <a:gd name="connsiteX3" fmla="*/ 0 w 2567481"/>
              <a:gd name="connsiteY3" fmla="*/ 6859749 h 6859749"/>
              <a:gd name="connsiteX4" fmla="*/ 0 w 2567481"/>
              <a:gd name="connsiteY4" fmla="*/ 0 h 6859749"/>
              <a:gd name="connsiteX0" fmla="*/ 0 w 2606088"/>
              <a:gd name="connsiteY0" fmla="*/ 0 h 6859749"/>
              <a:gd name="connsiteX1" fmla="*/ 1999625 w 2606088"/>
              <a:gd name="connsiteY1" fmla="*/ 0 h 6859749"/>
              <a:gd name="connsiteX2" fmla="*/ 2046760 w 2606088"/>
              <a:gd name="connsiteY2" fmla="*/ 6859749 h 6859749"/>
              <a:gd name="connsiteX3" fmla="*/ 0 w 2606088"/>
              <a:gd name="connsiteY3" fmla="*/ 6859749 h 6859749"/>
              <a:gd name="connsiteX4" fmla="*/ 0 w 2606088"/>
              <a:gd name="connsiteY4" fmla="*/ 0 h 6859749"/>
              <a:gd name="connsiteX0" fmla="*/ 0 w 2600807"/>
              <a:gd name="connsiteY0" fmla="*/ 0 h 6859749"/>
              <a:gd name="connsiteX1" fmla="*/ 1980771 w 2600807"/>
              <a:gd name="connsiteY1" fmla="*/ 0 h 6859749"/>
              <a:gd name="connsiteX2" fmla="*/ 2046760 w 2600807"/>
              <a:gd name="connsiteY2" fmla="*/ 6859749 h 6859749"/>
              <a:gd name="connsiteX3" fmla="*/ 0 w 2600807"/>
              <a:gd name="connsiteY3" fmla="*/ 6859749 h 6859749"/>
              <a:gd name="connsiteX4" fmla="*/ 0 w 2600807"/>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64804"/>
              <a:gd name="connsiteY0" fmla="*/ 0 h 6859749"/>
              <a:gd name="connsiteX1" fmla="*/ 1980771 w 2564804"/>
              <a:gd name="connsiteY1" fmla="*/ 0 h 6859749"/>
              <a:gd name="connsiteX2" fmla="*/ 2046760 w 2564804"/>
              <a:gd name="connsiteY2" fmla="*/ 6859749 h 6859749"/>
              <a:gd name="connsiteX3" fmla="*/ 0 w 2564804"/>
              <a:gd name="connsiteY3" fmla="*/ 6859749 h 6859749"/>
              <a:gd name="connsiteX4" fmla="*/ 0 w 2564804"/>
              <a:gd name="connsiteY4" fmla="*/ 0 h 685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804" h="6859749">
                <a:moveTo>
                  <a:pt x="0" y="0"/>
                </a:moveTo>
                <a:lnTo>
                  <a:pt x="1980771" y="0"/>
                </a:lnTo>
                <a:cubicBezTo>
                  <a:pt x="2005910" y="174979"/>
                  <a:pt x="3237679" y="2838634"/>
                  <a:pt x="2046760" y="6859749"/>
                </a:cubicBezTo>
                <a:lnTo>
                  <a:pt x="0" y="685974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919C2D0-427E-4EC2-97CA-5894246E3C7C}"/>
              </a:ext>
            </a:extLst>
          </p:cNvPr>
          <p:cNvSpPr>
            <a:spLocks noGrp="1"/>
          </p:cNvSpPr>
          <p:nvPr>
            <p:ph type="body" sz="quarter" idx="14" hasCustomPrompt="1"/>
          </p:nvPr>
        </p:nvSpPr>
        <p:spPr>
          <a:xfrm>
            <a:off x="3106594" y="3787548"/>
            <a:ext cx="7148512" cy="1382712"/>
          </a:xfrm>
        </p:spPr>
        <p:txBody>
          <a:bodyPr>
            <a:normAutofit/>
          </a:bodyPr>
          <a:lstStyle>
            <a:lvl1pPr marL="0" indent="0">
              <a:buNone/>
              <a:defRPr sz="4100">
                <a:solidFill>
                  <a:schemeClr val="tx1">
                    <a:lumMod val="65000"/>
                    <a:lumOff val="35000"/>
                  </a:schemeClr>
                </a:solidFill>
                <a:effectLst>
                  <a:outerShdw blurRad="38100" dist="38100" dir="2700000" algn="tl">
                    <a:srgbClr val="000000">
                      <a:alpha val="43137"/>
                    </a:srgbClr>
                  </a:outerShdw>
                </a:effectLst>
              </a:defRPr>
            </a:lvl1pPr>
          </a:lstStyle>
          <a:p>
            <a:pPr lvl="0"/>
            <a:r>
              <a:rPr lang="en-US" dirty="0"/>
              <a:t>Click to add subtitle</a:t>
            </a:r>
          </a:p>
        </p:txBody>
      </p:sp>
      <p:sp>
        <p:nvSpPr>
          <p:cNvPr id="15" name="Title 14">
            <a:extLst>
              <a:ext uri="{FF2B5EF4-FFF2-40B4-BE49-F238E27FC236}">
                <a16:creationId xmlns:a16="http://schemas.microsoft.com/office/drawing/2014/main" id="{25FE897E-283F-4CA2-A452-0F26A45C137E}"/>
              </a:ext>
            </a:extLst>
          </p:cNvPr>
          <p:cNvSpPr>
            <a:spLocks noGrp="1"/>
          </p:cNvSpPr>
          <p:nvPr>
            <p:ph type="title" hasCustomPrompt="1"/>
          </p:nvPr>
        </p:nvSpPr>
        <p:spPr>
          <a:xfrm>
            <a:off x="3061689" y="2349659"/>
            <a:ext cx="8292111" cy="1399667"/>
          </a:xfrm>
        </p:spPr>
        <p:txBody>
          <a:bodyPr anchor="b">
            <a:noAutofit/>
          </a:bodyPr>
          <a:lstStyle>
            <a:lvl1pPr>
              <a:defRPr sz="8200">
                <a:solidFill>
                  <a:schemeClr val="tx1">
                    <a:lumMod val="65000"/>
                    <a:lumOff val="35000"/>
                  </a:schemeClr>
                </a:solidFill>
                <a:effectLst>
                  <a:outerShdw blurRad="38100" dist="38100" dir="2700000" algn="tl">
                    <a:srgbClr val="000000">
                      <a:alpha val="43137"/>
                    </a:srgbClr>
                  </a:outerShdw>
                </a:effectLst>
                <a:latin typeface="+mn-lt"/>
              </a:defRPr>
            </a:lvl1pPr>
          </a:lstStyle>
          <a:p>
            <a:r>
              <a:rPr lang="en-US" dirty="0"/>
              <a:t>Click to add Title</a:t>
            </a:r>
          </a:p>
        </p:txBody>
      </p:sp>
      <p:sp>
        <p:nvSpPr>
          <p:cNvPr id="7" name="Date Placeholder 6">
            <a:extLst>
              <a:ext uri="{FF2B5EF4-FFF2-40B4-BE49-F238E27FC236}">
                <a16:creationId xmlns:a16="http://schemas.microsoft.com/office/drawing/2014/main" id="{483479B2-DA38-42C0-A896-9F8545DE5EAC}"/>
              </a:ext>
            </a:extLst>
          </p:cNvPr>
          <p:cNvSpPr>
            <a:spLocks noGrp="1"/>
          </p:cNvSpPr>
          <p:nvPr>
            <p:ph type="dt" sz="half" idx="16"/>
          </p:nvPr>
        </p:nvSpPr>
        <p:spPr/>
        <p:txBody>
          <a:bodyPr/>
          <a:lstStyle/>
          <a:p>
            <a:fld id="{79E3C6BB-94B4-4057-A3BC-13D6F990109B}" type="datetimeFigureOut">
              <a:rPr lang="en-US" noProof="0" smtClean="0"/>
              <a:t>3/25/2024</a:t>
            </a:fld>
            <a:endParaRPr lang="en-US" noProof="0"/>
          </a:p>
        </p:txBody>
      </p:sp>
      <p:sp>
        <p:nvSpPr>
          <p:cNvPr id="8" name="Footer Placeholder 7">
            <a:extLst>
              <a:ext uri="{FF2B5EF4-FFF2-40B4-BE49-F238E27FC236}">
                <a16:creationId xmlns:a16="http://schemas.microsoft.com/office/drawing/2014/main" id="{87042978-DC75-4938-8243-E29119EF32C1}"/>
              </a:ext>
            </a:extLst>
          </p:cNvPr>
          <p:cNvSpPr>
            <a:spLocks noGrp="1"/>
          </p:cNvSpPr>
          <p:nvPr>
            <p:ph type="ftr" sz="quarter" idx="17"/>
          </p:nvPr>
        </p:nvSpPr>
        <p:spPr/>
        <p:txBody>
          <a:bodyPr/>
          <a:lstStyle/>
          <a:p>
            <a:endParaRPr lang="en-US" noProof="0"/>
          </a:p>
        </p:txBody>
      </p:sp>
      <p:sp>
        <p:nvSpPr>
          <p:cNvPr id="9" name="Slide Number Placeholder 8">
            <a:extLst>
              <a:ext uri="{FF2B5EF4-FFF2-40B4-BE49-F238E27FC236}">
                <a16:creationId xmlns:a16="http://schemas.microsoft.com/office/drawing/2014/main" id="{B7D92BE1-E2CB-42E9-8F81-535372A1B4E8}"/>
              </a:ext>
            </a:extLst>
          </p:cNvPr>
          <p:cNvSpPr>
            <a:spLocks noGrp="1"/>
          </p:cNvSpPr>
          <p:nvPr>
            <p:ph type="sldNum" sz="quarter" idx="18"/>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2629277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Blank with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363-8886-4B68-BBB9-CE7E6CDC2B98}"/>
              </a:ext>
            </a:extLst>
          </p:cNvPr>
          <p:cNvSpPr>
            <a:spLocks noGrp="1"/>
          </p:cNvSpPr>
          <p:nvPr>
            <p:ph type="title" hasCustomPrompt="1"/>
          </p:nvPr>
        </p:nvSpPr>
        <p:spPr/>
        <p:txBody>
          <a:bodyPr vert="horz" lIns="91440" tIns="45720" rIns="91440" bIns="45720" rtlCol="0" anchor="ctr">
            <a:noAutofit/>
          </a:bodyPr>
          <a:lstStyle>
            <a:lvl1pPr>
              <a:defRPr lang="en-US" dirty="0"/>
            </a:lvl1pPr>
          </a:lstStyle>
          <a:p>
            <a:pPr lvl="0"/>
            <a:r>
              <a:rPr lang="en-US" dirty="0"/>
              <a:t>Click to add title</a:t>
            </a:r>
          </a:p>
        </p:txBody>
      </p:sp>
      <p:sp>
        <p:nvSpPr>
          <p:cNvPr id="6" name="Date Placeholder 5">
            <a:extLst>
              <a:ext uri="{FF2B5EF4-FFF2-40B4-BE49-F238E27FC236}">
                <a16:creationId xmlns:a16="http://schemas.microsoft.com/office/drawing/2014/main" id="{6C3B3138-7E6D-43B6-A44C-918E98D92B21}"/>
              </a:ext>
            </a:extLst>
          </p:cNvPr>
          <p:cNvSpPr>
            <a:spLocks noGrp="1"/>
          </p:cNvSpPr>
          <p:nvPr>
            <p:ph type="dt" sz="half" idx="10"/>
          </p:nvPr>
        </p:nvSpPr>
        <p:spPr/>
        <p:txBody>
          <a:bodyPr/>
          <a:lstStyle/>
          <a:p>
            <a:fld id="{79E3C6BB-94B4-4057-A3BC-13D6F990109B}" type="datetimeFigureOut">
              <a:rPr lang="en-US" noProof="0" smtClean="0"/>
              <a:t>3/25/2024</a:t>
            </a:fld>
            <a:endParaRPr lang="en-US" noProof="0"/>
          </a:p>
        </p:txBody>
      </p:sp>
      <p:sp>
        <p:nvSpPr>
          <p:cNvPr id="7" name="Footer Placeholder 6">
            <a:extLst>
              <a:ext uri="{FF2B5EF4-FFF2-40B4-BE49-F238E27FC236}">
                <a16:creationId xmlns:a16="http://schemas.microsoft.com/office/drawing/2014/main" id="{6477F59F-6724-4659-8FF1-D6926827F108}"/>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25914854-BBC9-429B-A35D-5523103E1A72}"/>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565207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9164-E4C5-2215-71D8-880A0896E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283E94-EFC6-A929-C228-3CE8628DE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6D9836-216A-6647-8E1C-E7D255A04126}"/>
              </a:ext>
            </a:extLst>
          </p:cNvPr>
          <p:cNvSpPr>
            <a:spLocks noGrp="1"/>
          </p:cNvSpPr>
          <p:nvPr>
            <p:ph type="dt" sz="half" idx="10"/>
          </p:nvPr>
        </p:nvSpPr>
        <p:spPr/>
        <p:txBody>
          <a:bodyPr/>
          <a:lstStyle/>
          <a:p>
            <a:fld id="{43A52079-6997-47B8-B262-4ED5D2EA2D74}" type="datetime1">
              <a:rPr lang="en-US" smtClean="0"/>
              <a:t>3/25/2024</a:t>
            </a:fld>
            <a:endParaRPr lang="en-US" dirty="0"/>
          </a:p>
        </p:txBody>
      </p:sp>
      <p:sp>
        <p:nvSpPr>
          <p:cNvPr id="5" name="Footer Placeholder 4">
            <a:extLst>
              <a:ext uri="{FF2B5EF4-FFF2-40B4-BE49-F238E27FC236}">
                <a16:creationId xmlns:a16="http://schemas.microsoft.com/office/drawing/2014/main" id="{E8748CFF-9649-E6C3-0400-3AC6EAFDA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72FA5A-509A-1B82-7722-8E73987DE33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20164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21BF-EB81-70BE-DC81-97C198FEB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00328-5D6D-71F0-FBF5-24FFD1AA9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C4ABF-BB0F-7850-79C3-36210AA21162}"/>
              </a:ext>
            </a:extLst>
          </p:cNvPr>
          <p:cNvSpPr>
            <a:spLocks noGrp="1"/>
          </p:cNvSpPr>
          <p:nvPr>
            <p:ph type="dt" sz="half" idx="10"/>
          </p:nvPr>
        </p:nvSpPr>
        <p:spPr/>
        <p:txBody>
          <a:bodyPr/>
          <a:lstStyle/>
          <a:p>
            <a:fld id="{E7B41ED8-AC2E-4560-8CC9-E6292DDF25B6}" type="datetime1">
              <a:rPr lang="en-US" smtClean="0"/>
              <a:t>3/25/2024</a:t>
            </a:fld>
            <a:endParaRPr lang="en-US" dirty="0"/>
          </a:p>
        </p:txBody>
      </p:sp>
      <p:sp>
        <p:nvSpPr>
          <p:cNvPr id="5" name="Footer Placeholder 4">
            <a:extLst>
              <a:ext uri="{FF2B5EF4-FFF2-40B4-BE49-F238E27FC236}">
                <a16:creationId xmlns:a16="http://schemas.microsoft.com/office/drawing/2014/main" id="{133F1AFD-138F-9121-F298-67EA16B831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C1EE4-3B47-B060-4CA7-F86A50B7756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4065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1DFF-C2F0-60DD-BC89-6B024E4FA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335B0E-D0A7-DA94-2A89-BB6D1CE384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A0A89-0B76-24E1-AA26-4899768A4793}"/>
              </a:ext>
            </a:extLst>
          </p:cNvPr>
          <p:cNvSpPr>
            <a:spLocks noGrp="1"/>
          </p:cNvSpPr>
          <p:nvPr>
            <p:ph type="dt" sz="half" idx="10"/>
          </p:nvPr>
        </p:nvSpPr>
        <p:spPr/>
        <p:txBody>
          <a:bodyPr/>
          <a:lstStyle/>
          <a:p>
            <a:fld id="{85238998-10EA-455D-8FDC-3EBC7E198582}" type="datetime1">
              <a:rPr lang="en-US" smtClean="0"/>
              <a:t>3/25/2024</a:t>
            </a:fld>
            <a:endParaRPr lang="en-US" dirty="0"/>
          </a:p>
        </p:txBody>
      </p:sp>
      <p:sp>
        <p:nvSpPr>
          <p:cNvPr id="5" name="Footer Placeholder 4">
            <a:extLst>
              <a:ext uri="{FF2B5EF4-FFF2-40B4-BE49-F238E27FC236}">
                <a16:creationId xmlns:a16="http://schemas.microsoft.com/office/drawing/2014/main" id="{37CE17C3-F698-3ACD-1A3D-E677ECDA4E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1FAEA7-03CE-BF6A-F274-8E61426DA73A}"/>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51231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D0EF-185F-BEA6-146B-135CAAF29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9293D-9D33-DCC1-459C-754204A8D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8D2EB-B2F9-6B86-D3EA-F867B3F13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C41869-363F-C68D-6DC5-A57EAD93B62D}"/>
              </a:ext>
            </a:extLst>
          </p:cNvPr>
          <p:cNvSpPr>
            <a:spLocks noGrp="1"/>
          </p:cNvSpPr>
          <p:nvPr>
            <p:ph type="dt" sz="half" idx="10"/>
          </p:nvPr>
        </p:nvSpPr>
        <p:spPr/>
        <p:txBody>
          <a:bodyPr/>
          <a:lstStyle/>
          <a:p>
            <a:fld id="{F5A4E9B6-2EC2-45E6-A437-DCC674AAC4AF}" type="datetime1">
              <a:rPr lang="en-US" smtClean="0"/>
              <a:t>3/25/2024</a:t>
            </a:fld>
            <a:endParaRPr lang="en-US" dirty="0"/>
          </a:p>
        </p:txBody>
      </p:sp>
      <p:sp>
        <p:nvSpPr>
          <p:cNvPr id="6" name="Footer Placeholder 5">
            <a:extLst>
              <a:ext uri="{FF2B5EF4-FFF2-40B4-BE49-F238E27FC236}">
                <a16:creationId xmlns:a16="http://schemas.microsoft.com/office/drawing/2014/main" id="{5E09AB38-7AF5-8EBD-762A-5D41E34506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D87DEA-1F5C-03AC-D9A8-462E992D08E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53807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5BA9-40D6-7349-58D9-E9B62D027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32632-5297-77DA-CB64-088343450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40201-0144-3C62-2F98-F0F8D01A3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484D50-993B-D0AA-E2B3-10F48B12E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4825F-ADB0-190B-A6A9-B534A0F5D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E8F1A-2508-D472-E4D7-A03CE440C99A}"/>
              </a:ext>
            </a:extLst>
          </p:cNvPr>
          <p:cNvSpPr>
            <a:spLocks noGrp="1"/>
          </p:cNvSpPr>
          <p:nvPr>
            <p:ph type="dt" sz="half" idx="10"/>
          </p:nvPr>
        </p:nvSpPr>
        <p:spPr/>
        <p:txBody>
          <a:bodyPr/>
          <a:lstStyle/>
          <a:p>
            <a:fld id="{BF2D4FF3-940D-4DDE-86D8-82D5A8663636}" type="datetime1">
              <a:rPr lang="en-US" smtClean="0"/>
              <a:t>3/25/2024</a:t>
            </a:fld>
            <a:endParaRPr lang="en-US" dirty="0"/>
          </a:p>
        </p:txBody>
      </p:sp>
      <p:sp>
        <p:nvSpPr>
          <p:cNvPr id="8" name="Footer Placeholder 7">
            <a:extLst>
              <a:ext uri="{FF2B5EF4-FFF2-40B4-BE49-F238E27FC236}">
                <a16:creationId xmlns:a16="http://schemas.microsoft.com/office/drawing/2014/main" id="{5BBA48CE-7ADB-8791-3B64-F72D57C73DB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72D8F1F-4284-73DB-6265-058F68FF535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56629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0167-724D-75B5-AFD6-E0F0D7E2D9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3016B3-421A-3594-A9C6-9F5E40104CCF}"/>
              </a:ext>
            </a:extLst>
          </p:cNvPr>
          <p:cNvSpPr>
            <a:spLocks noGrp="1"/>
          </p:cNvSpPr>
          <p:nvPr>
            <p:ph type="dt" sz="half" idx="10"/>
          </p:nvPr>
        </p:nvSpPr>
        <p:spPr/>
        <p:txBody>
          <a:bodyPr/>
          <a:lstStyle/>
          <a:p>
            <a:fld id="{C4955261-7117-41BB-BB79-8C1909625493}" type="datetime1">
              <a:rPr lang="en-US" smtClean="0"/>
              <a:t>3/25/2024</a:t>
            </a:fld>
            <a:endParaRPr lang="en-US" dirty="0"/>
          </a:p>
        </p:txBody>
      </p:sp>
      <p:sp>
        <p:nvSpPr>
          <p:cNvPr id="4" name="Footer Placeholder 3">
            <a:extLst>
              <a:ext uri="{FF2B5EF4-FFF2-40B4-BE49-F238E27FC236}">
                <a16:creationId xmlns:a16="http://schemas.microsoft.com/office/drawing/2014/main" id="{ED7F314F-0FFC-5DD0-0288-6E52B80D27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911225-EBF9-2EBF-9638-83916AA5FBE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736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0265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8C520-B980-A482-BA4E-5687609B4C34}"/>
              </a:ext>
            </a:extLst>
          </p:cNvPr>
          <p:cNvSpPr>
            <a:spLocks noGrp="1"/>
          </p:cNvSpPr>
          <p:nvPr>
            <p:ph type="dt" sz="half" idx="10"/>
          </p:nvPr>
        </p:nvSpPr>
        <p:spPr/>
        <p:txBody>
          <a:bodyPr/>
          <a:lstStyle/>
          <a:p>
            <a:fld id="{11E204D7-DE7F-414C-8571-0012DE9EFCDB}" type="datetime1">
              <a:rPr lang="en-US" smtClean="0"/>
              <a:t>3/25/2024</a:t>
            </a:fld>
            <a:endParaRPr lang="en-US" dirty="0"/>
          </a:p>
        </p:txBody>
      </p:sp>
      <p:sp>
        <p:nvSpPr>
          <p:cNvPr id="3" name="Footer Placeholder 2">
            <a:extLst>
              <a:ext uri="{FF2B5EF4-FFF2-40B4-BE49-F238E27FC236}">
                <a16:creationId xmlns:a16="http://schemas.microsoft.com/office/drawing/2014/main" id="{401B4F66-3EFA-E6FD-D536-7DA5446720D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0A4B3F2-D8C0-4545-CFEF-3F7A205A0D70}"/>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36476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EF48-FC9C-417D-52CE-FE6498C4F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E36C35-25EF-0FF5-2B34-B7525550C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E71A60-7A6B-79BF-33C4-641EC57B5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CFCBC-6BA0-F704-ED58-952ADB5CACD6}"/>
              </a:ext>
            </a:extLst>
          </p:cNvPr>
          <p:cNvSpPr>
            <a:spLocks noGrp="1"/>
          </p:cNvSpPr>
          <p:nvPr>
            <p:ph type="dt" sz="half" idx="10"/>
          </p:nvPr>
        </p:nvSpPr>
        <p:spPr/>
        <p:txBody>
          <a:bodyPr/>
          <a:lstStyle/>
          <a:p>
            <a:fld id="{BE378FF3-85EA-48E5-8D8C-1DB156807E49}" type="datetime1">
              <a:rPr lang="en-US" smtClean="0"/>
              <a:t>3/25/2024</a:t>
            </a:fld>
            <a:endParaRPr lang="en-US" dirty="0"/>
          </a:p>
        </p:txBody>
      </p:sp>
      <p:sp>
        <p:nvSpPr>
          <p:cNvPr id="6" name="Footer Placeholder 5">
            <a:extLst>
              <a:ext uri="{FF2B5EF4-FFF2-40B4-BE49-F238E27FC236}">
                <a16:creationId xmlns:a16="http://schemas.microsoft.com/office/drawing/2014/main" id="{CD5BEC21-A230-8873-7453-3BAD3A50DB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7FAD28-4C00-4531-E1AE-C7BB36FE09B8}"/>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32371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80A1-5BBD-8270-366F-2D66034C4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8B9DC-90ED-1A1F-0442-10D8CBDF1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405E87-9BE4-5B08-8BAF-8B5F94115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9779E-A1E5-E826-C658-D13FBF14D3F1}"/>
              </a:ext>
            </a:extLst>
          </p:cNvPr>
          <p:cNvSpPr>
            <a:spLocks noGrp="1"/>
          </p:cNvSpPr>
          <p:nvPr>
            <p:ph type="dt" sz="half" idx="10"/>
          </p:nvPr>
        </p:nvSpPr>
        <p:spPr/>
        <p:txBody>
          <a:bodyPr/>
          <a:lstStyle/>
          <a:p>
            <a:fld id="{73F94F13-1676-4B68-A383-661B657F6E63}" type="datetime1">
              <a:rPr lang="en-US" smtClean="0"/>
              <a:t>3/25/2024</a:t>
            </a:fld>
            <a:endParaRPr lang="en-US" dirty="0"/>
          </a:p>
        </p:txBody>
      </p:sp>
      <p:sp>
        <p:nvSpPr>
          <p:cNvPr id="6" name="Footer Placeholder 5">
            <a:extLst>
              <a:ext uri="{FF2B5EF4-FFF2-40B4-BE49-F238E27FC236}">
                <a16:creationId xmlns:a16="http://schemas.microsoft.com/office/drawing/2014/main" id="{0FF568BE-BA89-C467-174F-CDA860EBC8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D5F9F3-B4B6-4611-0AD9-F8D1E19A89FC}"/>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8377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D2CA-D845-35EE-57CB-47908A876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E4A4AC-5A6E-EFC0-7BA7-D1371ED0E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6D937-3626-01B7-218D-87339A7BB24B}"/>
              </a:ext>
            </a:extLst>
          </p:cNvPr>
          <p:cNvSpPr>
            <a:spLocks noGrp="1"/>
          </p:cNvSpPr>
          <p:nvPr>
            <p:ph type="dt" sz="half" idx="10"/>
          </p:nvPr>
        </p:nvSpPr>
        <p:spPr/>
        <p:txBody>
          <a:bodyPr/>
          <a:lstStyle/>
          <a:p>
            <a:fld id="{4CAC80CA-06EA-4D97-A1EC-F2A229B592C4}" type="datetime1">
              <a:rPr lang="en-US" smtClean="0"/>
              <a:t>3/25/2024</a:t>
            </a:fld>
            <a:endParaRPr lang="en-US" dirty="0"/>
          </a:p>
        </p:txBody>
      </p:sp>
      <p:sp>
        <p:nvSpPr>
          <p:cNvPr id="5" name="Footer Placeholder 4">
            <a:extLst>
              <a:ext uri="{FF2B5EF4-FFF2-40B4-BE49-F238E27FC236}">
                <a16:creationId xmlns:a16="http://schemas.microsoft.com/office/drawing/2014/main" id="{C4835F9B-B153-A977-1C0E-EEAE87C348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35E28-E6BC-9E16-CCB8-32E5970B499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67284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7D696-20F5-2FEB-C654-3B2B0F4D47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E5AE26-9402-F8B4-DBBF-A0DE7CCA5E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3B91C-BA61-8B73-28E2-4D3B6086D25C}"/>
              </a:ext>
            </a:extLst>
          </p:cNvPr>
          <p:cNvSpPr>
            <a:spLocks noGrp="1"/>
          </p:cNvSpPr>
          <p:nvPr>
            <p:ph type="dt" sz="half" idx="10"/>
          </p:nvPr>
        </p:nvSpPr>
        <p:spPr/>
        <p:txBody>
          <a:bodyPr/>
          <a:lstStyle/>
          <a:p>
            <a:fld id="{AAA60CC4-6CA2-4A99-B83B-711E420D000E}" type="datetime1">
              <a:rPr lang="en-US" smtClean="0"/>
              <a:t>3/25/2024</a:t>
            </a:fld>
            <a:endParaRPr lang="en-US" dirty="0"/>
          </a:p>
        </p:txBody>
      </p:sp>
      <p:sp>
        <p:nvSpPr>
          <p:cNvPr id="5" name="Footer Placeholder 4">
            <a:extLst>
              <a:ext uri="{FF2B5EF4-FFF2-40B4-BE49-F238E27FC236}">
                <a16:creationId xmlns:a16="http://schemas.microsoft.com/office/drawing/2014/main" id="{1501E19D-0897-2774-C09F-5EB07D2ECF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B3B48B-5EF0-D3CF-86A0-DA8E27C66CE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2930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FF771E-C08F-409D-95E9-1024C4084B56}"/>
              </a:ext>
            </a:extLst>
          </p:cNvPr>
          <p:cNvSpPr/>
          <p:nvPr userDrawn="1"/>
        </p:nvSpPr>
        <p:spPr>
          <a:xfrm>
            <a:off x="0" y="-32004"/>
            <a:ext cx="12192000" cy="692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DC2FF076-3E45-4FBB-AB10-CB6A07F6B0B3}"/>
              </a:ext>
            </a:extLst>
          </p:cNvPr>
          <p:cNvSpPr>
            <a:spLocks noGrp="1"/>
          </p:cNvSpPr>
          <p:nvPr>
            <p:ph type="pic" sz="quarter" idx="15"/>
          </p:nvPr>
        </p:nvSpPr>
        <p:spPr>
          <a:xfrm>
            <a:off x="0" y="-32004"/>
            <a:ext cx="12192000" cy="6912864"/>
          </a:xfrm>
        </p:spPr>
        <p:txBody>
          <a:bodyPr/>
          <a:lstStyle>
            <a:lvl1pPr marL="0" indent="0" algn="ctr">
              <a:buNone/>
              <a:defRPr/>
            </a:lvl1pPr>
          </a:lstStyle>
          <a:p>
            <a:r>
              <a:rPr lang="en-US"/>
              <a:t>Click icon to add picture</a:t>
            </a:r>
            <a:endParaRPr lang="en-US" dirty="0"/>
          </a:p>
        </p:txBody>
      </p:sp>
      <p:sp>
        <p:nvSpPr>
          <p:cNvPr id="12" name="Rectangle 3">
            <a:extLst>
              <a:ext uri="{FF2B5EF4-FFF2-40B4-BE49-F238E27FC236}">
                <a16:creationId xmlns:a16="http://schemas.microsoft.com/office/drawing/2014/main" id="{63483F35-9564-4CAF-9610-9557CD25DED4}"/>
              </a:ext>
            </a:extLst>
          </p:cNvPr>
          <p:cNvSpPr/>
          <p:nvPr userDrawn="1"/>
        </p:nvSpPr>
        <p:spPr>
          <a:xfrm>
            <a:off x="0" y="-32004"/>
            <a:ext cx="2564804" cy="6922008"/>
          </a:xfrm>
          <a:custGeom>
            <a:avLst/>
            <a:gdLst>
              <a:gd name="connsiteX0" fmla="*/ 0 w 2640648"/>
              <a:gd name="connsiteY0" fmla="*/ 0 h 6859749"/>
              <a:gd name="connsiteX1" fmla="*/ 2640648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640648"/>
              <a:gd name="connsiteY0" fmla="*/ 0 h 6859749"/>
              <a:gd name="connsiteX1" fmla="*/ 1999625 w 2640648"/>
              <a:gd name="connsiteY1" fmla="*/ 0 h 6859749"/>
              <a:gd name="connsiteX2" fmla="*/ 2640648 w 2640648"/>
              <a:gd name="connsiteY2" fmla="*/ 6859749 h 6859749"/>
              <a:gd name="connsiteX3" fmla="*/ 0 w 2640648"/>
              <a:gd name="connsiteY3" fmla="*/ 6859749 h 6859749"/>
              <a:gd name="connsiteX4" fmla="*/ 0 w 2640648"/>
              <a:gd name="connsiteY4" fmla="*/ 0 h 6859749"/>
              <a:gd name="connsiteX0" fmla="*/ 0 w 2046760"/>
              <a:gd name="connsiteY0" fmla="*/ 0 h 6859749"/>
              <a:gd name="connsiteX1" fmla="*/ 1999625 w 2046760"/>
              <a:gd name="connsiteY1" fmla="*/ 0 h 6859749"/>
              <a:gd name="connsiteX2" fmla="*/ 2046760 w 2046760"/>
              <a:gd name="connsiteY2" fmla="*/ 6859749 h 6859749"/>
              <a:gd name="connsiteX3" fmla="*/ 0 w 2046760"/>
              <a:gd name="connsiteY3" fmla="*/ 6859749 h 6859749"/>
              <a:gd name="connsiteX4" fmla="*/ 0 w 2046760"/>
              <a:gd name="connsiteY4" fmla="*/ 0 h 6859749"/>
              <a:gd name="connsiteX0" fmla="*/ 0 w 2567481"/>
              <a:gd name="connsiteY0" fmla="*/ 0 h 6859749"/>
              <a:gd name="connsiteX1" fmla="*/ 1999625 w 2567481"/>
              <a:gd name="connsiteY1" fmla="*/ 0 h 6859749"/>
              <a:gd name="connsiteX2" fmla="*/ 2046760 w 2567481"/>
              <a:gd name="connsiteY2" fmla="*/ 6859749 h 6859749"/>
              <a:gd name="connsiteX3" fmla="*/ 0 w 2567481"/>
              <a:gd name="connsiteY3" fmla="*/ 6859749 h 6859749"/>
              <a:gd name="connsiteX4" fmla="*/ 0 w 2567481"/>
              <a:gd name="connsiteY4" fmla="*/ 0 h 6859749"/>
              <a:gd name="connsiteX0" fmla="*/ 0 w 2606088"/>
              <a:gd name="connsiteY0" fmla="*/ 0 h 6859749"/>
              <a:gd name="connsiteX1" fmla="*/ 1999625 w 2606088"/>
              <a:gd name="connsiteY1" fmla="*/ 0 h 6859749"/>
              <a:gd name="connsiteX2" fmla="*/ 2046760 w 2606088"/>
              <a:gd name="connsiteY2" fmla="*/ 6859749 h 6859749"/>
              <a:gd name="connsiteX3" fmla="*/ 0 w 2606088"/>
              <a:gd name="connsiteY3" fmla="*/ 6859749 h 6859749"/>
              <a:gd name="connsiteX4" fmla="*/ 0 w 2606088"/>
              <a:gd name="connsiteY4" fmla="*/ 0 h 6859749"/>
              <a:gd name="connsiteX0" fmla="*/ 0 w 2600807"/>
              <a:gd name="connsiteY0" fmla="*/ 0 h 6859749"/>
              <a:gd name="connsiteX1" fmla="*/ 1980771 w 2600807"/>
              <a:gd name="connsiteY1" fmla="*/ 0 h 6859749"/>
              <a:gd name="connsiteX2" fmla="*/ 2046760 w 2600807"/>
              <a:gd name="connsiteY2" fmla="*/ 6859749 h 6859749"/>
              <a:gd name="connsiteX3" fmla="*/ 0 w 2600807"/>
              <a:gd name="connsiteY3" fmla="*/ 6859749 h 6859749"/>
              <a:gd name="connsiteX4" fmla="*/ 0 w 2600807"/>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92015"/>
              <a:gd name="connsiteY0" fmla="*/ 0 h 6859749"/>
              <a:gd name="connsiteX1" fmla="*/ 1980771 w 2592015"/>
              <a:gd name="connsiteY1" fmla="*/ 0 h 6859749"/>
              <a:gd name="connsiteX2" fmla="*/ 2046760 w 2592015"/>
              <a:gd name="connsiteY2" fmla="*/ 6859749 h 6859749"/>
              <a:gd name="connsiteX3" fmla="*/ 0 w 2592015"/>
              <a:gd name="connsiteY3" fmla="*/ 6859749 h 6859749"/>
              <a:gd name="connsiteX4" fmla="*/ 0 w 2592015"/>
              <a:gd name="connsiteY4" fmla="*/ 0 h 6859749"/>
              <a:gd name="connsiteX0" fmla="*/ 0 w 2564804"/>
              <a:gd name="connsiteY0" fmla="*/ 0 h 6859749"/>
              <a:gd name="connsiteX1" fmla="*/ 1980771 w 2564804"/>
              <a:gd name="connsiteY1" fmla="*/ 0 h 6859749"/>
              <a:gd name="connsiteX2" fmla="*/ 2046760 w 2564804"/>
              <a:gd name="connsiteY2" fmla="*/ 6859749 h 6859749"/>
              <a:gd name="connsiteX3" fmla="*/ 0 w 2564804"/>
              <a:gd name="connsiteY3" fmla="*/ 6859749 h 6859749"/>
              <a:gd name="connsiteX4" fmla="*/ 0 w 2564804"/>
              <a:gd name="connsiteY4" fmla="*/ 0 h 685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804" h="6859749">
                <a:moveTo>
                  <a:pt x="0" y="0"/>
                </a:moveTo>
                <a:lnTo>
                  <a:pt x="1980771" y="0"/>
                </a:lnTo>
                <a:cubicBezTo>
                  <a:pt x="2005910" y="174979"/>
                  <a:pt x="3237679" y="2838634"/>
                  <a:pt x="2046760" y="6859749"/>
                </a:cubicBezTo>
                <a:lnTo>
                  <a:pt x="0" y="685974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919C2D0-427E-4EC2-97CA-5894246E3C7C}"/>
              </a:ext>
            </a:extLst>
          </p:cNvPr>
          <p:cNvSpPr>
            <a:spLocks noGrp="1"/>
          </p:cNvSpPr>
          <p:nvPr>
            <p:ph type="body" sz="quarter" idx="14" hasCustomPrompt="1"/>
          </p:nvPr>
        </p:nvSpPr>
        <p:spPr>
          <a:xfrm>
            <a:off x="3106594" y="3787548"/>
            <a:ext cx="7148512" cy="1382712"/>
          </a:xfrm>
        </p:spPr>
        <p:txBody>
          <a:bodyPr>
            <a:normAutofit/>
          </a:bodyPr>
          <a:lstStyle>
            <a:lvl1pPr marL="0" indent="0">
              <a:buNone/>
              <a:defRPr sz="4100">
                <a:solidFill>
                  <a:schemeClr val="tx1">
                    <a:lumMod val="65000"/>
                    <a:lumOff val="35000"/>
                  </a:schemeClr>
                </a:solidFill>
                <a:effectLst>
                  <a:outerShdw blurRad="38100" dist="38100" dir="2700000" algn="tl">
                    <a:srgbClr val="000000">
                      <a:alpha val="43137"/>
                    </a:srgbClr>
                  </a:outerShdw>
                </a:effectLst>
              </a:defRPr>
            </a:lvl1pPr>
          </a:lstStyle>
          <a:p>
            <a:pPr lvl="0"/>
            <a:r>
              <a:rPr lang="en-US" dirty="0"/>
              <a:t>Click to add subtitle</a:t>
            </a:r>
          </a:p>
        </p:txBody>
      </p:sp>
      <p:sp>
        <p:nvSpPr>
          <p:cNvPr id="15" name="Title 14">
            <a:extLst>
              <a:ext uri="{FF2B5EF4-FFF2-40B4-BE49-F238E27FC236}">
                <a16:creationId xmlns:a16="http://schemas.microsoft.com/office/drawing/2014/main" id="{25FE897E-283F-4CA2-A452-0F26A45C137E}"/>
              </a:ext>
            </a:extLst>
          </p:cNvPr>
          <p:cNvSpPr>
            <a:spLocks noGrp="1"/>
          </p:cNvSpPr>
          <p:nvPr>
            <p:ph type="title" hasCustomPrompt="1"/>
          </p:nvPr>
        </p:nvSpPr>
        <p:spPr>
          <a:xfrm>
            <a:off x="3061689" y="2349659"/>
            <a:ext cx="8292111" cy="1399667"/>
          </a:xfrm>
        </p:spPr>
        <p:txBody>
          <a:bodyPr anchor="b">
            <a:noAutofit/>
          </a:bodyPr>
          <a:lstStyle>
            <a:lvl1pPr>
              <a:defRPr sz="8200">
                <a:solidFill>
                  <a:schemeClr val="tx1">
                    <a:lumMod val="65000"/>
                    <a:lumOff val="35000"/>
                  </a:schemeClr>
                </a:solidFill>
                <a:effectLst>
                  <a:outerShdw blurRad="38100" dist="38100" dir="2700000" algn="tl">
                    <a:srgbClr val="000000">
                      <a:alpha val="43137"/>
                    </a:srgbClr>
                  </a:outerShdw>
                </a:effectLst>
                <a:latin typeface="+mn-lt"/>
              </a:defRPr>
            </a:lvl1pPr>
          </a:lstStyle>
          <a:p>
            <a:r>
              <a:rPr lang="en-US" dirty="0"/>
              <a:t>Click to add Title</a:t>
            </a:r>
          </a:p>
        </p:txBody>
      </p:sp>
      <p:sp>
        <p:nvSpPr>
          <p:cNvPr id="7" name="Date Placeholder 6">
            <a:extLst>
              <a:ext uri="{FF2B5EF4-FFF2-40B4-BE49-F238E27FC236}">
                <a16:creationId xmlns:a16="http://schemas.microsoft.com/office/drawing/2014/main" id="{483479B2-DA38-42C0-A896-9F8545DE5EAC}"/>
              </a:ext>
            </a:extLst>
          </p:cNvPr>
          <p:cNvSpPr>
            <a:spLocks noGrp="1"/>
          </p:cNvSpPr>
          <p:nvPr>
            <p:ph type="dt" sz="half" idx="16"/>
          </p:nvPr>
        </p:nvSpPr>
        <p:spPr/>
        <p:txBody>
          <a:bodyPr/>
          <a:lstStyle/>
          <a:p>
            <a:fld id="{79E3C6BB-94B4-4057-A3BC-13D6F990109B}" type="datetimeFigureOut">
              <a:rPr lang="en-US" noProof="0" smtClean="0"/>
              <a:t>3/25/2024</a:t>
            </a:fld>
            <a:endParaRPr lang="en-US" noProof="0"/>
          </a:p>
        </p:txBody>
      </p:sp>
      <p:sp>
        <p:nvSpPr>
          <p:cNvPr id="8" name="Footer Placeholder 7">
            <a:extLst>
              <a:ext uri="{FF2B5EF4-FFF2-40B4-BE49-F238E27FC236}">
                <a16:creationId xmlns:a16="http://schemas.microsoft.com/office/drawing/2014/main" id="{87042978-DC75-4938-8243-E29119EF32C1}"/>
              </a:ext>
            </a:extLst>
          </p:cNvPr>
          <p:cNvSpPr>
            <a:spLocks noGrp="1"/>
          </p:cNvSpPr>
          <p:nvPr>
            <p:ph type="ftr" sz="quarter" idx="17"/>
          </p:nvPr>
        </p:nvSpPr>
        <p:spPr/>
        <p:txBody>
          <a:bodyPr/>
          <a:lstStyle/>
          <a:p>
            <a:endParaRPr lang="en-US" noProof="0"/>
          </a:p>
        </p:txBody>
      </p:sp>
      <p:sp>
        <p:nvSpPr>
          <p:cNvPr id="9" name="Slide Number Placeholder 8">
            <a:extLst>
              <a:ext uri="{FF2B5EF4-FFF2-40B4-BE49-F238E27FC236}">
                <a16:creationId xmlns:a16="http://schemas.microsoft.com/office/drawing/2014/main" id="{B7D92BE1-E2CB-42E9-8F81-535372A1B4E8}"/>
              </a:ext>
            </a:extLst>
          </p:cNvPr>
          <p:cNvSpPr>
            <a:spLocks noGrp="1"/>
          </p:cNvSpPr>
          <p:nvPr>
            <p:ph type="sldNum" sz="quarter" idx="18"/>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180106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Blank with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363-8886-4B68-BBB9-CE7E6CDC2B98}"/>
              </a:ext>
            </a:extLst>
          </p:cNvPr>
          <p:cNvSpPr>
            <a:spLocks noGrp="1"/>
          </p:cNvSpPr>
          <p:nvPr>
            <p:ph type="title" hasCustomPrompt="1"/>
          </p:nvPr>
        </p:nvSpPr>
        <p:spPr/>
        <p:txBody>
          <a:bodyPr vert="horz" lIns="91440" tIns="45720" rIns="91440" bIns="45720" rtlCol="0" anchor="ctr">
            <a:noAutofit/>
          </a:bodyPr>
          <a:lstStyle>
            <a:lvl1pPr>
              <a:defRPr lang="en-US" dirty="0"/>
            </a:lvl1pPr>
          </a:lstStyle>
          <a:p>
            <a:pPr lvl="0"/>
            <a:r>
              <a:rPr lang="en-US" dirty="0"/>
              <a:t>Click to add title</a:t>
            </a:r>
          </a:p>
        </p:txBody>
      </p:sp>
      <p:sp>
        <p:nvSpPr>
          <p:cNvPr id="6" name="Date Placeholder 5">
            <a:extLst>
              <a:ext uri="{FF2B5EF4-FFF2-40B4-BE49-F238E27FC236}">
                <a16:creationId xmlns:a16="http://schemas.microsoft.com/office/drawing/2014/main" id="{6C3B3138-7E6D-43B6-A44C-918E98D92B21}"/>
              </a:ext>
            </a:extLst>
          </p:cNvPr>
          <p:cNvSpPr>
            <a:spLocks noGrp="1"/>
          </p:cNvSpPr>
          <p:nvPr>
            <p:ph type="dt" sz="half" idx="10"/>
          </p:nvPr>
        </p:nvSpPr>
        <p:spPr/>
        <p:txBody>
          <a:bodyPr/>
          <a:lstStyle/>
          <a:p>
            <a:fld id="{79E3C6BB-94B4-4057-A3BC-13D6F990109B}" type="datetimeFigureOut">
              <a:rPr lang="en-US" noProof="0" smtClean="0"/>
              <a:t>3/25/2024</a:t>
            </a:fld>
            <a:endParaRPr lang="en-US" noProof="0"/>
          </a:p>
        </p:txBody>
      </p:sp>
      <p:sp>
        <p:nvSpPr>
          <p:cNvPr id="7" name="Footer Placeholder 6">
            <a:extLst>
              <a:ext uri="{FF2B5EF4-FFF2-40B4-BE49-F238E27FC236}">
                <a16:creationId xmlns:a16="http://schemas.microsoft.com/office/drawing/2014/main" id="{6477F59F-6724-4659-8FF1-D6926827F108}"/>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25914854-BBC9-429B-A35D-5523103E1A72}"/>
              </a:ext>
            </a:extLst>
          </p:cNvPr>
          <p:cNvSpPr>
            <a:spLocks noGrp="1"/>
          </p:cNvSpPr>
          <p:nvPr>
            <p:ph type="sldNum" sz="quarter" idx="12"/>
          </p:nvPr>
        </p:nvSpPr>
        <p:spPr/>
        <p:txBody>
          <a:bodyPr/>
          <a:lstStyle/>
          <a:p>
            <a:fld id="{E7F6F2DD-221D-4991-BA23-B2C16AFFF246}" type="slidenum">
              <a:rPr lang="en-US" noProof="0" smtClean="0"/>
              <a:t>‹#›</a:t>
            </a:fld>
            <a:endParaRPr lang="en-US" noProof="0"/>
          </a:p>
        </p:txBody>
      </p:sp>
    </p:spTree>
    <p:extLst>
      <p:ext uri="{BB962C8B-B14F-4D97-AF65-F5344CB8AC3E}">
        <p14:creationId xmlns:p14="http://schemas.microsoft.com/office/powerpoint/2010/main" val="386347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6406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061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6150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8209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1E204D7-DE7F-414C-8571-0012DE9EFCDB}" type="datetime1">
              <a:rPr lang="en-US" smtClean="0"/>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508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0619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6628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CB83234-995D-4149-8E1E-BC120E9070D5}" type="datetime1">
              <a:rPr lang="en-US" smtClean="0"/>
              <a:t>3/25/2024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9E57DC2-970A-4B3E-BB1C-7A09969E49DF}"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1392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AB7AB-84BF-4C9C-AF92-603962449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6F7C60-F619-E42A-EFE4-B8D016310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37613-8FDE-D39C-546C-DF1E6E42B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B83234-995D-4149-8E1E-BC120E9070D5}" type="datetime1">
              <a:rPr lang="en-US" smtClean="0"/>
              <a:t>3/25/2024</a:t>
            </a:fld>
            <a:endParaRPr lang="en-US" dirty="0"/>
          </a:p>
        </p:txBody>
      </p:sp>
      <p:sp>
        <p:nvSpPr>
          <p:cNvPr id="5" name="Footer Placeholder 4">
            <a:extLst>
              <a:ext uri="{FF2B5EF4-FFF2-40B4-BE49-F238E27FC236}">
                <a16:creationId xmlns:a16="http://schemas.microsoft.com/office/drawing/2014/main" id="{1850AE67-C39B-BD2F-383C-DBAE5AD15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314F633-C88A-C6BF-E06F-9C6392996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1326172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tmp"/><Relationship Id="rId4" Type="http://schemas.openxmlformats.org/officeDocument/2006/relationships/image" Target="../media/image23.tm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Placeholder 17" descr="Learn to Draw Background">
            <a:extLst>
              <a:ext uri="{FF2B5EF4-FFF2-40B4-BE49-F238E27FC236}">
                <a16:creationId xmlns:a16="http://schemas.microsoft.com/office/drawing/2014/main" id="{7FD9C5C0-919A-48C6-B5A4-49A012EB3DC2}"/>
              </a:ext>
            </a:extLst>
          </p:cNvPr>
          <p:cNvPicPr>
            <a:picLocks noGrp="1" noChangeAspect="1"/>
          </p:cNvPicPr>
          <p:nvPr>
            <p:ph type="pic" sz="quarter" idx="15"/>
          </p:nvPr>
        </p:nvPicPr>
        <p:blipFill rotWithShape="1">
          <a:blip r:embed="rId3">
            <a:duotone>
              <a:schemeClr val="accent1">
                <a:shade val="45000"/>
                <a:satMod val="135000"/>
              </a:schemeClr>
              <a:prstClr val="white"/>
            </a:duotone>
            <a:alphaModFix amt="35000"/>
            <a:extLst>
              <a:ext uri="{28A0092B-C50C-407E-A947-70E740481C1C}">
                <a14:useLocalDpi xmlns:a14="http://schemas.microsoft.com/office/drawing/2010/main" val="0"/>
              </a:ext>
            </a:extLst>
          </a:blip>
          <a:srcRect b="881"/>
          <a:stretch/>
        </p:blipFill>
        <p:spPr>
          <a:xfrm>
            <a:off x="-8859" y="11"/>
            <a:ext cx="12191981" cy="6857989"/>
          </a:xfrm>
          <a:prstGeom prst="rect">
            <a:avLst/>
          </a:prstGeom>
        </p:spPr>
      </p:pic>
      <p:sp>
        <p:nvSpPr>
          <p:cNvPr id="21" name="Title 20">
            <a:extLst>
              <a:ext uri="{FF2B5EF4-FFF2-40B4-BE49-F238E27FC236}">
                <a16:creationId xmlns:a16="http://schemas.microsoft.com/office/drawing/2014/main" id="{D4374B7E-EEDF-4C84-BE7C-BB50183825A0}"/>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8000" dirty="0">
                <a:solidFill>
                  <a:srgbClr val="FFFFFF"/>
                </a:solidFill>
                <a:latin typeface="+mj-lt"/>
              </a:rPr>
              <a:t>Decision Tree</a:t>
            </a:r>
            <a:endParaRPr lang="en-US" sz="8000" b="1" dirty="0">
              <a:solidFill>
                <a:srgbClr val="FFFFFF"/>
              </a:solidFill>
              <a:latin typeface="+mj-lt"/>
            </a:endParaRPr>
          </a:p>
        </p:txBody>
      </p:sp>
      <p:cxnSp>
        <p:nvCxnSpPr>
          <p:cNvPr id="40" name="Straight Connector 3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15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 name="Picture 17">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 name="Rectangle 19">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8" name="Rectangle 27">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AC9AA7F0-8EA6-4792-92E1-7D382A3CA7FC}"/>
              </a:ext>
            </a:extLst>
          </p:cNvPr>
          <p:cNvPicPr>
            <a:picLocks noChangeAspect="1"/>
          </p:cNvPicPr>
          <p:nvPr/>
        </p:nvPicPr>
        <p:blipFill>
          <a:blip r:embed="rId4"/>
          <a:stretch>
            <a:fillRect/>
          </a:stretch>
        </p:blipFill>
        <p:spPr>
          <a:xfrm>
            <a:off x="1286828" y="965297"/>
            <a:ext cx="3241242" cy="2307508"/>
          </a:xfrm>
          <a:prstGeom prst="rect">
            <a:avLst/>
          </a:prstGeom>
          <a:ln>
            <a:noFill/>
          </a:ln>
        </p:spPr>
      </p:pic>
      <p:pic>
        <p:nvPicPr>
          <p:cNvPr id="21" name="Picture 20" descr="Table&#10;&#10;Description automatically generated">
            <a:extLst>
              <a:ext uri="{FF2B5EF4-FFF2-40B4-BE49-F238E27FC236}">
                <a16:creationId xmlns:a16="http://schemas.microsoft.com/office/drawing/2014/main" id="{86AA28E7-F877-4324-9D97-B4D29F2384FC}"/>
              </a:ext>
            </a:extLst>
          </p:cNvPr>
          <p:cNvPicPr>
            <a:picLocks noChangeAspect="1"/>
          </p:cNvPicPr>
          <p:nvPr/>
        </p:nvPicPr>
        <p:blipFill>
          <a:blip r:embed="rId5"/>
          <a:stretch>
            <a:fillRect/>
          </a:stretch>
        </p:blipFill>
        <p:spPr>
          <a:xfrm>
            <a:off x="1002346" y="3794174"/>
            <a:ext cx="3969891" cy="1374853"/>
          </a:xfrm>
          <a:prstGeom prst="rect">
            <a:avLst/>
          </a:prstGeom>
          <a:ln>
            <a:noFill/>
          </a:ln>
        </p:spPr>
      </p:pic>
      <p:sp>
        <p:nvSpPr>
          <p:cNvPr id="48" name="TextBox 47">
            <a:extLst>
              <a:ext uri="{FF2B5EF4-FFF2-40B4-BE49-F238E27FC236}">
                <a16:creationId xmlns:a16="http://schemas.microsoft.com/office/drawing/2014/main" id="{667ABE83-CD59-4B75-8968-A48CCE0491AA}"/>
              </a:ext>
            </a:extLst>
          </p:cNvPr>
          <p:cNvSpPr txBox="1"/>
          <p:nvPr/>
        </p:nvSpPr>
        <p:spPr>
          <a:xfrm>
            <a:off x="6073037" y="2283756"/>
            <a:ext cx="5233902" cy="1978099"/>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2000" dirty="0"/>
              <a:t>A branch with entropy of 0 is a leaf node.</a:t>
            </a:r>
          </a:p>
        </p:txBody>
      </p:sp>
    </p:spTree>
    <p:extLst>
      <p:ext uri="{BB962C8B-B14F-4D97-AF65-F5344CB8AC3E}">
        <p14:creationId xmlns:p14="http://schemas.microsoft.com/office/powerpoint/2010/main" val="35854578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 name="Picture 17">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 name="Rectangle 19">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8" name="Rectangle 27">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8310387-1B32-4D8F-A174-FD86DE2E5055}"/>
              </a:ext>
            </a:extLst>
          </p:cNvPr>
          <p:cNvSpPr>
            <a:spLocks noGrp="1"/>
          </p:cNvSpPr>
          <p:nvPr>
            <p:ph type="title"/>
          </p:nvPr>
        </p:nvSpPr>
        <p:spPr>
          <a:xfrm>
            <a:off x="6575215" y="2897944"/>
            <a:ext cx="4853678" cy="1392702"/>
          </a:xfrm>
        </p:spPr>
        <p:txBody>
          <a:bodyPr vert="horz" lIns="91440" tIns="45720" rIns="91440" bIns="45720" rtlCol="0">
            <a:normAutofit/>
          </a:bodyPr>
          <a:lstStyle/>
          <a:p>
            <a:pPr algn="l"/>
            <a:r>
              <a:rPr lang="en-US" sz="2100" dirty="0">
                <a:latin typeface="+mn-lt"/>
                <a:ea typeface="+mn-ea"/>
                <a:cs typeface="+mn-cs"/>
              </a:rPr>
              <a:t>A branch with entropy more than 0 needs further splitting.</a:t>
            </a:r>
          </a:p>
        </p:txBody>
      </p:sp>
      <p:pic>
        <p:nvPicPr>
          <p:cNvPr id="21" name="Content Placeholder 20" descr="Diagram&#10;&#10;Description automatically generated">
            <a:extLst>
              <a:ext uri="{FF2B5EF4-FFF2-40B4-BE49-F238E27FC236}">
                <a16:creationId xmlns:a16="http://schemas.microsoft.com/office/drawing/2014/main" id="{025031BA-05FC-48CA-9FD2-BF8F10971559}"/>
              </a:ext>
            </a:extLst>
          </p:cNvPr>
          <p:cNvPicPr>
            <a:picLocks noChangeAspect="1"/>
          </p:cNvPicPr>
          <p:nvPr/>
        </p:nvPicPr>
        <p:blipFill>
          <a:blip r:embed="rId4"/>
          <a:stretch>
            <a:fillRect/>
          </a:stretch>
        </p:blipFill>
        <p:spPr>
          <a:xfrm>
            <a:off x="1374573" y="805339"/>
            <a:ext cx="4922124" cy="5241886"/>
          </a:xfrm>
          <a:prstGeom prst="rect">
            <a:avLst/>
          </a:prstGeom>
          <a:ln w="12700">
            <a:noFill/>
          </a:ln>
        </p:spPr>
      </p:pic>
    </p:spTree>
    <p:extLst>
      <p:ext uri="{BB962C8B-B14F-4D97-AF65-F5344CB8AC3E}">
        <p14:creationId xmlns:p14="http://schemas.microsoft.com/office/powerpoint/2010/main" val="24604724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Placeholder 17" descr="Learn to Draw Background">
            <a:extLst>
              <a:ext uri="{FF2B5EF4-FFF2-40B4-BE49-F238E27FC236}">
                <a16:creationId xmlns:a16="http://schemas.microsoft.com/office/drawing/2014/main" id="{7FD9C5C0-919A-48C6-B5A4-49A012EB3DC2}"/>
              </a:ext>
            </a:extLst>
          </p:cNvPr>
          <p:cNvPicPr>
            <a:picLocks noGrp="1" noChangeAspect="1"/>
          </p:cNvPicPr>
          <p:nvPr>
            <p:ph type="pic" sz="quarter" idx="15"/>
          </p:nvPr>
        </p:nvPicPr>
        <p:blipFill rotWithShape="1">
          <a:blip r:embed="rId3">
            <a:duotone>
              <a:schemeClr val="accent1">
                <a:shade val="45000"/>
                <a:satMod val="135000"/>
              </a:schemeClr>
              <a:prstClr val="white"/>
            </a:duotone>
            <a:alphaModFix amt="35000"/>
            <a:extLst>
              <a:ext uri="{28A0092B-C50C-407E-A947-70E740481C1C}">
                <a14:useLocalDpi xmlns:a14="http://schemas.microsoft.com/office/drawing/2010/main" val="0"/>
              </a:ext>
            </a:extLst>
          </a:blip>
          <a:srcRect b="881"/>
          <a:stretch/>
        </p:blipFill>
        <p:spPr>
          <a:xfrm>
            <a:off x="20" y="10"/>
            <a:ext cx="12191981" cy="6857989"/>
          </a:xfrm>
          <a:prstGeom prst="rect">
            <a:avLst/>
          </a:prstGeom>
        </p:spPr>
      </p:pic>
      <p:sp>
        <p:nvSpPr>
          <p:cNvPr id="21" name="Title 20">
            <a:extLst>
              <a:ext uri="{FF2B5EF4-FFF2-40B4-BE49-F238E27FC236}">
                <a16:creationId xmlns:a16="http://schemas.microsoft.com/office/drawing/2014/main" id="{D4374B7E-EEDF-4C84-BE7C-BB50183825A0}"/>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8000">
                <a:solidFill>
                  <a:srgbClr val="FFFFFF"/>
                </a:solidFill>
                <a:latin typeface="+mj-lt"/>
              </a:rPr>
              <a:t> </a:t>
            </a:r>
            <a:r>
              <a:rPr lang="en-US" sz="8000" b="1">
                <a:solidFill>
                  <a:srgbClr val="FFFFFF"/>
                </a:solidFill>
                <a:latin typeface="+mj-lt"/>
              </a:rPr>
              <a:t>Random Forest</a:t>
            </a:r>
          </a:p>
        </p:txBody>
      </p:sp>
      <p:cxnSp>
        <p:nvCxnSpPr>
          <p:cNvPr id="40" name="Straight Connector 3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7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3C69A3-B4E8-43B9-A9B3-962E644390EC}"/>
              </a:ext>
            </a:extLst>
          </p:cNvPr>
          <p:cNvSpPr>
            <a:spLocks noGrp="1"/>
          </p:cNvSpPr>
          <p:nvPr>
            <p:ph type="title"/>
          </p:nvPr>
        </p:nvSpPr>
        <p:spPr>
          <a:xfrm>
            <a:off x="170390" y="136525"/>
            <a:ext cx="11615210" cy="1399667"/>
          </a:xfrm>
        </p:spPr>
        <p:txBody>
          <a:bodyPr/>
          <a:lstStyle/>
          <a:p>
            <a:r>
              <a:rPr lang="en-US" dirty="0"/>
              <a:t>What is Random forest?</a:t>
            </a:r>
          </a:p>
        </p:txBody>
      </p:sp>
      <p:sp>
        <p:nvSpPr>
          <p:cNvPr id="2" name="TextBox 1">
            <a:extLst>
              <a:ext uri="{FF2B5EF4-FFF2-40B4-BE49-F238E27FC236}">
                <a16:creationId xmlns:a16="http://schemas.microsoft.com/office/drawing/2014/main" id="{2077F6F2-347E-62E3-5863-D1A73C4462A9}"/>
              </a:ext>
            </a:extLst>
          </p:cNvPr>
          <p:cNvSpPr txBox="1"/>
          <p:nvPr/>
        </p:nvSpPr>
        <p:spPr>
          <a:xfrm>
            <a:off x="1" y="1817226"/>
            <a:ext cx="7384647" cy="3785652"/>
          </a:xfrm>
          <a:prstGeom prst="rect">
            <a:avLst/>
          </a:prstGeom>
          <a:noFill/>
        </p:spPr>
        <p:txBody>
          <a:bodyPr wrap="square" rtlCol="0">
            <a:spAutoFit/>
          </a:bodyPr>
          <a:lstStyle/>
          <a:p>
            <a:pPr marL="457200" indent="-457200">
              <a:buFont typeface="Wingdings" panose="05000000000000000000" pitchFamily="2" charset="2"/>
              <a:buChar char="q"/>
            </a:pPr>
            <a:r>
              <a:rPr lang="en-US" sz="2400" b="0" i="0" dirty="0">
                <a:solidFill>
                  <a:srgbClr val="555555"/>
                </a:solidFill>
                <a:effectLst/>
              </a:rPr>
              <a:t>Random Forest is an ensemble method that combines multiple decision trees to classify , So the result of random forest is usually better than decision trees.</a:t>
            </a:r>
          </a:p>
          <a:p>
            <a:endParaRPr lang="en-US" sz="2400" dirty="0"/>
          </a:p>
          <a:p>
            <a:pPr marL="457200" indent="-457200">
              <a:buFont typeface="Wingdings" panose="05000000000000000000" pitchFamily="2" charset="2"/>
              <a:buChar char="q"/>
            </a:pPr>
            <a:r>
              <a:rPr lang="en-US" sz="2400" b="0" i="0" dirty="0">
                <a:solidFill>
                  <a:srgbClr val="555555"/>
                </a:solidFill>
                <a:effectLst/>
              </a:rPr>
              <a:t>Random forests is a supervised learning algorithm. It can be used both for classification and regression. </a:t>
            </a:r>
          </a:p>
          <a:p>
            <a:endParaRPr lang="en-US" sz="2400" b="0" i="0" dirty="0">
              <a:solidFill>
                <a:srgbClr val="555555"/>
              </a:solidFill>
              <a:effectLst/>
            </a:endParaRPr>
          </a:p>
          <a:p>
            <a:pPr marL="457200" indent="-457200">
              <a:buFont typeface="Wingdings" panose="05000000000000000000" pitchFamily="2" charset="2"/>
              <a:buChar char="q"/>
            </a:pPr>
            <a:r>
              <a:rPr lang="en-US" sz="2400" dirty="0">
                <a:solidFill>
                  <a:srgbClr val="555555"/>
                </a:solidFill>
              </a:rPr>
              <a:t>Random forests creates decision trees on randomly selected data samples, gets prediction from each tree and selects the best solution by means of voting.</a:t>
            </a:r>
          </a:p>
        </p:txBody>
      </p:sp>
      <p:pic>
        <p:nvPicPr>
          <p:cNvPr id="16" name="Picture 15">
            <a:extLst>
              <a:ext uri="{FF2B5EF4-FFF2-40B4-BE49-F238E27FC236}">
                <a16:creationId xmlns:a16="http://schemas.microsoft.com/office/drawing/2014/main" id="{A9C3199F-A608-6BAA-0F9B-CFD0B8BD26D2}"/>
              </a:ext>
            </a:extLst>
          </p:cNvPr>
          <p:cNvPicPr>
            <a:picLocks noChangeAspect="1"/>
          </p:cNvPicPr>
          <p:nvPr/>
        </p:nvPicPr>
        <p:blipFill>
          <a:blip r:embed="rId3"/>
          <a:stretch>
            <a:fillRect/>
          </a:stretch>
        </p:blipFill>
        <p:spPr>
          <a:xfrm>
            <a:off x="7384648" y="1944547"/>
            <a:ext cx="4676172" cy="3939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53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45A2-1BCB-1A92-744B-4C8C941E8653}"/>
              </a:ext>
            </a:extLst>
          </p:cNvPr>
          <p:cNvSpPr>
            <a:spLocks noGrp="1"/>
          </p:cNvSpPr>
          <p:nvPr>
            <p:ph type="title"/>
          </p:nvPr>
        </p:nvSpPr>
        <p:spPr>
          <a:xfrm>
            <a:off x="0" y="136525"/>
            <a:ext cx="12192000" cy="1333460"/>
          </a:xfrm>
        </p:spPr>
        <p:txBody>
          <a:bodyPr/>
          <a:lstStyle/>
          <a:p>
            <a:pPr algn="ctr"/>
            <a:r>
              <a:rPr lang="en-US" sz="7000" dirty="0"/>
              <a:t>The Algorithm works in RF</a:t>
            </a:r>
          </a:p>
        </p:txBody>
      </p:sp>
      <p:sp>
        <p:nvSpPr>
          <p:cNvPr id="3" name="TextBox 2">
            <a:extLst>
              <a:ext uri="{FF2B5EF4-FFF2-40B4-BE49-F238E27FC236}">
                <a16:creationId xmlns:a16="http://schemas.microsoft.com/office/drawing/2014/main" id="{3187CFF8-8A0E-88C1-1FF4-FA7A845336CD}"/>
              </a:ext>
            </a:extLst>
          </p:cNvPr>
          <p:cNvSpPr txBox="1"/>
          <p:nvPr/>
        </p:nvSpPr>
        <p:spPr>
          <a:xfrm>
            <a:off x="266218" y="1870648"/>
            <a:ext cx="11925782" cy="4832092"/>
          </a:xfrm>
          <a:prstGeom prst="rect">
            <a:avLst/>
          </a:prstGeom>
          <a:noFill/>
        </p:spPr>
        <p:txBody>
          <a:bodyPr wrap="square" rtlCol="0">
            <a:spAutoFit/>
          </a:bodyPr>
          <a:lstStyle/>
          <a:p>
            <a:pPr marL="514350" indent="-514350">
              <a:buFont typeface="+mj-lt"/>
              <a:buAutoNum type="arabicPeriod"/>
            </a:pPr>
            <a:r>
              <a:rPr lang="en-US" sz="2800" dirty="0">
                <a:solidFill>
                  <a:srgbClr val="555555"/>
                </a:solidFill>
              </a:rPr>
              <a:t>Randomly select some data points from the set</a:t>
            </a:r>
          </a:p>
          <a:p>
            <a:pPr marL="514350" indent="-514350">
              <a:buFont typeface="+mj-lt"/>
              <a:buAutoNum type="arabicPeriod"/>
            </a:pPr>
            <a:endParaRPr lang="en-US" sz="2800" dirty="0">
              <a:solidFill>
                <a:srgbClr val="555555"/>
              </a:solidFill>
            </a:endParaRPr>
          </a:p>
          <a:p>
            <a:pPr marL="514350" indent="-514350">
              <a:buFont typeface="+mj-lt"/>
              <a:buAutoNum type="arabicPeriod"/>
            </a:pPr>
            <a:r>
              <a:rPr lang="en-US" sz="2800" dirty="0">
                <a:solidFill>
                  <a:srgbClr val="555555"/>
                </a:solidFill>
              </a:rPr>
              <a:t>Build decision trees using the selected data points</a:t>
            </a:r>
          </a:p>
          <a:p>
            <a:pPr marL="514350" indent="-514350">
              <a:buFont typeface="+mj-lt"/>
              <a:buAutoNum type="arabicPeriod"/>
            </a:pPr>
            <a:endParaRPr lang="en-US" sz="2800" dirty="0">
              <a:solidFill>
                <a:srgbClr val="555555"/>
              </a:solidFill>
            </a:endParaRPr>
          </a:p>
          <a:p>
            <a:pPr marL="514350" indent="-514350">
              <a:buFont typeface="+mj-lt"/>
              <a:buAutoNum type="arabicPeriod"/>
            </a:pPr>
            <a:r>
              <a:rPr lang="en-US" sz="2800" dirty="0">
                <a:solidFill>
                  <a:srgbClr val="555555"/>
                </a:solidFill>
              </a:rPr>
              <a:t>Select the number of decision trees to be built</a:t>
            </a:r>
          </a:p>
          <a:p>
            <a:pPr marL="514350" indent="-514350">
              <a:buFont typeface="+mj-lt"/>
              <a:buAutoNum type="arabicPeriod"/>
            </a:pPr>
            <a:endParaRPr lang="en-US" sz="2800" dirty="0">
              <a:solidFill>
                <a:srgbClr val="555555"/>
              </a:solidFill>
            </a:endParaRPr>
          </a:p>
          <a:p>
            <a:pPr marL="514350" indent="-514350">
              <a:buFont typeface="+mj-lt"/>
              <a:buAutoNum type="arabicPeriod"/>
            </a:pPr>
            <a:r>
              <a:rPr lang="en-US" sz="2800" dirty="0">
                <a:solidFill>
                  <a:srgbClr val="555555"/>
                </a:solidFill>
              </a:rPr>
              <a:t>Repeat the first and second steps</a:t>
            </a:r>
          </a:p>
          <a:p>
            <a:pPr marL="514350" indent="-514350">
              <a:buFont typeface="+mj-lt"/>
              <a:buAutoNum type="arabicPeriod"/>
            </a:pPr>
            <a:endParaRPr lang="en-US" sz="2800" dirty="0">
              <a:solidFill>
                <a:srgbClr val="555555"/>
              </a:solidFill>
            </a:endParaRPr>
          </a:p>
          <a:p>
            <a:pPr marL="514350" indent="-514350">
              <a:buFont typeface="+mj-lt"/>
              <a:buAutoNum type="arabicPeriod"/>
            </a:pPr>
            <a:r>
              <a:rPr lang="en-US" sz="2800" dirty="0">
                <a:solidFill>
                  <a:srgbClr val="555555"/>
                </a:solidFill>
              </a:rPr>
              <a:t>For any new data point(s), compute the prediction of each decision tree, </a:t>
            </a:r>
          </a:p>
          <a:p>
            <a:r>
              <a:rPr lang="en-US" sz="2800" dirty="0">
                <a:solidFill>
                  <a:srgbClr val="555555"/>
                </a:solidFill>
              </a:rPr>
              <a:t>      and using the majority votes by the trees, assign the new data point(s) </a:t>
            </a:r>
          </a:p>
          <a:p>
            <a:r>
              <a:rPr lang="en-US" sz="2800" dirty="0">
                <a:solidFill>
                  <a:srgbClr val="555555"/>
                </a:solidFill>
              </a:rPr>
              <a:t>      to that class</a:t>
            </a:r>
            <a:r>
              <a:rPr lang="en-US" sz="2000" dirty="0"/>
              <a:t>.</a:t>
            </a:r>
          </a:p>
        </p:txBody>
      </p:sp>
    </p:spTree>
    <p:extLst>
      <p:ext uri="{BB962C8B-B14F-4D97-AF65-F5344CB8AC3E}">
        <p14:creationId xmlns:p14="http://schemas.microsoft.com/office/powerpoint/2010/main" val="272276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45A2-1BCB-1A92-744B-4C8C941E8653}"/>
              </a:ext>
            </a:extLst>
          </p:cNvPr>
          <p:cNvSpPr>
            <a:spLocks noGrp="1"/>
          </p:cNvSpPr>
          <p:nvPr>
            <p:ph type="title"/>
          </p:nvPr>
        </p:nvSpPr>
        <p:spPr>
          <a:xfrm>
            <a:off x="0" y="136525"/>
            <a:ext cx="12192000" cy="1333460"/>
          </a:xfrm>
        </p:spPr>
        <p:txBody>
          <a:bodyPr/>
          <a:lstStyle/>
          <a:p>
            <a:pPr algn="ctr"/>
            <a:r>
              <a:rPr lang="en-US" sz="7000" dirty="0"/>
              <a:t>Example</a:t>
            </a:r>
          </a:p>
        </p:txBody>
      </p:sp>
      <p:sp>
        <p:nvSpPr>
          <p:cNvPr id="3" name="TextBox 2">
            <a:extLst>
              <a:ext uri="{FF2B5EF4-FFF2-40B4-BE49-F238E27FC236}">
                <a16:creationId xmlns:a16="http://schemas.microsoft.com/office/drawing/2014/main" id="{3187CFF8-8A0E-88C1-1FF4-FA7A845336CD}"/>
              </a:ext>
            </a:extLst>
          </p:cNvPr>
          <p:cNvSpPr txBox="1"/>
          <p:nvPr/>
        </p:nvSpPr>
        <p:spPr>
          <a:xfrm>
            <a:off x="-1" y="1673939"/>
            <a:ext cx="12191999" cy="5016758"/>
          </a:xfrm>
          <a:prstGeom prst="rect">
            <a:avLst/>
          </a:prstGeom>
          <a:noFill/>
        </p:spPr>
        <p:txBody>
          <a:bodyPr wrap="square" rtlCol="0">
            <a:spAutoFit/>
          </a:bodyPr>
          <a:lstStyle/>
          <a:p>
            <a:pPr marL="342900" indent="-342900">
              <a:buFont typeface="Wingdings" panose="05000000000000000000" pitchFamily="2" charset="2"/>
              <a:buChar char="q"/>
            </a:pPr>
            <a:r>
              <a:rPr lang="en-US" sz="2600" dirty="0">
                <a:solidFill>
                  <a:srgbClr val="555555"/>
                </a:solidFill>
              </a:rPr>
              <a:t>Let's consider an example where there are two animals in a dataset , and this is given to a random forest classifier to classify the animals based on certain features. </a:t>
            </a:r>
          </a:p>
          <a:p>
            <a:endParaRPr lang="en-US" sz="100" dirty="0">
              <a:solidFill>
                <a:srgbClr val="555555"/>
              </a:solidFill>
            </a:endParaRPr>
          </a:p>
          <a:p>
            <a:pPr marL="342900" indent="-342900">
              <a:buFont typeface="Wingdings" panose="05000000000000000000" pitchFamily="2" charset="2"/>
              <a:buChar char="q"/>
            </a:pPr>
            <a:r>
              <a:rPr lang="en-US" sz="2600" dirty="0">
                <a:solidFill>
                  <a:srgbClr val="555555"/>
                </a:solidFill>
              </a:rPr>
              <a:t>Each decision tree outputs a decision based on its own computations; the decision trees would have different 'opinions on what the animal is based on certain features. Decision Tree A gives the output that its a giraffe, decision tree B thinks its an elephant and each of the decision trees give their own outputs.</a:t>
            </a:r>
          </a:p>
          <a:p>
            <a:pPr marL="342900" indent="-342900">
              <a:buFont typeface="Wingdings" panose="05000000000000000000" pitchFamily="2" charset="2"/>
              <a:buChar char="q"/>
            </a:pPr>
            <a:endParaRPr lang="en-US" sz="600" dirty="0">
              <a:solidFill>
                <a:srgbClr val="555555"/>
              </a:solidFill>
            </a:endParaRPr>
          </a:p>
          <a:p>
            <a:pPr marL="342900" indent="-342900">
              <a:buFont typeface="Wingdings" panose="05000000000000000000" pitchFamily="2" charset="2"/>
              <a:buChar char="q"/>
            </a:pPr>
            <a:r>
              <a:rPr lang="en-US" sz="2600" dirty="0">
                <a:solidFill>
                  <a:srgbClr val="555555"/>
                </a:solidFill>
              </a:rPr>
              <a:t>The next step is the majority voting, where each output from a tree is counted and the animal that gets outputted the most is deemed to be the correct animal based on the features. Based on our example, Giraffe was the animal most decision trees predicted; therefore, the random forest assigns this data point to the class of Giraffe.</a:t>
            </a:r>
          </a:p>
        </p:txBody>
      </p:sp>
    </p:spTree>
    <p:extLst>
      <p:ext uri="{BB962C8B-B14F-4D97-AF65-F5344CB8AC3E}">
        <p14:creationId xmlns:p14="http://schemas.microsoft.com/office/powerpoint/2010/main" val="48258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290A-3BC0-A40E-F78C-DAB339C2C1C1}"/>
              </a:ext>
            </a:extLst>
          </p:cNvPr>
          <p:cNvSpPr>
            <a:spLocks noGrp="1"/>
          </p:cNvSpPr>
          <p:nvPr>
            <p:ph type="title"/>
          </p:nvPr>
        </p:nvSpPr>
        <p:spPr>
          <a:xfrm>
            <a:off x="838200" y="365125"/>
            <a:ext cx="10515600" cy="1179003"/>
          </a:xfrm>
        </p:spPr>
        <p:txBody>
          <a:bodyPr/>
          <a:lstStyle/>
          <a:p>
            <a:pPr algn="ctr"/>
            <a:r>
              <a:rPr lang="en-US" dirty="0"/>
              <a:t>Example Cont.</a:t>
            </a:r>
          </a:p>
        </p:txBody>
      </p:sp>
      <p:pic>
        <p:nvPicPr>
          <p:cNvPr id="4" name="Picture 3">
            <a:extLst>
              <a:ext uri="{FF2B5EF4-FFF2-40B4-BE49-F238E27FC236}">
                <a16:creationId xmlns:a16="http://schemas.microsoft.com/office/drawing/2014/main" id="{F05F34C5-2365-C144-8E7F-03EF5563686B}"/>
              </a:ext>
            </a:extLst>
          </p:cNvPr>
          <p:cNvPicPr>
            <a:picLocks noChangeAspect="1"/>
          </p:cNvPicPr>
          <p:nvPr/>
        </p:nvPicPr>
        <p:blipFill>
          <a:blip r:embed="rId2"/>
          <a:stretch>
            <a:fillRect/>
          </a:stretch>
        </p:blipFill>
        <p:spPr>
          <a:xfrm>
            <a:off x="1682044" y="1236459"/>
            <a:ext cx="8827911" cy="4577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394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C9A165-E0B0-1DA2-2033-45F9BBD737D5}"/>
              </a:ext>
            </a:extLst>
          </p:cNvPr>
          <p:cNvPicPr>
            <a:picLocks noChangeAspect="1"/>
          </p:cNvPicPr>
          <p:nvPr/>
        </p:nvPicPr>
        <p:blipFill>
          <a:blip r:embed="rId2"/>
          <a:stretch>
            <a:fillRect/>
          </a:stretch>
        </p:blipFill>
        <p:spPr>
          <a:xfrm>
            <a:off x="880534" y="1008416"/>
            <a:ext cx="9866488" cy="4841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053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19BE-6BAF-3A72-223F-0328EFA5FB8D}"/>
              </a:ext>
            </a:extLst>
          </p:cNvPr>
          <p:cNvSpPr>
            <a:spLocks noGrp="1"/>
          </p:cNvSpPr>
          <p:nvPr>
            <p:ph type="title"/>
          </p:nvPr>
        </p:nvSpPr>
        <p:spPr>
          <a:xfrm>
            <a:off x="0" y="0"/>
            <a:ext cx="12045244" cy="1614311"/>
          </a:xfrm>
        </p:spPr>
        <p:txBody>
          <a:bodyPr/>
          <a:lstStyle/>
          <a:p>
            <a:pPr algn="ctr"/>
            <a:r>
              <a:rPr lang="en-US" sz="8000" dirty="0"/>
              <a:t>Underfitting and Overfitting</a:t>
            </a:r>
          </a:p>
        </p:txBody>
      </p:sp>
      <p:sp>
        <p:nvSpPr>
          <p:cNvPr id="3" name="TextBox 2">
            <a:extLst>
              <a:ext uri="{FF2B5EF4-FFF2-40B4-BE49-F238E27FC236}">
                <a16:creationId xmlns:a16="http://schemas.microsoft.com/office/drawing/2014/main" id="{E86CBF9A-CD18-705B-40C7-DBC5DBD271DE}"/>
              </a:ext>
            </a:extLst>
          </p:cNvPr>
          <p:cNvSpPr txBox="1"/>
          <p:nvPr/>
        </p:nvSpPr>
        <p:spPr>
          <a:xfrm>
            <a:off x="1" y="1614312"/>
            <a:ext cx="12191999" cy="2462213"/>
          </a:xfrm>
          <a:prstGeom prst="rect">
            <a:avLst/>
          </a:prstGeom>
          <a:noFill/>
        </p:spPr>
        <p:txBody>
          <a:bodyPr wrap="square" rtlCol="0">
            <a:spAutoFit/>
          </a:bodyPr>
          <a:lstStyle/>
          <a:p>
            <a:r>
              <a:rPr lang="en-US" sz="3200" b="1" dirty="0">
                <a:solidFill>
                  <a:srgbClr val="555555"/>
                </a:solidFill>
              </a:rPr>
              <a:t>Before diving further let’s understand two important terms:</a:t>
            </a:r>
          </a:p>
          <a:p>
            <a:endParaRPr lang="en-US" sz="2600" dirty="0">
              <a:solidFill>
                <a:srgbClr val="555555"/>
              </a:solidFill>
            </a:endParaRPr>
          </a:p>
          <a:p>
            <a:pPr marL="342900" indent="-342900">
              <a:buFont typeface="Wingdings" panose="05000000000000000000" pitchFamily="2" charset="2"/>
              <a:buChar char="q"/>
            </a:pPr>
            <a:r>
              <a:rPr lang="en-US" sz="2400" b="1" dirty="0">
                <a:solidFill>
                  <a:srgbClr val="555555"/>
                </a:solidFill>
              </a:rPr>
              <a:t>Bias</a:t>
            </a:r>
            <a:r>
              <a:rPr lang="en-US" sz="2400" dirty="0">
                <a:solidFill>
                  <a:srgbClr val="555555"/>
                </a:solidFill>
              </a:rPr>
              <a:t>: Assumptions made by a model to make a function easier to learn.</a:t>
            </a:r>
          </a:p>
          <a:p>
            <a:endParaRPr lang="en-US" sz="2400" dirty="0">
              <a:solidFill>
                <a:srgbClr val="555555"/>
              </a:solidFill>
            </a:endParaRPr>
          </a:p>
          <a:p>
            <a:pPr marL="342900" indent="-342900">
              <a:buFont typeface="Wingdings" panose="05000000000000000000" pitchFamily="2" charset="2"/>
              <a:buChar char="q"/>
            </a:pPr>
            <a:r>
              <a:rPr lang="en-US" sz="2400" b="1" dirty="0">
                <a:solidFill>
                  <a:srgbClr val="555555"/>
                </a:solidFill>
              </a:rPr>
              <a:t>Variance: </a:t>
            </a:r>
            <a:r>
              <a:rPr lang="en-US" sz="2400" dirty="0">
                <a:solidFill>
                  <a:srgbClr val="555555"/>
                </a:solidFill>
              </a:rPr>
              <a:t>If you train your data on training data and obtain a very low error, upon changing the data and then training the same previous model you experience a high error.</a:t>
            </a:r>
          </a:p>
        </p:txBody>
      </p:sp>
    </p:spTree>
    <p:extLst>
      <p:ext uri="{BB962C8B-B14F-4D97-AF65-F5344CB8AC3E}">
        <p14:creationId xmlns:p14="http://schemas.microsoft.com/office/powerpoint/2010/main" val="22136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308-12BE-7F3C-75AF-A46EDACA3E8D}"/>
              </a:ext>
            </a:extLst>
          </p:cNvPr>
          <p:cNvSpPr>
            <a:spLocks noGrp="1"/>
          </p:cNvSpPr>
          <p:nvPr>
            <p:ph type="title"/>
          </p:nvPr>
        </p:nvSpPr>
        <p:spPr>
          <a:xfrm>
            <a:off x="0" y="136525"/>
            <a:ext cx="12192000" cy="1399667"/>
          </a:xfrm>
        </p:spPr>
        <p:txBody>
          <a:bodyPr/>
          <a:lstStyle/>
          <a:p>
            <a:br>
              <a:rPr lang="en-US" sz="6000" dirty="0">
                <a:latin typeface="Calibri" panose="020F0502020204030204" pitchFamily="34" charset="0"/>
              </a:rPr>
            </a:br>
            <a:br>
              <a:rPr lang="en-US" sz="6000" dirty="0">
                <a:latin typeface="Calibri" panose="020F0502020204030204" pitchFamily="34" charset="0"/>
              </a:rPr>
            </a:br>
            <a:r>
              <a:rPr lang="en-US" sz="6000" dirty="0">
                <a:latin typeface="Calibri" panose="020F0502020204030204" pitchFamily="34" charset="0"/>
              </a:rPr>
              <a:t>Example to Understand Overfitting</a:t>
            </a:r>
            <a:br>
              <a:rPr lang="en-US" sz="6000" b="0" i="0" dirty="0">
                <a:solidFill>
                  <a:srgbClr val="610B38"/>
                </a:solidFill>
                <a:effectLst/>
                <a:latin typeface="Calibri" panose="020F0502020204030204" pitchFamily="34" charset="0"/>
              </a:rPr>
            </a:br>
            <a:br>
              <a:rPr lang="en-US" sz="6000" dirty="0">
                <a:latin typeface="Calibri" panose="020F0502020204030204" pitchFamily="34" charset="0"/>
              </a:rPr>
            </a:br>
            <a:endParaRPr lang="en-US" sz="6000" dirty="0"/>
          </a:p>
        </p:txBody>
      </p:sp>
      <p:sp>
        <p:nvSpPr>
          <p:cNvPr id="4" name="TextBox 3">
            <a:extLst>
              <a:ext uri="{FF2B5EF4-FFF2-40B4-BE49-F238E27FC236}">
                <a16:creationId xmlns:a16="http://schemas.microsoft.com/office/drawing/2014/main" id="{990D0A81-C525-7372-8846-E45782C1CAC6}"/>
              </a:ext>
            </a:extLst>
          </p:cNvPr>
          <p:cNvSpPr txBox="1"/>
          <p:nvPr/>
        </p:nvSpPr>
        <p:spPr>
          <a:xfrm>
            <a:off x="185530" y="1836630"/>
            <a:ext cx="11516140" cy="3172343"/>
          </a:xfrm>
          <a:prstGeom prst="rect">
            <a:avLst/>
          </a:prstGeom>
          <a:noFill/>
        </p:spPr>
        <p:txBody>
          <a:bodyPr wrap="square">
            <a:spAutoFit/>
          </a:bodyPr>
          <a:lstStyle/>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The same happens with machine learning; </a:t>
            </a:r>
            <a:r>
              <a:rPr kumimoji="0" lang="en-US" sz="2400" b="0"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if the algorithm learns from a small part of the data</a:t>
            </a: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 it is unable to capture the required data points and </a:t>
            </a:r>
            <a:r>
              <a:rPr kumimoji="0" lang="en-US" sz="2400" b="0"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hence </a:t>
            </a:r>
            <a:r>
              <a:rPr kumimoji="0" lang="en-US" sz="2400" b="1"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underfitted</a:t>
            </a:r>
            <a:r>
              <a:rPr kumimoji="0" lang="en-US" sz="2400" b="0"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a:t>
            </a:r>
          </a:p>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 Suppose the model learns the training dataset, like the Y student. They perform very well on the seen dataset </a:t>
            </a:r>
            <a:r>
              <a:rPr kumimoji="0" lang="en-US" sz="2400" b="0"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but perform badly on unseen data </a:t>
            </a: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or unknown instances. In such cases, the model is said to be </a:t>
            </a:r>
            <a:r>
              <a:rPr kumimoji="0" lang="en-US" sz="2400" b="1"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Overfitting</a:t>
            </a: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a:t>
            </a:r>
          </a:p>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 And if the model performs well with the training dataset and with the </a:t>
            </a:r>
            <a:r>
              <a:rPr kumimoji="0" lang="en-US" sz="2400" b="0"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test/unseen dataset</a:t>
            </a:r>
            <a:r>
              <a:rPr kumimoji="0" lang="en-US" sz="2400" b="0" i="0" u="none" strike="noStrike" kern="1200" cap="none" spc="0" normalizeH="0" baseline="0" noProof="0" dirty="0">
                <a:ln>
                  <a:noFill/>
                </a:ln>
                <a:solidFill>
                  <a:srgbClr val="333333"/>
                </a:solidFill>
                <a:effectLst/>
                <a:uLnTx/>
                <a:uFillTx/>
                <a:latin typeface="Calibri" panose="020F0502020204030204" pitchFamily="34" charset="0"/>
                <a:ea typeface="+mn-ea"/>
                <a:cs typeface="+mn-cs"/>
              </a:rPr>
              <a:t>, like student Z, it is said to </a:t>
            </a:r>
            <a:r>
              <a:rPr kumimoji="0" lang="en-US" sz="2400" b="1" i="0" u="none" strike="noStrike" kern="1200" cap="none" spc="0" normalizeH="0" baseline="0" noProof="0" dirty="0">
                <a:ln>
                  <a:noFill/>
                </a:ln>
                <a:solidFill>
                  <a:srgbClr val="0070C0"/>
                </a:solidFill>
                <a:effectLst/>
                <a:uLnTx/>
                <a:uFillTx/>
                <a:latin typeface="Calibri" panose="020F0502020204030204" pitchFamily="34" charset="0"/>
                <a:ea typeface="+mn-ea"/>
                <a:cs typeface="+mn-cs"/>
              </a:rPr>
              <a:t>be a good fit.</a:t>
            </a:r>
          </a:p>
        </p:txBody>
      </p:sp>
    </p:spTree>
    <p:extLst>
      <p:ext uri="{BB962C8B-B14F-4D97-AF65-F5344CB8AC3E}">
        <p14:creationId xmlns:p14="http://schemas.microsoft.com/office/powerpoint/2010/main" val="156920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3" name="Rectangle 32">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7682" y="647750"/>
            <a:ext cx="11234503" cy="5571066"/>
          </a:xfrm>
        </p:spPr>
        <p:txBody>
          <a:bodyPr anchor="ctr">
            <a:normAutofit/>
          </a:bodyPr>
          <a:lstStyle/>
          <a:p>
            <a:pPr marL="0" indent="0">
              <a:buNone/>
            </a:pPr>
            <a:r>
              <a:rPr lang="en-US" sz="3600" b="1" dirty="0">
                <a:latin typeface="Times New Roman" panose="02020603050405020304" pitchFamily="18" charset="0"/>
                <a:cs typeface="Times New Roman" panose="02020603050405020304" pitchFamily="18" charset="0"/>
              </a:rPr>
              <a:t> Decision tree</a:t>
            </a:r>
            <a:endParaRPr lang="en-US" sz="3600" b="1"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effectLst/>
                <a:latin typeface="Times New Roman" panose="02020603050405020304" pitchFamily="18" charset="0"/>
                <a:cs typeface="Times New Roman" panose="02020603050405020304" pitchFamily="18" charset="0"/>
              </a:rPr>
              <a:t>Decision tree algorithm falls under the category of supervised learning. They can be used to solve both regression and classification problems.</a:t>
            </a:r>
          </a:p>
          <a:p>
            <a:pPr>
              <a:buFont typeface="Wingdings" panose="05000000000000000000" pitchFamily="2" charset="2"/>
              <a:buChar char="§"/>
            </a:pPr>
            <a:r>
              <a:rPr lang="en-US" sz="2400" dirty="0">
                <a:effectLst/>
                <a:latin typeface="Times New Roman" panose="02020603050405020304" pitchFamily="18" charset="0"/>
                <a:cs typeface="Times New Roman" panose="02020603050405020304" pitchFamily="18" charset="0"/>
              </a:rPr>
              <a:t>Decision tree uses the tree representation to solve the problem in which each leaf node corresponds to a class label and attributes are represented on the internal node of the tree.</a:t>
            </a:r>
          </a:p>
          <a:p>
            <a:pPr>
              <a:buFont typeface="Wingdings" panose="05000000000000000000" pitchFamily="2" charset="2"/>
              <a:buChar char="§"/>
            </a:pPr>
            <a:r>
              <a:rPr lang="en-US" sz="2400" dirty="0">
                <a:effectLst/>
                <a:latin typeface="Times New Roman" panose="02020603050405020304" pitchFamily="18" charset="0"/>
                <a:cs typeface="Times New Roman" panose="02020603050405020304" pitchFamily="18" charset="0"/>
              </a:rPr>
              <a:t>We can represent any </a:t>
            </a:r>
            <a:r>
              <a:rPr lang="en-US" sz="2400" dirty="0" err="1">
                <a:effectLst/>
                <a:latin typeface="Times New Roman" panose="02020603050405020304" pitchFamily="18" charset="0"/>
                <a:cs typeface="Times New Roman" panose="02020603050405020304" pitchFamily="18" charset="0"/>
              </a:rPr>
              <a:t>boolean</a:t>
            </a:r>
            <a:r>
              <a:rPr lang="en-US" sz="2400" dirty="0">
                <a:effectLst/>
                <a:latin typeface="Times New Roman" panose="02020603050405020304" pitchFamily="18" charset="0"/>
                <a:cs typeface="Times New Roman" panose="02020603050405020304" pitchFamily="18" charset="0"/>
              </a:rPr>
              <a:t> function on discrete attributes using the decision tree.</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30205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308-12BE-7F3C-75AF-A46EDACA3E8D}"/>
              </a:ext>
            </a:extLst>
          </p:cNvPr>
          <p:cNvSpPr>
            <a:spLocks noGrp="1"/>
          </p:cNvSpPr>
          <p:nvPr>
            <p:ph type="title"/>
          </p:nvPr>
        </p:nvSpPr>
        <p:spPr>
          <a:xfrm>
            <a:off x="0" y="136525"/>
            <a:ext cx="12192000" cy="1399667"/>
          </a:xfrm>
        </p:spPr>
        <p:txBody>
          <a:bodyPr/>
          <a:lstStyle/>
          <a:p>
            <a:br>
              <a:rPr lang="en-US" sz="6000" dirty="0">
                <a:latin typeface="Calibri" panose="020F0502020204030204" pitchFamily="34" charset="0"/>
              </a:rPr>
            </a:br>
            <a:br>
              <a:rPr lang="en-US" sz="6000" dirty="0">
                <a:latin typeface="Calibri" panose="020F0502020204030204" pitchFamily="34" charset="0"/>
              </a:rPr>
            </a:br>
            <a:r>
              <a:rPr lang="en-US" sz="6000" dirty="0">
                <a:latin typeface="Calibri" panose="020F0502020204030204" pitchFamily="34" charset="0"/>
              </a:rPr>
              <a:t>Overfitting</a:t>
            </a:r>
            <a:br>
              <a:rPr lang="en-US" sz="6000" b="0" i="0" dirty="0">
                <a:solidFill>
                  <a:srgbClr val="610B38"/>
                </a:solidFill>
                <a:effectLst/>
                <a:latin typeface="Calibri" panose="020F0502020204030204" pitchFamily="34" charset="0"/>
              </a:rPr>
            </a:br>
            <a:br>
              <a:rPr lang="en-US" sz="6000" dirty="0">
                <a:latin typeface="Calibri" panose="020F0502020204030204" pitchFamily="34" charset="0"/>
              </a:rPr>
            </a:br>
            <a:endParaRPr lang="en-US" sz="6000" dirty="0"/>
          </a:p>
        </p:txBody>
      </p:sp>
      <p:sp>
        <p:nvSpPr>
          <p:cNvPr id="4" name="TextBox 3">
            <a:extLst>
              <a:ext uri="{FF2B5EF4-FFF2-40B4-BE49-F238E27FC236}">
                <a16:creationId xmlns:a16="http://schemas.microsoft.com/office/drawing/2014/main" id="{990D0A81-C525-7372-8846-E45782C1CAC6}"/>
              </a:ext>
            </a:extLst>
          </p:cNvPr>
          <p:cNvSpPr txBox="1"/>
          <p:nvPr/>
        </p:nvSpPr>
        <p:spPr>
          <a:xfrm>
            <a:off x="106017" y="1727641"/>
            <a:ext cx="11516140" cy="2766078"/>
          </a:xfrm>
          <a:prstGeom prst="rect">
            <a:avLst/>
          </a:prstGeom>
          <a:noFill/>
        </p:spPr>
        <p:txBody>
          <a:bodyPr wrap="square">
            <a:spAutoFit/>
          </a:bodyPr>
          <a:lstStyle/>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Overfitting occurs when </a:t>
            </a:r>
            <a:r>
              <a:rPr lang="en-US" sz="2400" u="sng" dirty="0">
                <a:solidFill>
                  <a:srgbClr val="555555"/>
                </a:solidFill>
              </a:rPr>
              <a:t>the model fits more data than required</a:t>
            </a:r>
            <a:r>
              <a:rPr lang="en-US" sz="2400" dirty="0">
                <a:solidFill>
                  <a:srgbClr val="555555"/>
                </a:solidFill>
              </a:rPr>
              <a:t>, and it tries to capture each datapoint fed to it. Hence it starts capturing noise and inaccurate data from the dataset, which degrades the performance of the model.</a:t>
            </a:r>
          </a:p>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 An overfitted model doesn't perform accurately with the test/unseen dataset and can’t generalize well.</a:t>
            </a:r>
          </a:p>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 An overfitted model is said to have </a:t>
            </a:r>
            <a:r>
              <a:rPr lang="en-US" sz="2400" u="sng" dirty="0">
                <a:solidFill>
                  <a:srgbClr val="555555"/>
                </a:solidFill>
              </a:rPr>
              <a:t>low bias and high variance.</a:t>
            </a:r>
          </a:p>
        </p:txBody>
      </p:sp>
      <p:pic>
        <p:nvPicPr>
          <p:cNvPr id="5" name="Picture 4">
            <a:extLst>
              <a:ext uri="{FF2B5EF4-FFF2-40B4-BE49-F238E27FC236}">
                <a16:creationId xmlns:a16="http://schemas.microsoft.com/office/drawing/2014/main" id="{A5BB5E66-5C13-A585-DE63-374AC0453975}"/>
              </a:ext>
            </a:extLst>
          </p:cNvPr>
          <p:cNvPicPr>
            <a:picLocks noChangeAspect="1"/>
          </p:cNvPicPr>
          <p:nvPr/>
        </p:nvPicPr>
        <p:blipFill>
          <a:blip r:embed="rId2"/>
          <a:stretch>
            <a:fillRect/>
          </a:stretch>
        </p:blipFill>
        <p:spPr>
          <a:xfrm>
            <a:off x="9136148" y="3492516"/>
            <a:ext cx="2737799" cy="2950740"/>
          </a:xfrm>
          <a:prstGeom prst="rect">
            <a:avLst/>
          </a:prstGeom>
        </p:spPr>
      </p:pic>
      <p:pic>
        <p:nvPicPr>
          <p:cNvPr id="6" name="Picture 5">
            <a:extLst>
              <a:ext uri="{FF2B5EF4-FFF2-40B4-BE49-F238E27FC236}">
                <a16:creationId xmlns:a16="http://schemas.microsoft.com/office/drawing/2014/main" id="{B5736E5E-631C-E962-719F-861480A4C83A}"/>
              </a:ext>
            </a:extLst>
          </p:cNvPr>
          <p:cNvPicPr>
            <a:picLocks noChangeAspect="1"/>
          </p:cNvPicPr>
          <p:nvPr/>
        </p:nvPicPr>
        <p:blipFill>
          <a:blip r:embed="rId3"/>
          <a:stretch>
            <a:fillRect/>
          </a:stretch>
        </p:blipFill>
        <p:spPr>
          <a:xfrm>
            <a:off x="106017" y="4404281"/>
            <a:ext cx="5572125" cy="2455332"/>
          </a:xfrm>
          <a:prstGeom prst="rect">
            <a:avLst/>
          </a:prstGeom>
        </p:spPr>
      </p:pic>
    </p:spTree>
    <p:extLst>
      <p:ext uri="{BB962C8B-B14F-4D97-AF65-F5344CB8AC3E}">
        <p14:creationId xmlns:p14="http://schemas.microsoft.com/office/powerpoint/2010/main" val="2068467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308-12BE-7F3C-75AF-A46EDACA3E8D}"/>
              </a:ext>
            </a:extLst>
          </p:cNvPr>
          <p:cNvSpPr>
            <a:spLocks noGrp="1"/>
          </p:cNvSpPr>
          <p:nvPr>
            <p:ph type="title"/>
          </p:nvPr>
        </p:nvSpPr>
        <p:spPr>
          <a:xfrm>
            <a:off x="0" y="136525"/>
            <a:ext cx="12192000" cy="1399667"/>
          </a:xfrm>
        </p:spPr>
        <p:txBody>
          <a:bodyPr/>
          <a:lstStyle/>
          <a:p>
            <a:br>
              <a:rPr lang="en-US" sz="6000" dirty="0">
                <a:latin typeface="Calibri" panose="020F0502020204030204" pitchFamily="34" charset="0"/>
              </a:rPr>
            </a:br>
            <a:br>
              <a:rPr lang="en-US" sz="6000" dirty="0">
                <a:latin typeface="Calibri" panose="020F0502020204030204" pitchFamily="34" charset="0"/>
              </a:rPr>
            </a:br>
            <a:r>
              <a:rPr lang="en-US" sz="6000" dirty="0">
                <a:latin typeface="Calibri" panose="020F0502020204030204" pitchFamily="34" charset="0"/>
              </a:rPr>
              <a:t>How to Detect Overfitting ?</a:t>
            </a:r>
            <a:br>
              <a:rPr lang="en-US" sz="6000" b="0" i="0" dirty="0">
                <a:solidFill>
                  <a:srgbClr val="610B38"/>
                </a:solidFill>
                <a:effectLst/>
                <a:latin typeface="Calibri" panose="020F0502020204030204" pitchFamily="34" charset="0"/>
              </a:rPr>
            </a:br>
            <a:br>
              <a:rPr lang="en-US" sz="6000" dirty="0">
                <a:latin typeface="Calibri" panose="020F0502020204030204" pitchFamily="34" charset="0"/>
              </a:rPr>
            </a:br>
            <a:endParaRPr lang="en-US" sz="6000" dirty="0"/>
          </a:p>
        </p:txBody>
      </p:sp>
      <p:sp>
        <p:nvSpPr>
          <p:cNvPr id="4" name="TextBox 3">
            <a:extLst>
              <a:ext uri="{FF2B5EF4-FFF2-40B4-BE49-F238E27FC236}">
                <a16:creationId xmlns:a16="http://schemas.microsoft.com/office/drawing/2014/main" id="{990D0A81-C525-7372-8846-E45782C1CAC6}"/>
              </a:ext>
            </a:extLst>
          </p:cNvPr>
          <p:cNvSpPr txBox="1"/>
          <p:nvPr/>
        </p:nvSpPr>
        <p:spPr>
          <a:xfrm>
            <a:off x="106017" y="1727641"/>
            <a:ext cx="5830957" cy="3984873"/>
          </a:xfrm>
          <a:prstGeom prst="rect">
            <a:avLst/>
          </a:prstGeom>
          <a:noFill/>
        </p:spPr>
        <p:txBody>
          <a:bodyPr wrap="square">
            <a:spAutoFit/>
          </a:bodyPr>
          <a:lstStyle/>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Now, if the model performs well with the training dataset but not with the test dataset, then it is likely to have an overfitting issue.</a:t>
            </a:r>
          </a:p>
          <a:p>
            <a:pPr marR="0" lvl="0" algn="just" defTabSz="914400" rtl="0" eaLnBrk="1" fontAlgn="auto" latinLnBrk="0" hangingPunct="1">
              <a:lnSpc>
                <a:spcPct val="110000"/>
              </a:lnSpc>
              <a:spcBef>
                <a:spcPts val="1000"/>
              </a:spcBef>
              <a:spcAft>
                <a:spcPts val="0"/>
              </a:spcAft>
              <a:buClrTx/>
              <a:buSzTx/>
              <a:tabLst/>
              <a:defRPr/>
            </a:pPr>
            <a:endParaRPr lang="en-US" sz="2400" dirty="0">
              <a:solidFill>
                <a:srgbClr val="555555"/>
              </a:solidFill>
            </a:endParaRPr>
          </a:p>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For example, if the model shows 85% accuracy with training data and 50% accuracy with the test dataset, it means the model is not performing well.</a:t>
            </a:r>
          </a:p>
        </p:txBody>
      </p:sp>
      <p:pic>
        <p:nvPicPr>
          <p:cNvPr id="7" name="Picture 6">
            <a:extLst>
              <a:ext uri="{FF2B5EF4-FFF2-40B4-BE49-F238E27FC236}">
                <a16:creationId xmlns:a16="http://schemas.microsoft.com/office/drawing/2014/main" id="{E5AD3C26-DCE9-837A-F58F-78C3A3B9B554}"/>
              </a:ext>
            </a:extLst>
          </p:cNvPr>
          <p:cNvPicPr>
            <a:picLocks noChangeAspect="1"/>
          </p:cNvPicPr>
          <p:nvPr/>
        </p:nvPicPr>
        <p:blipFill>
          <a:blip r:embed="rId2"/>
          <a:stretch>
            <a:fillRect/>
          </a:stretch>
        </p:blipFill>
        <p:spPr>
          <a:xfrm>
            <a:off x="6387548" y="1727641"/>
            <a:ext cx="5698435" cy="4328602"/>
          </a:xfrm>
          <a:prstGeom prst="rect">
            <a:avLst/>
          </a:prstGeom>
        </p:spPr>
      </p:pic>
    </p:spTree>
    <p:extLst>
      <p:ext uri="{BB962C8B-B14F-4D97-AF65-F5344CB8AC3E}">
        <p14:creationId xmlns:p14="http://schemas.microsoft.com/office/powerpoint/2010/main" val="2862611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308-12BE-7F3C-75AF-A46EDACA3E8D}"/>
              </a:ext>
            </a:extLst>
          </p:cNvPr>
          <p:cNvSpPr>
            <a:spLocks noGrp="1"/>
          </p:cNvSpPr>
          <p:nvPr>
            <p:ph type="title"/>
          </p:nvPr>
        </p:nvSpPr>
        <p:spPr>
          <a:xfrm>
            <a:off x="0" y="136525"/>
            <a:ext cx="12192000" cy="1399667"/>
          </a:xfrm>
        </p:spPr>
        <p:txBody>
          <a:bodyPr/>
          <a:lstStyle/>
          <a:p>
            <a:br>
              <a:rPr lang="en-US" sz="6000" dirty="0">
                <a:latin typeface="Calibri" panose="020F0502020204030204" pitchFamily="34" charset="0"/>
              </a:rPr>
            </a:br>
            <a:br>
              <a:rPr lang="en-US" sz="6000" dirty="0">
                <a:latin typeface="Calibri" panose="020F0502020204030204" pitchFamily="34" charset="0"/>
              </a:rPr>
            </a:br>
            <a:r>
              <a:rPr lang="en-US" sz="6000" i="0" dirty="0">
                <a:effectLst/>
                <a:latin typeface="Calibri" panose="020F0502020204030204" pitchFamily="34" charset="0"/>
              </a:rPr>
              <a:t>Underfitting</a:t>
            </a:r>
            <a:r>
              <a:rPr lang="en-US" sz="6000" dirty="0">
                <a:latin typeface="Calibri" panose="020F0502020204030204" pitchFamily="34" charset="0"/>
              </a:rPr>
              <a:t>?</a:t>
            </a:r>
            <a:br>
              <a:rPr lang="en-US" sz="6000" b="0" i="0" dirty="0">
                <a:solidFill>
                  <a:srgbClr val="610B38"/>
                </a:solidFill>
                <a:effectLst/>
                <a:latin typeface="Calibri" panose="020F0502020204030204" pitchFamily="34" charset="0"/>
              </a:rPr>
            </a:br>
            <a:br>
              <a:rPr lang="en-US" sz="6000" dirty="0">
                <a:latin typeface="Calibri" panose="020F0502020204030204" pitchFamily="34" charset="0"/>
              </a:rPr>
            </a:br>
            <a:endParaRPr lang="en-US" sz="6000" dirty="0"/>
          </a:p>
        </p:txBody>
      </p:sp>
      <p:sp>
        <p:nvSpPr>
          <p:cNvPr id="4" name="TextBox 3">
            <a:extLst>
              <a:ext uri="{FF2B5EF4-FFF2-40B4-BE49-F238E27FC236}">
                <a16:creationId xmlns:a16="http://schemas.microsoft.com/office/drawing/2014/main" id="{990D0A81-C525-7372-8846-E45782C1CAC6}"/>
              </a:ext>
            </a:extLst>
          </p:cNvPr>
          <p:cNvSpPr txBox="1"/>
          <p:nvPr/>
        </p:nvSpPr>
        <p:spPr>
          <a:xfrm>
            <a:off x="106017" y="1727641"/>
            <a:ext cx="11039061" cy="1953548"/>
          </a:xfrm>
          <a:prstGeom prst="rect">
            <a:avLst/>
          </a:prstGeom>
          <a:noFill/>
        </p:spPr>
        <p:txBody>
          <a:bodyPr wrap="square">
            <a:spAutoFit/>
          </a:bodyPr>
          <a:lstStyle/>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 In the case of underfitting, the model </a:t>
            </a:r>
            <a:r>
              <a:rPr lang="en-US" sz="2400" u="sng" dirty="0">
                <a:solidFill>
                  <a:srgbClr val="555555"/>
                </a:solidFill>
              </a:rPr>
              <a:t>is not able to learn enough from the training data</a:t>
            </a:r>
            <a:r>
              <a:rPr lang="en-US" sz="2400" dirty="0">
                <a:solidFill>
                  <a:srgbClr val="555555"/>
                </a:solidFill>
              </a:rPr>
              <a:t>, and hence it reduces the accuracy and produces unreliable predictions.</a:t>
            </a:r>
          </a:p>
          <a:p>
            <a:pPr marR="0" lvl="0" algn="just" defTabSz="914400" rtl="0" eaLnBrk="1" fontAlgn="auto" latinLnBrk="0" hangingPunct="1">
              <a:lnSpc>
                <a:spcPct val="110000"/>
              </a:lnSpc>
              <a:spcBef>
                <a:spcPts val="1000"/>
              </a:spcBef>
              <a:spcAft>
                <a:spcPts val="0"/>
              </a:spcAft>
              <a:buClrTx/>
              <a:buSzTx/>
              <a:tabLst/>
              <a:defRPr/>
            </a:pPr>
            <a:endParaRPr lang="en-US" sz="2400" dirty="0">
              <a:solidFill>
                <a:srgbClr val="555555"/>
              </a:solidFill>
            </a:endParaRPr>
          </a:p>
          <a:p>
            <a:pPr marL="228600" marR="0" lvl="0" indent="-228600" algn="just" defTabSz="914400" rtl="0" eaLnBrk="1" fontAlgn="auto" latinLnBrk="0" hangingPunct="1">
              <a:lnSpc>
                <a:spcPct val="110000"/>
              </a:lnSpc>
              <a:spcBef>
                <a:spcPts val="1000"/>
              </a:spcBef>
              <a:spcAft>
                <a:spcPts val="0"/>
              </a:spcAft>
              <a:buClrTx/>
              <a:buSzTx/>
              <a:buFont typeface="Wingdings" panose="05000000000000000000" pitchFamily="2" charset="2"/>
              <a:buChar char="q"/>
              <a:tabLst/>
              <a:defRPr/>
            </a:pPr>
            <a:r>
              <a:rPr lang="en-US" sz="2400" dirty="0">
                <a:solidFill>
                  <a:srgbClr val="555555"/>
                </a:solidFill>
              </a:rPr>
              <a:t> An underfitted model has </a:t>
            </a:r>
            <a:r>
              <a:rPr lang="en-US" sz="2400" u="sng" dirty="0">
                <a:solidFill>
                  <a:srgbClr val="555555"/>
                </a:solidFill>
              </a:rPr>
              <a:t>high bias and low variance.</a:t>
            </a:r>
          </a:p>
        </p:txBody>
      </p:sp>
      <p:pic>
        <p:nvPicPr>
          <p:cNvPr id="5" name="Picture 4">
            <a:extLst>
              <a:ext uri="{FF2B5EF4-FFF2-40B4-BE49-F238E27FC236}">
                <a16:creationId xmlns:a16="http://schemas.microsoft.com/office/drawing/2014/main" id="{766C0587-9E5C-9F46-A5DF-9069BEEFEF48}"/>
              </a:ext>
            </a:extLst>
          </p:cNvPr>
          <p:cNvPicPr>
            <a:picLocks noChangeAspect="1"/>
          </p:cNvPicPr>
          <p:nvPr/>
        </p:nvPicPr>
        <p:blipFill>
          <a:blip r:embed="rId2"/>
          <a:stretch>
            <a:fillRect/>
          </a:stretch>
        </p:blipFill>
        <p:spPr>
          <a:xfrm>
            <a:off x="1835817" y="3768725"/>
            <a:ext cx="6715125" cy="2952750"/>
          </a:xfrm>
          <a:prstGeom prst="rect">
            <a:avLst/>
          </a:prstGeom>
        </p:spPr>
      </p:pic>
    </p:spTree>
    <p:extLst>
      <p:ext uri="{BB962C8B-B14F-4D97-AF65-F5344CB8AC3E}">
        <p14:creationId xmlns:p14="http://schemas.microsoft.com/office/powerpoint/2010/main" val="414623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ED99-039F-E882-76E8-291B0F300D3F}"/>
              </a:ext>
            </a:extLst>
          </p:cNvPr>
          <p:cNvSpPr>
            <a:spLocks noGrp="1"/>
          </p:cNvSpPr>
          <p:nvPr>
            <p:ph type="title"/>
          </p:nvPr>
        </p:nvSpPr>
        <p:spPr>
          <a:xfrm>
            <a:off x="0" y="112889"/>
            <a:ext cx="12192000" cy="1580443"/>
          </a:xfrm>
        </p:spPr>
        <p:txBody>
          <a:bodyPr/>
          <a:lstStyle/>
          <a:p>
            <a:r>
              <a:rPr lang="en-US" sz="8000" dirty="0"/>
              <a:t>Underfitting and Overfitting</a:t>
            </a:r>
          </a:p>
        </p:txBody>
      </p:sp>
      <p:pic>
        <p:nvPicPr>
          <p:cNvPr id="4" name="Picture 3">
            <a:extLst>
              <a:ext uri="{FF2B5EF4-FFF2-40B4-BE49-F238E27FC236}">
                <a16:creationId xmlns:a16="http://schemas.microsoft.com/office/drawing/2014/main" id="{CA31F089-0B55-E0AA-C6A8-EE677BFAA79C}"/>
              </a:ext>
            </a:extLst>
          </p:cNvPr>
          <p:cNvPicPr>
            <a:picLocks noChangeAspect="1"/>
          </p:cNvPicPr>
          <p:nvPr/>
        </p:nvPicPr>
        <p:blipFill>
          <a:blip r:embed="rId2"/>
          <a:stretch>
            <a:fillRect/>
          </a:stretch>
        </p:blipFill>
        <p:spPr>
          <a:xfrm>
            <a:off x="189023" y="1763777"/>
            <a:ext cx="11813954" cy="27683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A9C558C-67C9-1F4F-4CA4-C6EBA38C97C8}"/>
              </a:ext>
            </a:extLst>
          </p:cNvPr>
          <p:cNvPicPr>
            <a:picLocks noChangeAspect="1"/>
          </p:cNvPicPr>
          <p:nvPr/>
        </p:nvPicPr>
        <p:blipFill>
          <a:blip r:embed="rId3"/>
          <a:stretch>
            <a:fillRect/>
          </a:stretch>
        </p:blipFill>
        <p:spPr>
          <a:xfrm>
            <a:off x="189023" y="4487686"/>
            <a:ext cx="11813954" cy="2257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25352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6" name="Picture 65">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8" name="Rectangle 67">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Rectangle 69">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2" name="Rectangle 71">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76" name="Rectangle 75">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0" name="Rectangle 79">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 letter&#10;&#10;Description automatically generated">
            <a:extLst>
              <a:ext uri="{FF2B5EF4-FFF2-40B4-BE49-F238E27FC236}">
                <a16:creationId xmlns:a16="http://schemas.microsoft.com/office/drawing/2014/main" id="{248EF4C2-8AB4-42D4-A895-CF57CBC7B0DE}"/>
              </a:ext>
            </a:extLst>
          </p:cNvPr>
          <p:cNvPicPr>
            <a:picLocks noGrp="1" noChangeAspect="1"/>
          </p:cNvPicPr>
          <p:nvPr>
            <p:ph idx="1"/>
          </p:nvPr>
        </p:nvPicPr>
        <p:blipFill>
          <a:blip r:embed="rId4"/>
          <a:stretch>
            <a:fillRect/>
          </a:stretch>
        </p:blipFill>
        <p:spPr>
          <a:xfrm>
            <a:off x="815369" y="643467"/>
            <a:ext cx="10561262" cy="5571066"/>
          </a:xfrm>
          <a:prstGeom prst="rect">
            <a:avLst/>
          </a:prstGeom>
        </p:spPr>
      </p:pic>
    </p:spTree>
    <p:extLst>
      <p:ext uri="{BB962C8B-B14F-4D97-AF65-F5344CB8AC3E}">
        <p14:creationId xmlns:p14="http://schemas.microsoft.com/office/powerpoint/2010/main" val="11204069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3" name="Rectangle 32">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CD7D649-B5A3-FEC0-E538-085BE83D61B2}"/>
              </a:ext>
            </a:extLst>
          </p:cNvPr>
          <p:cNvSpPr>
            <a:spLocks noGrp="1"/>
          </p:cNvSpPr>
          <p:nvPr>
            <p:ph idx="1"/>
          </p:nvPr>
        </p:nvSpPr>
        <p:spPr>
          <a:xfrm>
            <a:off x="1116249" y="1427368"/>
            <a:ext cx="7796540" cy="3997828"/>
          </a:xfrm>
        </p:spPr>
        <p:txBody>
          <a:bodyPr/>
          <a:lstStyle/>
          <a:p>
            <a:r>
              <a:rPr lang="en-US" sz="3200" dirty="0"/>
              <a:t>Example</a:t>
            </a:r>
            <a:endParaRPr lang="en-US" dirty="0"/>
          </a:p>
        </p:txBody>
      </p:sp>
      <p:pic>
        <p:nvPicPr>
          <p:cNvPr id="7" name="عنصر نائب للمحتوى 4" descr="صورة تحتوي على منضدة&#10;&#10;تم إنشاء الوصف تلقائياً">
            <a:extLst>
              <a:ext uri="{FF2B5EF4-FFF2-40B4-BE49-F238E27FC236}">
                <a16:creationId xmlns:a16="http://schemas.microsoft.com/office/drawing/2014/main" id="{8F5F52B8-2719-4A4D-AE98-4EF8E702C40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44000"/>
                    </a14:imgEffect>
                  </a14:imgLayer>
                </a14:imgProps>
              </a:ext>
            </a:extLst>
          </a:blip>
          <a:srcRect b="2786"/>
          <a:stretch/>
        </p:blipFill>
        <p:spPr>
          <a:xfrm>
            <a:off x="4722093" y="481913"/>
            <a:ext cx="6990092" cy="588873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2011996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3" name="Rectangle 32">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250190C5-AF09-FB15-069C-967A284740F4}"/>
              </a:ext>
            </a:extLst>
          </p:cNvPr>
          <p:cNvSpPr txBox="1">
            <a:spLocks/>
          </p:cNvSpPr>
          <p:nvPr/>
        </p:nvSpPr>
        <p:spPr>
          <a:xfrm>
            <a:off x="1875503" y="1036775"/>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Answer</a:t>
            </a:r>
          </a:p>
        </p:txBody>
      </p:sp>
      <p:pic>
        <p:nvPicPr>
          <p:cNvPr id="19" name="Picture 18">
            <a:extLst>
              <a:ext uri="{FF2B5EF4-FFF2-40B4-BE49-F238E27FC236}">
                <a16:creationId xmlns:a16="http://schemas.microsoft.com/office/drawing/2014/main" id="{EC87D8D1-4789-F0B6-80EB-740561D3FF7A}"/>
              </a:ext>
            </a:extLst>
          </p:cNvPr>
          <p:cNvPicPr>
            <a:picLocks noChangeAspect="1"/>
          </p:cNvPicPr>
          <p:nvPr/>
        </p:nvPicPr>
        <p:blipFill>
          <a:blip r:embed="rId4"/>
          <a:stretch>
            <a:fillRect/>
          </a:stretch>
        </p:blipFill>
        <p:spPr>
          <a:xfrm>
            <a:off x="6491840" y="4319326"/>
            <a:ext cx="4738118" cy="710950"/>
          </a:xfrm>
          <a:prstGeom prst="rect">
            <a:avLst/>
          </a:prstGeom>
        </p:spPr>
      </p:pic>
      <p:sp>
        <p:nvSpPr>
          <p:cNvPr id="4" name="Rectangle 3">
            <a:extLst>
              <a:ext uri="{FF2B5EF4-FFF2-40B4-BE49-F238E27FC236}">
                <a16:creationId xmlns:a16="http://schemas.microsoft.com/office/drawing/2014/main" id="{57CC906A-0C6A-5769-E5D1-3CA278283A7F}"/>
              </a:ext>
            </a:extLst>
          </p:cNvPr>
          <p:cNvSpPr/>
          <p:nvPr/>
        </p:nvSpPr>
        <p:spPr>
          <a:xfrm>
            <a:off x="1116552" y="2455944"/>
            <a:ext cx="5405018" cy="1323439"/>
          </a:xfrm>
          <a:prstGeom prst="rect">
            <a:avLst/>
          </a:prstGeom>
        </p:spPr>
        <p:txBody>
          <a:bodyPr wrap="square">
            <a:spAutoFit/>
          </a:bodyPr>
          <a:lstStyle/>
          <a:p>
            <a:pPr marL="243459" indent="-243459" defTabSz="324612">
              <a:spcAft>
                <a:spcPts val="600"/>
              </a:spcAft>
              <a:buFont typeface="Wingdings" panose="05000000000000000000" pitchFamily="2" charset="2"/>
              <a:buChar char="§"/>
            </a:pPr>
            <a:r>
              <a:rPr lang="en-US" sz="2000" b="1" kern="1200" dirty="0">
                <a:solidFill>
                  <a:schemeClr val="tx1"/>
                </a:solidFill>
                <a:latin typeface="Times New Roman" panose="02020603050405020304" pitchFamily="18" charset="0"/>
                <a:cs typeface="Times New Roman" panose="02020603050405020304" pitchFamily="18" charset="0"/>
              </a:rPr>
              <a:t>Entropy</a:t>
            </a:r>
            <a:r>
              <a:rPr lang="en-US" sz="2000" kern="1200" dirty="0">
                <a:solidFill>
                  <a:schemeClr val="tx1"/>
                </a:solidFill>
                <a:latin typeface="Times New Roman" panose="02020603050405020304" pitchFamily="18" charset="0"/>
                <a:cs typeface="Times New Roman" panose="02020603050405020304" pitchFamily="18" charset="0"/>
              </a:rPr>
              <a:t> is a measure of the randomness in the information being processed. The higher the entropy, the harder it is to draw any conclusions from that information.</a:t>
            </a:r>
            <a:endParaRPr lang="en-US" sz="3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FECAD45D-3766-8254-A023-5AEA693E0946}"/>
              </a:ext>
            </a:extLst>
          </p:cNvPr>
          <p:cNvSpPr/>
          <p:nvPr/>
        </p:nvSpPr>
        <p:spPr>
          <a:xfrm>
            <a:off x="1116552" y="4088921"/>
            <a:ext cx="5405018" cy="1323439"/>
          </a:xfrm>
          <a:prstGeom prst="rect">
            <a:avLst/>
          </a:prstGeom>
        </p:spPr>
        <p:txBody>
          <a:bodyPr wrap="square">
            <a:spAutoFit/>
          </a:bodyPr>
          <a:lstStyle/>
          <a:p>
            <a:pPr marL="243459" indent="-243459" defTabSz="324612">
              <a:spcAft>
                <a:spcPts val="600"/>
              </a:spcAft>
              <a:buFont typeface="Wingdings" panose="05000000000000000000" pitchFamily="2" charset="2"/>
              <a:buChar char="§"/>
            </a:pPr>
            <a:r>
              <a:rPr lang="en-US" sz="2000" b="1" kern="1200" dirty="0">
                <a:solidFill>
                  <a:schemeClr val="tx1"/>
                </a:solidFill>
                <a:latin typeface="Times New Roman" panose="02020603050405020304" pitchFamily="18" charset="0"/>
                <a:cs typeface="Times New Roman" panose="02020603050405020304" pitchFamily="18" charset="0"/>
              </a:rPr>
              <a:t>Information gain </a:t>
            </a:r>
            <a:r>
              <a:rPr lang="en-US" sz="2000" b="1" u="sng" kern="1200" dirty="0">
                <a:solidFill>
                  <a:schemeClr val="tx1"/>
                </a:solidFill>
                <a:latin typeface="Times New Roman" panose="02020603050405020304" pitchFamily="18" charset="0"/>
                <a:cs typeface="Times New Roman" panose="02020603050405020304" pitchFamily="18" charset="0"/>
              </a:rPr>
              <a:t>or</a:t>
            </a:r>
            <a:r>
              <a:rPr lang="en-US" sz="2000" b="1" kern="1200" dirty="0">
                <a:solidFill>
                  <a:schemeClr val="tx1"/>
                </a:solidFill>
                <a:latin typeface="Times New Roman" panose="02020603050405020304" pitchFamily="18" charset="0"/>
                <a:cs typeface="Times New Roman" panose="02020603050405020304" pitchFamily="18" charset="0"/>
              </a:rPr>
              <a:t> IG </a:t>
            </a:r>
            <a:r>
              <a:rPr lang="en-US" sz="2000" kern="1200" dirty="0">
                <a:solidFill>
                  <a:schemeClr val="tx1"/>
                </a:solidFill>
                <a:latin typeface="Times New Roman" panose="02020603050405020304" pitchFamily="18" charset="0"/>
                <a:cs typeface="Times New Roman" panose="02020603050405020304" pitchFamily="18" charset="0"/>
              </a:rPr>
              <a:t>is a statistical property that measures how well a given attribute separates the training examples according to their target classification.</a:t>
            </a:r>
            <a:endParaRPr lang="en-US" sz="32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5C91099A-C5B7-347A-464C-36B6B6E83960}"/>
              </a:ext>
            </a:extLst>
          </p:cNvPr>
          <p:cNvPicPr>
            <a:picLocks noChangeAspect="1"/>
          </p:cNvPicPr>
          <p:nvPr/>
        </p:nvPicPr>
        <p:blipFill>
          <a:blip r:embed="rId5"/>
          <a:stretch>
            <a:fillRect/>
          </a:stretch>
        </p:blipFill>
        <p:spPr>
          <a:xfrm>
            <a:off x="6695811" y="2599494"/>
            <a:ext cx="3401002" cy="909547"/>
          </a:xfrm>
          <a:prstGeom prst="rect">
            <a:avLst/>
          </a:prstGeom>
        </p:spPr>
      </p:pic>
    </p:spTree>
    <p:extLst>
      <p:ext uri="{BB962C8B-B14F-4D97-AF65-F5344CB8AC3E}">
        <p14:creationId xmlns:p14="http://schemas.microsoft.com/office/powerpoint/2010/main" val="42651996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3" name="Picture 22">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24">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3" name="Rectangle 32">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260284" y="921045"/>
            <a:ext cx="1111472" cy="5805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0332">
              <a:spcAft>
                <a:spcPts val="600"/>
              </a:spcAft>
            </a:pPr>
            <a:r>
              <a:rPr lang="en-US" sz="1458" b="1" kern="1200">
                <a:ln w="0"/>
                <a:solidFill>
                  <a:schemeClr val="tx1">
                    <a:lumMod val="95000"/>
                    <a:lumOff val="5000"/>
                  </a:schemeClr>
                </a:solidFill>
                <a:effectLst>
                  <a:outerShdw blurRad="38100" dist="19050" dir="2700000" algn="tl" rotWithShape="0">
                    <a:schemeClr val="dk1">
                      <a:alpha val="40000"/>
                    </a:schemeClr>
                  </a:outerShdw>
                </a:effectLst>
                <a:latin typeface="+mn-lt"/>
                <a:ea typeface="+mn-ea"/>
                <a:cs typeface="+mn-cs"/>
              </a:rPr>
              <a:t>Windy</a:t>
            </a:r>
          </a:p>
          <a:p>
            <a:pPr algn="ctr" defTabSz="370332">
              <a:spcAft>
                <a:spcPts val="600"/>
              </a:spcAft>
            </a:pPr>
            <a:r>
              <a:rPr lang="en-US" sz="1458" b="1" kern="1200">
                <a:ln w="0"/>
                <a:solidFill>
                  <a:schemeClr val="tx1">
                    <a:lumMod val="95000"/>
                    <a:lumOff val="5000"/>
                  </a:schemeClr>
                </a:solidFill>
                <a:effectLst>
                  <a:outerShdw blurRad="38100" dist="19050" dir="2700000" algn="tl" rotWithShape="0">
                    <a:schemeClr val="dk1">
                      <a:alpha val="40000"/>
                    </a:schemeClr>
                  </a:outerShdw>
                </a:effectLst>
                <a:latin typeface="+mn-lt"/>
                <a:ea typeface="+mn-ea"/>
                <a:cs typeface="+mn-cs"/>
              </a:rPr>
              <a:t>5N,9y</a:t>
            </a:r>
            <a:endParaRPr lang="en-US" b="1">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5" name="Oval 4"/>
          <p:cNvSpPr/>
          <p:nvPr/>
        </p:nvSpPr>
        <p:spPr>
          <a:xfrm>
            <a:off x="9176084" y="1781286"/>
            <a:ext cx="1111472" cy="5805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0332">
              <a:spcAft>
                <a:spcPts val="600"/>
              </a:spcAft>
            </a:pPr>
            <a:r>
              <a:rPr lang="en-US" sz="1458" b="1" kern="1200">
                <a:ln w="0"/>
                <a:solidFill>
                  <a:schemeClr val="tx1">
                    <a:lumMod val="95000"/>
                    <a:lumOff val="5000"/>
                  </a:schemeClr>
                </a:solidFill>
                <a:effectLst>
                  <a:outerShdw blurRad="38100" dist="19050" dir="2700000" algn="tl" rotWithShape="0">
                    <a:schemeClr val="dk1">
                      <a:alpha val="40000"/>
                    </a:schemeClr>
                  </a:outerShdw>
                </a:effectLst>
                <a:latin typeface="+mn-lt"/>
                <a:ea typeface="+mn-ea"/>
                <a:cs typeface="+mn-cs"/>
              </a:rPr>
              <a:t>False</a:t>
            </a:r>
          </a:p>
          <a:p>
            <a:pPr algn="ctr" defTabSz="370332">
              <a:spcAft>
                <a:spcPts val="600"/>
              </a:spcAft>
            </a:pPr>
            <a:r>
              <a:rPr lang="en-US" sz="1458" b="1" kern="1200">
                <a:ln w="0"/>
                <a:solidFill>
                  <a:schemeClr val="tx1">
                    <a:lumMod val="95000"/>
                    <a:lumOff val="5000"/>
                  </a:schemeClr>
                </a:solidFill>
                <a:effectLst>
                  <a:outerShdw blurRad="38100" dist="19050" dir="2700000" algn="tl" rotWithShape="0">
                    <a:schemeClr val="dk1">
                      <a:alpha val="40000"/>
                    </a:schemeClr>
                  </a:outerShdw>
                </a:effectLst>
                <a:latin typeface="+mn-lt"/>
                <a:ea typeface="+mn-ea"/>
                <a:cs typeface="+mn-cs"/>
              </a:rPr>
              <a:t>2N,6Y</a:t>
            </a:r>
            <a:endParaRPr lang="en-US" b="1">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6" name="Oval 5"/>
          <p:cNvSpPr/>
          <p:nvPr/>
        </p:nvSpPr>
        <p:spPr>
          <a:xfrm>
            <a:off x="7492425" y="1704035"/>
            <a:ext cx="1111472" cy="5805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0332">
              <a:spcAft>
                <a:spcPts val="600"/>
              </a:spcAft>
            </a:pPr>
            <a:r>
              <a:rPr lang="en-US" sz="1458" b="1" kern="1200">
                <a:ln w="0"/>
                <a:solidFill>
                  <a:schemeClr val="tx1">
                    <a:lumMod val="95000"/>
                    <a:lumOff val="5000"/>
                  </a:schemeClr>
                </a:solidFill>
                <a:effectLst>
                  <a:outerShdw blurRad="38100" dist="19050" dir="2700000" algn="tl" rotWithShape="0">
                    <a:schemeClr val="dk1">
                      <a:alpha val="40000"/>
                    </a:schemeClr>
                  </a:outerShdw>
                </a:effectLst>
                <a:latin typeface="+mn-lt"/>
                <a:ea typeface="+mn-ea"/>
                <a:cs typeface="+mn-cs"/>
              </a:rPr>
              <a:t>True</a:t>
            </a:r>
          </a:p>
          <a:p>
            <a:pPr algn="ctr" defTabSz="370332">
              <a:spcAft>
                <a:spcPts val="600"/>
              </a:spcAft>
            </a:pPr>
            <a:r>
              <a:rPr lang="en-US" sz="1458" b="1" kern="1200">
                <a:ln w="0"/>
                <a:solidFill>
                  <a:schemeClr val="tx1">
                    <a:lumMod val="95000"/>
                    <a:lumOff val="5000"/>
                  </a:schemeClr>
                </a:solidFill>
                <a:effectLst>
                  <a:outerShdw blurRad="38100" dist="19050" dir="2700000" algn="tl" rotWithShape="0">
                    <a:schemeClr val="dk1">
                      <a:alpha val="40000"/>
                    </a:schemeClr>
                  </a:outerShdw>
                </a:effectLst>
                <a:latin typeface="+mn-lt"/>
                <a:ea typeface="+mn-ea"/>
                <a:cs typeface="+mn-cs"/>
              </a:rPr>
              <a:t>3N,3Y</a:t>
            </a:r>
            <a:endParaRPr lang="en-US" b="1">
              <a:ln w="0"/>
              <a:solidFill>
                <a:schemeClr val="tx1">
                  <a:lumMod val="95000"/>
                  <a:lumOff val="5000"/>
                </a:schemeClr>
              </a:solidFill>
              <a:effectLst>
                <a:outerShdw blurRad="38100" dist="19050" dir="2700000" algn="tl" rotWithShape="0">
                  <a:schemeClr val="dk1">
                    <a:alpha val="40000"/>
                  </a:schemeClr>
                </a:outerShdw>
              </a:effectLst>
            </a:endParaRPr>
          </a:p>
        </p:txBody>
      </p:sp>
      <p:cxnSp>
        <p:nvCxnSpPr>
          <p:cNvPr id="8" name="Straight Arrow Connector 7"/>
          <p:cNvCxnSpPr>
            <a:cxnSpLocks/>
            <a:stCxn id="4" idx="3"/>
            <a:endCxn id="6" idx="0"/>
          </p:cNvCxnSpPr>
          <p:nvPr/>
        </p:nvCxnSpPr>
        <p:spPr>
          <a:xfrm flipH="1">
            <a:off x="8048161" y="1416585"/>
            <a:ext cx="374894" cy="28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4" idx="5"/>
            <a:endCxn id="5" idx="0"/>
          </p:cNvCxnSpPr>
          <p:nvPr/>
        </p:nvCxnSpPr>
        <p:spPr>
          <a:xfrm>
            <a:off x="9208985" y="1416585"/>
            <a:ext cx="522835" cy="36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ontent Placeholder 2"/>
              <p:cNvSpPr>
                <a:spLocks/>
              </p:cNvSpPr>
              <p:nvPr/>
            </p:nvSpPr>
            <p:spPr>
              <a:xfrm>
                <a:off x="575871" y="643467"/>
                <a:ext cx="8784335" cy="5420238"/>
              </a:xfrm>
              <a:prstGeom prst="rect">
                <a:avLst/>
              </a:prstGeom>
            </p:spPr>
            <p:txBody>
              <a:bodyPr>
                <a:noAutofit/>
              </a:bodyPr>
              <a:lstStyle/>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E(</a:t>
                </a:r>
                <a:r>
                  <a:rPr lang="en-US" sz="2400" b="1" kern="1200" dirty="0" err="1">
                    <a:solidFill>
                      <a:schemeClr val="tx1"/>
                    </a:solidFill>
                    <a:latin typeface="Times New Roman" panose="02020603050405020304" pitchFamily="18" charset="0"/>
                    <a:cs typeface="Times New Roman" panose="02020603050405020304" pitchFamily="18" charset="0"/>
                  </a:rPr>
                  <a:t>wind_F</a:t>
                </a:r>
                <a:r>
                  <a:rPr lang="en-US" sz="24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400" b="1" i="1" kern="1200">
                        <a:solidFill>
                          <a:schemeClr val="tx1"/>
                        </a:solidFill>
                        <a:latin typeface="Cambria Math" panose="02040503050406030204" pitchFamily="18" charset="0"/>
                      </a:rPr>
                      <m:t>𝒑𝒚</m:t>
                    </m:r>
                    <m:r>
                      <a:rPr lang="en-US" sz="2400" b="1" i="1" kern="1200">
                        <a:solidFill>
                          <a:schemeClr val="tx1"/>
                        </a:solidFill>
                        <a:latin typeface="Cambria Math" panose="02040503050406030204" pitchFamily="18" charset="0"/>
                      </a:rPr>
                      <m:t> .</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r>
                          <a:rPr lang="en-US" sz="2400" b="1" i="1" kern="1200">
                            <a:solidFill>
                              <a:schemeClr val="tx1"/>
                            </a:solidFill>
                            <a:latin typeface="Cambria Math" panose="02040503050406030204" pitchFamily="18" charset="0"/>
                          </a:rPr>
                          <m:t>𝒑𝒚</m:t>
                        </m:r>
                      </m:e>
                    </m:func>
                  </m:oMath>
                </a14:m>
                <a:r>
                  <a:rPr lang="en-US" sz="24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400" b="1" i="1" kern="1200">
                        <a:solidFill>
                          <a:schemeClr val="tx1"/>
                        </a:solidFill>
                        <a:latin typeface="Cambria Math" panose="02040503050406030204" pitchFamily="18" charset="0"/>
                      </a:rPr>
                      <m:t>𝒑𝒏</m:t>
                    </m:r>
                    <m:r>
                      <a:rPr lang="en-US" sz="2400" b="1" i="1" kern="1200">
                        <a:solidFill>
                          <a:schemeClr val="tx1"/>
                        </a:solidFill>
                        <a:latin typeface="Cambria Math" panose="02040503050406030204" pitchFamily="18" charset="0"/>
                      </a:rPr>
                      <m:t> .</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r>
                          <a:rPr lang="en-US" sz="2400" b="1" i="1" kern="1200">
                            <a:solidFill>
                              <a:schemeClr val="tx1"/>
                            </a:solidFill>
                            <a:latin typeface="Cambria Math" panose="02040503050406030204" pitchFamily="18" charset="0"/>
                          </a:rPr>
                          <m:t>𝒑𝒏</m:t>
                        </m:r>
                      </m:e>
                    </m:func>
                  </m:oMath>
                </a14:m>
                <a:endParaRPr lang="en-US" sz="24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𝟔</m:t>
                        </m:r>
                      </m:num>
                      <m:den>
                        <m:r>
                          <a:rPr lang="en-US" sz="2400" b="1" i="1" kern="1200">
                            <a:solidFill>
                              <a:schemeClr val="tx1"/>
                            </a:solidFill>
                            <a:latin typeface="Cambria Math" panose="02040503050406030204" pitchFamily="18" charset="0"/>
                          </a:rPr>
                          <m:t>𝟖</m:t>
                        </m:r>
                      </m:den>
                    </m:f>
                    <m:r>
                      <a:rPr lang="en-US" sz="2400" b="1" i="1" kern="1200">
                        <a:solidFill>
                          <a:schemeClr val="tx1"/>
                        </a:solidFill>
                        <a:latin typeface="Cambria Math" panose="02040503050406030204" pitchFamily="18" charset="0"/>
                      </a:rPr>
                      <m:t>.</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𝟔</m:t>
                            </m:r>
                          </m:num>
                          <m:den>
                            <m:r>
                              <a:rPr lang="en-US" sz="2400" b="1" i="1" kern="1200">
                                <a:solidFill>
                                  <a:schemeClr val="tx1"/>
                                </a:solidFill>
                                <a:latin typeface="Cambria Math" panose="02040503050406030204" pitchFamily="18" charset="0"/>
                              </a:rPr>
                              <m:t>𝟖</m:t>
                            </m:r>
                          </m:den>
                        </m:f>
                      </m:e>
                    </m:func>
                  </m:oMath>
                </a14:m>
                <a:r>
                  <a:rPr lang="en-US" sz="24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1" kern="1200">
                        <a:solidFill>
                          <a:schemeClr val="tx1"/>
                        </a:solidFill>
                        <a:latin typeface="Cambria Math" panose="02040503050406030204" pitchFamily="18" charset="0"/>
                      </a:rPr>
                      <m:t> </m:t>
                    </m:r>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𝟐</m:t>
                        </m:r>
                      </m:num>
                      <m:den>
                        <m:r>
                          <a:rPr lang="en-US" sz="2400" b="1" i="1" kern="1200">
                            <a:solidFill>
                              <a:schemeClr val="tx1"/>
                            </a:solidFill>
                            <a:latin typeface="Cambria Math" panose="02040503050406030204" pitchFamily="18" charset="0"/>
                          </a:rPr>
                          <m:t>𝟖</m:t>
                        </m:r>
                      </m:den>
                    </m:f>
                    <m:r>
                      <a:rPr lang="en-US" sz="2400" b="1" i="1" kern="1200">
                        <a:solidFill>
                          <a:schemeClr val="tx1"/>
                        </a:solidFill>
                        <a:latin typeface="Cambria Math" panose="02040503050406030204" pitchFamily="18" charset="0"/>
                      </a:rPr>
                      <m:t>.</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𝟐</m:t>
                            </m:r>
                          </m:num>
                          <m:den>
                            <m:r>
                              <a:rPr lang="en-US" sz="2400" b="1" i="1" kern="1200">
                                <a:solidFill>
                                  <a:schemeClr val="tx1"/>
                                </a:solidFill>
                                <a:latin typeface="Cambria Math" panose="02040503050406030204" pitchFamily="18" charset="0"/>
                              </a:rPr>
                              <m:t>𝟖</m:t>
                            </m:r>
                          </m:den>
                        </m:f>
                      </m:e>
                    </m:func>
                  </m:oMath>
                </a14:m>
                <a:r>
                  <a:rPr lang="en-US" sz="2400" b="1" kern="1200" dirty="0">
                    <a:solidFill>
                      <a:schemeClr val="tx1"/>
                    </a:solidFill>
                    <a:latin typeface="Times New Roman" panose="02020603050405020304" pitchFamily="18" charset="0"/>
                    <a:cs typeface="Times New Roman" panose="02020603050405020304" pitchFamily="18" charset="0"/>
                  </a:rPr>
                  <a:t>  = .811</a:t>
                </a:r>
              </a:p>
              <a:p>
                <a:pPr defTabSz="370332">
                  <a:spcAft>
                    <a:spcPts val="600"/>
                  </a:spcAft>
                </a:pPr>
                <a:endParaRPr lang="en-US" sz="24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E(</a:t>
                </a:r>
                <a:r>
                  <a:rPr lang="en-US" sz="2400" b="1" kern="1200" dirty="0" err="1">
                    <a:solidFill>
                      <a:schemeClr val="tx1"/>
                    </a:solidFill>
                    <a:latin typeface="Times New Roman" panose="02020603050405020304" pitchFamily="18" charset="0"/>
                    <a:cs typeface="Times New Roman" panose="02020603050405020304" pitchFamily="18" charset="0"/>
                  </a:rPr>
                  <a:t>wind_T</a:t>
                </a:r>
                <a:r>
                  <a:rPr lang="en-US" sz="24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400" b="1" i="1" kern="1200">
                        <a:solidFill>
                          <a:schemeClr val="tx1"/>
                        </a:solidFill>
                        <a:latin typeface="Cambria Math" panose="02040503050406030204" pitchFamily="18" charset="0"/>
                      </a:rPr>
                      <m:t>𝒑𝒚</m:t>
                    </m:r>
                    <m:r>
                      <a:rPr lang="en-US" sz="2400" b="1" i="1" kern="1200">
                        <a:solidFill>
                          <a:schemeClr val="tx1"/>
                        </a:solidFill>
                        <a:latin typeface="Cambria Math" panose="02040503050406030204" pitchFamily="18" charset="0"/>
                      </a:rPr>
                      <m:t> .</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r>
                          <a:rPr lang="en-US" sz="2400" b="1" i="1" kern="1200">
                            <a:solidFill>
                              <a:schemeClr val="tx1"/>
                            </a:solidFill>
                            <a:latin typeface="Cambria Math" panose="02040503050406030204" pitchFamily="18" charset="0"/>
                          </a:rPr>
                          <m:t>𝒑𝒚</m:t>
                        </m:r>
                      </m:e>
                    </m:func>
                  </m:oMath>
                </a14:m>
                <a:r>
                  <a:rPr lang="en-US" sz="24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400" b="1" i="1" kern="1200">
                        <a:solidFill>
                          <a:schemeClr val="tx1"/>
                        </a:solidFill>
                        <a:latin typeface="Cambria Math" panose="02040503050406030204" pitchFamily="18" charset="0"/>
                      </a:rPr>
                      <m:t>𝒑𝒏</m:t>
                    </m:r>
                    <m:r>
                      <a:rPr lang="en-US" sz="2400" b="1" i="1" kern="1200">
                        <a:solidFill>
                          <a:schemeClr val="tx1"/>
                        </a:solidFill>
                        <a:latin typeface="Cambria Math" panose="02040503050406030204" pitchFamily="18" charset="0"/>
                      </a:rPr>
                      <m:t> .</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r>
                          <a:rPr lang="en-US" sz="2400" b="1" i="1" kern="1200">
                            <a:solidFill>
                              <a:schemeClr val="tx1"/>
                            </a:solidFill>
                            <a:latin typeface="Cambria Math" panose="02040503050406030204" pitchFamily="18" charset="0"/>
                          </a:rPr>
                          <m:t>𝒑𝒏</m:t>
                        </m:r>
                      </m:e>
                    </m:func>
                  </m:oMath>
                </a14:m>
                <a:endParaRPr lang="en-US" sz="24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𝟑</m:t>
                        </m:r>
                      </m:num>
                      <m:den>
                        <m:r>
                          <a:rPr lang="en-US" sz="2400" b="1" i="1" kern="1200">
                            <a:solidFill>
                              <a:schemeClr val="tx1"/>
                            </a:solidFill>
                            <a:latin typeface="Cambria Math" panose="02040503050406030204" pitchFamily="18" charset="0"/>
                          </a:rPr>
                          <m:t>𝟔</m:t>
                        </m:r>
                      </m:den>
                    </m:f>
                    <m:r>
                      <a:rPr lang="en-US" sz="2400" b="1" i="1" kern="1200">
                        <a:solidFill>
                          <a:schemeClr val="tx1"/>
                        </a:solidFill>
                        <a:latin typeface="Cambria Math" panose="02040503050406030204" pitchFamily="18" charset="0"/>
                      </a:rPr>
                      <m:t>.</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𝟑</m:t>
                            </m:r>
                          </m:num>
                          <m:den>
                            <m:r>
                              <a:rPr lang="en-US" sz="2400" b="1" i="1" kern="1200">
                                <a:solidFill>
                                  <a:schemeClr val="tx1"/>
                                </a:solidFill>
                                <a:latin typeface="Cambria Math" panose="02040503050406030204" pitchFamily="18" charset="0"/>
                              </a:rPr>
                              <m:t>𝟔</m:t>
                            </m:r>
                          </m:den>
                        </m:f>
                      </m:e>
                    </m:func>
                  </m:oMath>
                </a14:m>
                <a:r>
                  <a:rPr lang="en-US" sz="24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1" kern="1200">
                        <a:solidFill>
                          <a:schemeClr val="tx1"/>
                        </a:solidFill>
                        <a:latin typeface="Cambria Math" panose="02040503050406030204" pitchFamily="18" charset="0"/>
                      </a:rPr>
                      <m:t> </m:t>
                    </m:r>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𝟑</m:t>
                        </m:r>
                      </m:num>
                      <m:den>
                        <m:r>
                          <a:rPr lang="en-US" sz="2400" b="1" i="1" kern="1200">
                            <a:solidFill>
                              <a:schemeClr val="tx1"/>
                            </a:solidFill>
                            <a:latin typeface="Cambria Math" panose="02040503050406030204" pitchFamily="18" charset="0"/>
                          </a:rPr>
                          <m:t>𝟔</m:t>
                        </m:r>
                      </m:den>
                    </m:f>
                    <m:r>
                      <a:rPr lang="en-US" sz="2400" b="1" i="1" kern="1200">
                        <a:solidFill>
                          <a:schemeClr val="tx1"/>
                        </a:solidFill>
                        <a:latin typeface="Cambria Math" panose="02040503050406030204" pitchFamily="18" charset="0"/>
                      </a:rPr>
                      <m:t>.</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𝟑</m:t>
                            </m:r>
                          </m:num>
                          <m:den>
                            <m:r>
                              <a:rPr lang="en-US" sz="2400" b="1" i="1" kern="1200">
                                <a:solidFill>
                                  <a:schemeClr val="tx1"/>
                                </a:solidFill>
                                <a:latin typeface="Cambria Math" panose="02040503050406030204" pitchFamily="18" charset="0"/>
                              </a:rPr>
                              <m:t>𝟔</m:t>
                            </m:r>
                          </m:den>
                        </m:f>
                      </m:e>
                    </m:func>
                  </m:oMath>
                </a14:m>
                <a:r>
                  <a:rPr lang="en-US" sz="2400" b="1" kern="1200" dirty="0">
                    <a:solidFill>
                      <a:schemeClr val="tx1"/>
                    </a:solidFill>
                    <a:latin typeface="Times New Roman" panose="02020603050405020304" pitchFamily="18" charset="0"/>
                    <a:cs typeface="Times New Roman" panose="02020603050405020304" pitchFamily="18" charset="0"/>
                  </a:rPr>
                  <a:t>  = 1</a:t>
                </a:r>
              </a:p>
              <a:p>
                <a:pPr defTabSz="370332">
                  <a:spcAft>
                    <a:spcPts val="600"/>
                  </a:spcAft>
                </a:pPr>
                <a:endParaRPr lang="en-US" sz="24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E(y)= - </a:t>
                </a:r>
                <a14:m>
                  <m:oMath xmlns:m="http://schemas.openxmlformats.org/officeDocument/2006/math">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𝟗</m:t>
                        </m:r>
                      </m:num>
                      <m:den>
                        <m:r>
                          <a:rPr lang="en-US" sz="2400" b="1" i="1" kern="1200">
                            <a:solidFill>
                              <a:schemeClr val="tx1"/>
                            </a:solidFill>
                            <a:latin typeface="Cambria Math" panose="02040503050406030204" pitchFamily="18" charset="0"/>
                          </a:rPr>
                          <m:t>𝟏𝟒</m:t>
                        </m:r>
                      </m:den>
                    </m:f>
                    <m:r>
                      <a:rPr lang="en-US" sz="2400" b="1" i="1" kern="1200">
                        <a:solidFill>
                          <a:schemeClr val="tx1"/>
                        </a:solidFill>
                        <a:latin typeface="Cambria Math" panose="02040503050406030204" pitchFamily="18" charset="0"/>
                      </a:rPr>
                      <m:t>.</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𝟗</m:t>
                            </m:r>
                          </m:num>
                          <m:den>
                            <m:r>
                              <a:rPr lang="en-US" sz="2400" b="1" i="1" kern="1200">
                                <a:solidFill>
                                  <a:schemeClr val="tx1"/>
                                </a:solidFill>
                                <a:latin typeface="Cambria Math" panose="02040503050406030204" pitchFamily="18" charset="0"/>
                              </a:rPr>
                              <m:t>𝟏𝟒</m:t>
                            </m:r>
                          </m:den>
                        </m:f>
                      </m:e>
                    </m:func>
                  </m:oMath>
                </a14:m>
                <a:r>
                  <a:rPr lang="en-US" sz="24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1" kern="1200">
                        <a:solidFill>
                          <a:schemeClr val="tx1"/>
                        </a:solidFill>
                        <a:latin typeface="Cambria Math" panose="02040503050406030204" pitchFamily="18" charset="0"/>
                      </a:rPr>
                      <m:t> </m:t>
                    </m:r>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𝟓</m:t>
                        </m:r>
                      </m:num>
                      <m:den>
                        <m:r>
                          <a:rPr lang="en-US" sz="2400" b="1" i="1" kern="1200">
                            <a:solidFill>
                              <a:schemeClr val="tx1"/>
                            </a:solidFill>
                            <a:latin typeface="Cambria Math" panose="02040503050406030204" pitchFamily="18" charset="0"/>
                          </a:rPr>
                          <m:t>𝟏𝟒</m:t>
                        </m:r>
                      </m:den>
                    </m:f>
                    <m:r>
                      <a:rPr lang="en-US" sz="2400" b="1" i="1" kern="1200">
                        <a:solidFill>
                          <a:schemeClr val="tx1"/>
                        </a:solidFill>
                        <a:latin typeface="Cambria Math" panose="02040503050406030204" pitchFamily="18" charset="0"/>
                      </a:rPr>
                      <m:t>.</m:t>
                    </m:r>
                    <m:func>
                      <m:funcPr>
                        <m:ctrlPr>
                          <a:rPr lang="en-US" sz="2400" b="1" i="1" kern="1200">
                            <a:solidFill>
                              <a:schemeClr val="tx1"/>
                            </a:solidFill>
                            <a:latin typeface="Cambria Math" panose="02040503050406030204" pitchFamily="18" charset="0"/>
                          </a:rPr>
                        </m:ctrlPr>
                      </m:funcPr>
                      <m:fName>
                        <m:sSub>
                          <m:sSubPr>
                            <m:ctrlPr>
                              <a:rPr lang="en-US" sz="2400" b="1" i="1" kern="1200">
                                <a:solidFill>
                                  <a:schemeClr val="tx1"/>
                                </a:solidFill>
                                <a:latin typeface="Cambria Math" panose="02040503050406030204" pitchFamily="18" charset="0"/>
                              </a:rPr>
                            </m:ctrlPr>
                          </m:sSubPr>
                          <m:e>
                            <m:r>
                              <a:rPr lang="en-US" sz="2400" b="1" i="1" kern="1200">
                                <a:solidFill>
                                  <a:schemeClr val="tx1"/>
                                </a:solidFill>
                                <a:latin typeface="Cambria Math" panose="02040503050406030204" pitchFamily="18" charset="0"/>
                              </a:rPr>
                              <m:t>𝒍𝒐𝒈</m:t>
                            </m:r>
                          </m:e>
                          <m:sub>
                            <m:r>
                              <a:rPr lang="en-US" sz="2400" b="1" i="1" kern="1200">
                                <a:solidFill>
                                  <a:schemeClr val="tx1"/>
                                </a:solidFill>
                                <a:latin typeface="Cambria Math" panose="02040503050406030204" pitchFamily="18" charset="0"/>
                              </a:rPr>
                              <m:t>𝟐</m:t>
                            </m:r>
                          </m:sub>
                        </m:sSub>
                      </m:fName>
                      <m:e>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𝟓</m:t>
                            </m:r>
                          </m:num>
                          <m:den>
                            <m:r>
                              <a:rPr lang="en-US" sz="2400" b="1" i="1" kern="1200">
                                <a:solidFill>
                                  <a:schemeClr val="tx1"/>
                                </a:solidFill>
                                <a:latin typeface="Cambria Math" panose="02040503050406030204" pitchFamily="18" charset="0"/>
                              </a:rPr>
                              <m:t>𝟏𝟒</m:t>
                            </m:r>
                          </m:den>
                        </m:f>
                        <m:r>
                          <a:rPr lang="en-US" sz="2400" b="1" i="1" kern="1200">
                            <a:solidFill>
                              <a:schemeClr val="tx1"/>
                            </a:solidFill>
                            <a:latin typeface="Cambria Math" panose="02040503050406030204" pitchFamily="18" charset="0"/>
                          </a:rPr>
                          <m:t> </m:t>
                        </m:r>
                      </m:e>
                    </m:func>
                  </m:oMath>
                </a14:m>
                <a:r>
                  <a:rPr lang="en-US" sz="2400" b="1" kern="1200" dirty="0">
                    <a:solidFill>
                      <a:schemeClr val="tx1"/>
                    </a:solidFill>
                    <a:latin typeface="Times New Roman" panose="02020603050405020304" pitchFamily="18" charset="0"/>
                    <a:cs typeface="Times New Roman" panose="02020603050405020304" pitchFamily="18" charset="0"/>
                  </a:rPr>
                  <a:t> = .954</a:t>
                </a:r>
              </a:p>
              <a:p>
                <a:pPr defTabSz="370332">
                  <a:spcAft>
                    <a:spcPts val="600"/>
                  </a:spcAft>
                </a:pPr>
                <a:endParaRPr lang="en-US" sz="24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endParaRPr lang="en-US" sz="10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IG(</a:t>
                </a:r>
                <a:r>
                  <a:rPr lang="en-US" sz="2400" b="1" kern="1200" dirty="0" err="1">
                    <a:solidFill>
                      <a:schemeClr val="tx1"/>
                    </a:solidFill>
                    <a:latin typeface="Times New Roman" panose="02020603050405020304" pitchFamily="18" charset="0"/>
                    <a:cs typeface="Times New Roman" panose="02020603050405020304" pitchFamily="18" charset="0"/>
                  </a:rPr>
                  <a:t>y,wind</a:t>
                </a:r>
                <a:r>
                  <a:rPr lang="en-US" sz="2400" b="1" kern="1200" dirty="0">
                    <a:solidFill>
                      <a:schemeClr val="tx1"/>
                    </a:solidFill>
                    <a:latin typeface="Times New Roman" panose="02020603050405020304" pitchFamily="18" charset="0"/>
                    <a:cs typeface="Times New Roman" panose="02020603050405020304" pitchFamily="18" charset="0"/>
                  </a:rPr>
                  <a:t>)=E(y)-</a:t>
                </a:r>
                <a14:m>
                  <m:oMath xmlns:m="http://schemas.openxmlformats.org/officeDocument/2006/math">
                    <m:nary>
                      <m:naryPr>
                        <m:chr m:val="∑"/>
                        <m:ctrlPr>
                          <a:rPr lang="en-US" sz="2400" b="1" i="1" kern="1200">
                            <a:solidFill>
                              <a:schemeClr val="tx1"/>
                            </a:solidFill>
                            <a:latin typeface="Cambria Math" panose="02040503050406030204" pitchFamily="18" charset="0"/>
                          </a:rPr>
                        </m:ctrlPr>
                      </m:naryPr>
                      <m:sub>
                        <m:r>
                          <m:rPr>
                            <m:brk m:alnAt="23"/>
                          </m:rPr>
                          <a:rPr lang="en-US" sz="2400" b="1" i="1" kern="1200">
                            <a:solidFill>
                              <a:schemeClr val="tx1"/>
                            </a:solidFill>
                            <a:latin typeface="Cambria Math" panose="02040503050406030204" pitchFamily="18" charset="0"/>
                          </a:rPr>
                          <m:t>𝒊</m:t>
                        </m:r>
                        <m:r>
                          <a:rPr lang="en-US" sz="2400" b="1" i="1" kern="1200">
                            <a:solidFill>
                              <a:schemeClr val="tx1"/>
                            </a:solidFill>
                            <a:latin typeface="Cambria Math" panose="02040503050406030204" pitchFamily="18" charset="0"/>
                          </a:rPr>
                          <m:t>=</m:t>
                        </m:r>
                        <m:r>
                          <a:rPr lang="en-US" sz="2400" b="1" i="1" kern="1200">
                            <a:solidFill>
                              <a:schemeClr val="tx1"/>
                            </a:solidFill>
                            <a:latin typeface="Cambria Math" panose="02040503050406030204" pitchFamily="18" charset="0"/>
                          </a:rPr>
                          <m:t>𝟏</m:t>
                        </m:r>
                      </m:sub>
                      <m:sup>
                        <m:r>
                          <a:rPr lang="en-US" sz="2400" b="1" i="1" kern="1200">
                            <a:solidFill>
                              <a:schemeClr val="tx1"/>
                            </a:solidFill>
                            <a:latin typeface="Cambria Math" panose="02040503050406030204" pitchFamily="18" charset="0"/>
                          </a:rPr>
                          <m:t>𝒌</m:t>
                        </m:r>
                      </m:sup>
                      <m:e>
                        <m:r>
                          <a:rPr lang="en-US" sz="2400" b="1" i="1" kern="1200">
                            <a:solidFill>
                              <a:schemeClr val="tx1"/>
                            </a:solidFill>
                            <a:latin typeface="Cambria Math" panose="02040503050406030204" pitchFamily="18" charset="0"/>
                          </a:rPr>
                          <m:t>𝑷𝒊</m:t>
                        </m:r>
                        <m:r>
                          <a:rPr lang="en-US" sz="2400" b="1" i="1" kern="1200">
                            <a:solidFill>
                              <a:schemeClr val="tx1"/>
                            </a:solidFill>
                            <a:latin typeface="Cambria Math" panose="02040503050406030204" pitchFamily="18" charset="0"/>
                          </a:rPr>
                          <m:t>.</m:t>
                        </m:r>
                        <m:r>
                          <a:rPr lang="en-US" sz="2400" b="1" i="1" kern="1200">
                            <a:solidFill>
                              <a:schemeClr val="tx1"/>
                            </a:solidFill>
                            <a:latin typeface="Cambria Math" panose="02040503050406030204" pitchFamily="18" charset="0"/>
                          </a:rPr>
                          <m:t>𝑬</m:t>
                        </m:r>
                        <m:r>
                          <a:rPr lang="en-US" sz="2400" b="1" i="1" kern="1200">
                            <a:solidFill>
                              <a:schemeClr val="tx1"/>
                            </a:solidFill>
                            <a:latin typeface="Cambria Math" panose="02040503050406030204" pitchFamily="18" charset="0"/>
                          </a:rPr>
                          <m:t>(</m:t>
                        </m:r>
                      </m:e>
                    </m:nary>
                  </m:oMath>
                </a14:m>
                <a:r>
                  <a:rPr lang="en-US" sz="2400" b="1" kern="1200" dirty="0">
                    <a:solidFill>
                      <a:schemeClr val="tx1"/>
                    </a:solidFill>
                    <a:latin typeface="Times New Roman" panose="02020603050405020304" pitchFamily="18" charset="0"/>
                    <a:cs typeface="Times New Roman" panose="02020603050405020304" pitchFamily="18" charset="0"/>
                  </a:rPr>
                  <a:t>wind(</a:t>
                </a:r>
                <a:r>
                  <a:rPr lang="en-US" sz="2400" b="1" kern="1200" dirty="0" err="1">
                    <a:solidFill>
                      <a:schemeClr val="tx1"/>
                    </a:solidFill>
                    <a:latin typeface="Times New Roman" panose="02020603050405020304" pitchFamily="18" charset="0"/>
                    <a:cs typeface="Times New Roman" panose="02020603050405020304" pitchFamily="18" charset="0"/>
                  </a:rPr>
                  <a:t>i</a:t>
                </a:r>
                <a:r>
                  <a:rPr lang="en-US" sz="2400" b="1" kern="1200" dirty="0">
                    <a:solidFill>
                      <a:schemeClr val="tx1"/>
                    </a:solidFill>
                    <a:latin typeface="Times New Roman" panose="02020603050405020304" pitchFamily="18" charset="0"/>
                    <a:cs typeface="Times New Roman" panose="02020603050405020304" pitchFamily="18" charset="0"/>
                  </a:rPr>
                  <a:t>))</a:t>
                </a:r>
              </a:p>
              <a:p>
                <a:pPr defTabSz="370332">
                  <a:spcAft>
                    <a:spcPts val="600"/>
                  </a:spcAft>
                </a:pPr>
                <a:r>
                  <a:rPr lang="en-US" sz="2400" b="1" kern="1200" dirty="0">
                    <a:solidFill>
                      <a:schemeClr val="tx1"/>
                    </a:solidFill>
                    <a:latin typeface="Times New Roman" panose="02020603050405020304" pitchFamily="18" charset="0"/>
                    <a:cs typeface="Times New Roman" panose="02020603050405020304" pitchFamily="18" charset="0"/>
                  </a:rPr>
                  <a:t>                   =  .954 - </a:t>
                </a:r>
                <a14:m>
                  <m:oMath xmlns:m="http://schemas.openxmlformats.org/officeDocument/2006/math">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𝟖</m:t>
                        </m:r>
                      </m:num>
                      <m:den>
                        <m:r>
                          <a:rPr lang="en-US" sz="2400" b="1" i="1" kern="1200">
                            <a:solidFill>
                              <a:schemeClr val="tx1"/>
                            </a:solidFill>
                            <a:latin typeface="Cambria Math" panose="02040503050406030204" pitchFamily="18" charset="0"/>
                          </a:rPr>
                          <m:t>𝟏𝟒</m:t>
                        </m:r>
                      </m:den>
                    </m:f>
                  </m:oMath>
                </a14:m>
                <a:r>
                  <a:rPr lang="en-US" sz="2400" b="1" kern="1200" dirty="0">
                    <a:solidFill>
                      <a:schemeClr val="tx1"/>
                    </a:solidFill>
                    <a:latin typeface="Times New Roman" panose="02020603050405020304" pitchFamily="18" charset="0"/>
                    <a:cs typeface="Times New Roman" panose="02020603050405020304" pitchFamily="18" charset="0"/>
                  </a:rPr>
                  <a:t> (.811)  - </a:t>
                </a:r>
                <a14:m>
                  <m:oMath xmlns:m="http://schemas.openxmlformats.org/officeDocument/2006/math">
                    <m:f>
                      <m:fPr>
                        <m:ctrlPr>
                          <a:rPr lang="en-US" sz="2400" b="1" i="1" kern="1200">
                            <a:solidFill>
                              <a:schemeClr val="tx1"/>
                            </a:solidFill>
                            <a:latin typeface="Cambria Math" panose="02040503050406030204" pitchFamily="18" charset="0"/>
                          </a:rPr>
                        </m:ctrlPr>
                      </m:fPr>
                      <m:num>
                        <m:r>
                          <a:rPr lang="en-US" sz="2400" b="1" i="1" kern="1200">
                            <a:solidFill>
                              <a:schemeClr val="tx1"/>
                            </a:solidFill>
                            <a:latin typeface="Cambria Math" panose="02040503050406030204" pitchFamily="18" charset="0"/>
                          </a:rPr>
                          <m:t>𝟔</m:t>
                        </m:r>
                      </m:num>
                      <m:den>
                        <m:r>
                          <a:rPr lang="en-US" sz="2400" b="1" i="1" kern="1200">
                            <a:solidFill>
                              <a:schemeClr val="tx1"/>
                            </a:solidFill>
                            <a:latin typeface="Cambria Math" panose="02040503050406030204" pitchFamily="18" charset="0"/>
                          </a:rPr>
                          <m:t>𝟏𝟒</m:t>
                        </m:r>
                      </m:den>
                    </m:f>
                  </m:oMath>
                </a14:m>
                <a:r>
                  <a:rPr lang="en-US" sz="2400" b="1" kern="1200" dirty="0">
                    <a:solidFill>
                      <a:schemeClr val="tx1"/>
                    </a:solidFill>
                    <a:latin typeface="Times New Roman" panose="02020603050405020304" pitchFamily="18" charset="0"/>
                    <a:cs typeface="Times New Roman" panose="02020603050405020304" pitchFamily="18" charset="0"/>
                  </a:rPr>
                  <a:t>.1 = .0485</a:t>
                </a:r>
                <a:endParaRPr lang="en-US" sz="32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 name="Content Placeholder 2"/>
              <p:cNvSpPr>
                <a:spLocks noRot="1" noChangeAspect="1" noMove="1" noResize="1" noEditPoints="1" noAdjustHandles="1" noChangeArrowheads="1" noChangeShapeType="1" noTextEdit="1"/>
              </p:cNvSpPr>
              <p:nvPr/>
            </p:nvSpPr>
            <p:spPr>
              <a:xfrm>
                <a:off x="575871" y="643467"/>
                <a:ext cx="8784335" cy="5420238"/>
              </a:xfrm>
              <a:prstGeom prst="rect">
                <a:avLst/>
              </a:prstGeom>
              <a:blipFill>
                <a:blip r:embed="rId4"/>
                <a:stretch>
                  <a:fillRect l="-1041" t="-900"/>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128F7427-19E6-2EA2-F3DE-FB01332FFBF0}"/>
              </a:ext>
            </a:extLst>
          </p:cNvPr>
          <p:cNvPicPr>
            <a:picLocks noChangeAspect="1"/>
          </p:cNvPicPr>
          <p:nvPr/>
        </p:nvPicPr>
        <p:blipFill rotWithShape="1">
          <a:blip r:embed="rId5"/>
          <a:srcRect r="13285"/>
          <a:stretch/>
        </p:blipFill>
        <p:spPr>
          <a:xfrm>
            <a:off x="9229125" y="3181590"/>
            <a:ext cx="2433746" cy="3159693"/>
          </a:xfrm>
          <a:prstGeom prst="rect">
            <a:avLst/>
          </a:prstGeom>
        </p:spPr>
      </p:pic>
      <p:pic>
        <p:nvPicPr>
          <p:cNvPr id="16" name="Picture 15">
            <a:extLst>
              <a:ext uri="{FF2B5EF4-FFF2-40B4-BE49-F238E27FC236}">
                <a16:creationId xmlns:a16="http://schemas.microsoft.com/office/drawing/2014/main" id="{4B4CEEAE-7EE2-E051-5CAE-38CBEB5B01D6}"/>
              </a:ext>
            </a:extLst>
          </p:cNvPr>
          <p:cNvPicPr>
            <a:picLocks noChangeAspect="1"/>
          </p:cNvPicPr>
          <p:nvPr/>
        </p:nvPicPr>
        <p:blipFill>
          <a:blip r:embed="rId6"/>
          <a:stretch>
            <a:fillRect/>
          </a:stretch>
        </p:blipFill>
        <p:spPr>
          <a:xfrm>
            <a:off x="6668506" y="3342149"/>
            <a:ext cx="2437719" cy="2860345"/>
          </a:xfrm>
          <a:prstGeom prst="rect">
            <a:avLst/>
          </a:prstGeom>
        </p:spPr>
      </p:pic>
    </p:spTree>
    <p:extLst>
      <p:ext uri="{BB962C8B-B14F-4D97-AF65-F5344CB8AC3E}">
        <p14:creationId xmlns:p14="http://schemas.microsoft.com/office/powerpoint/2010/main" val="41230777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57">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3" name="Rectangle 62">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5" name="Rectangle 64">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p:cNvSpPr/>
              <p:nvPr/>
            </p:nvSpPr>
            <p:spPr>
              <a:xfrm>
                <a:off x="477682" y="455670"/>
                <a:ext cx="6520488" cy="5953618"/>
              </a:xfrm>
              <a:prstGeom prst="rect">
                <a:avLst/>
              </a:prstGeom>
            </p:spPr>
            <p:txBody>
              <a:bodyPr wrap="square">
                <a:spAutoFit/>
              </a:bodyPr>
              <a:lstStyle/>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E(</a:t>
                </a:r>
                <a:r>
                  <a:rPr lang="en-US" b="1" kern="1200" dirty="0" err="1">
                    <a:solidFill>
                      <a:schemeClr val="tx1"/>
                    </a:solidFill>
                    <a:latin typeface="Times New Roman" panose="02020603050405020304" pitchFamily="18" charset="0"/>
                    <a:cs typeface="Times New Roman" panose="02020603050405020304" pitchFamily="18" charset="0"/>
                  </a:rPr>
                  <a:t>Outlook_S</a:t>
                </a:r>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i="1" kern="1200">
                        <a:solidFill>
                          <a:schemeClr val="tx1"/>
                        </a:solidFill>
                        <a:latin typeface="Cambria Math" panose="02040503050406030204" pitchFamily="18" charset="0"/>
                      </a:rPr>
                      <m:t>𝒑𝒚</m:t>
                    </m:r>
                    <m:r>
                      <a:rPr lang="en-US" b="1" i="1" kern="1200">
                        <a:solidFill>
                          <a:schemeClr val="tx1"/>
                        </a:solidFill>
                        <a:latin typeface="Cambria Math" panose="02040503050406030204" pitchFamily="18" charset="0"/>
                      </a:rPr>
                      <m:t> .</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r>
                          <a:rPr lang="en-US" b="1" i="1" kern="1200">
                            <a:solidFill>
                              <a:schemeClr val="tx1"/>
                            </a:solidFill>
                            <a:latin typeface="Cambria Math" panose="02040503050406030204" pitchFamily="18" charset="0"/>
                          </a:rPr>
                          <m:t>𝒑𝒚</m:t>
                        </m:r>
                      </m:e>
                    </m:func>
                  </m:oMath>
                </a14:m>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i="1" kern="1200">
                        <a:solidFill>
                          <a:schemeClr val="tx1"/>
                        </a:solidFill>
                        <a:latin typeface="Cambria Math" panose="02040503050406030204" pitchFamily="18" charset="0"/>
                      </a:rPr>
                      <m:t>𝒑𝒏</m:t>
                    </m:r>
                    <m:r>
                      <a:rPr lang="en-US" b="1" i="1" kern="1200">
                        <a:solidFill>
                          <a:schemeClr val="tx1"/>
                        </a:solidFill>
                        <a:latin typeface="Cambria Math" panose="02040503050406030204" pitchFamily="18" charset="0"/>
                      </a:rPr>
                      <m:t> .</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r>
                          <a:rPr lang="en-US" b="1" i="1" kern="1200">
                            <a:solidFill>
                              <a:schemeClr val="tx1"/>
                            </a:solidFill>
                            <a:latin typeface="Cambria Math" panose="02040503050406030204" pitchFamily="18" charset="0"/>
                          </a:rPr>
                          <m:t>𝒑𝒏</m:t>
                        </m:r>
                      </m:e>
                    </m:func>
                  </m:oMath>
                </a14:m>
                <a:endParaRPr lang="en-US" b="1"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endParaRPr lang="en-US" sz="400"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kern="1200">
                        <a:solidFill>
                          <a:schemeClr val="tx1"/>
                        </a:solidFill>
                        <a:latin typeface="Cambria Math" panose="02040503050406030204" pitchFamily="18" charset="0"/>
                      </a:rPr>
                      <m:t> </m:t>
                    </m:r>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𝟑</m:t>
                        </m:r>
                      </m:num>
                      <m:den>
                        <m:r>
                          <a:rPr lang="en-US" b="1" i="1" kern="1200">
                            <a:solidFill>
                              <a:schemeClr val="tx1"/>
                            </a:solidFill>
                            <a:latin typeface="Cambria Math" panose="02040503050406030204" pitchFamily="18" charset="0"/>
                          </a:rPr>
                          <m:t>𝟓</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𝟑</m:t>
                            </m:r>
                          </m:num>
                          <m:den>
                            <m:r>
                              <a:rPr lang="en-US" b="1" i="1" kern="1200">
                                <a:solidFill>
                                  <a:schemeClr val="tx1"/>
                                </a:solidFill>
                                <a:latin typeface="Cambria Math" panose="02040503050406030204" pitchFamily="18" charset="0"/>
                              </a:rPr>
                              <m:t>𝟓</m:t>
                            </m:r>
                          </m:den>
                        </m:f>
                      </m:e>
                    </m:func>
                  </m:oMath>
                </a14:m>
                <a:r>
                  <a:rPr lang="en-US"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1" kern="1200">
                        <a:solidFill>
                          <a:schemeClr val="tx1"/>
                        </a:solidFill>
                        <a:latin typeface="Cambria Math" panose="02040503050406030204" pitchFamily="18" charset="0"/>
                      </a:rPr>
                      <m:t> </m:t>
                    </m:r>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𝟐</m:t>
                        </m:r>
                      </m:num>
                      <m:den>
                        <m:r>
                          <a:rPr lang="en-US" b="1" i="1" kern="1200">
                            <a:solidFill>
                              <a:schemeClr val="tx1"/>
                            </a:solidFill>
                            <a:latin typeface="Cambria Math" panose="02040503050406030204" pitchFamily="18" charset="0"/>
                          </a:rPr>
                          <m:t>𝟓</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𝟐</m:t>
                            </m:r>
                          </m:num>
                          <m:den>
                            <m:r>
                              <a:rPr lang="en-US" b="1" i="1" kern="1200">
                                <a:solidFill>
                                  <a:schemeClr val="tx1"/>
                                </a:solidFill>
                                <a:latin typeface="Cambria Math" panose="02040503050406030204" pitchFamily="18" charset="0"/>
                              </a:rPr>
                              <m:t>𝟓</m:t>
                            </m:r>
                          </m:den>
                        </m:f>
                      </m:e>
                    </m:func>
                  </m:oMath>
                </a14:m>
                <a:r>
                  <a:rPr lang="en-US" b="1" kern="1200" dirty="0">
                    <a:solidFill>
                      <a:schemeClr val="tx1"/>
                    </a:solidFill>
                    <a:latin typeface="Times New Roman" panose="02020603050405020304" pitchFamily="18" charset="0"/>
                    <a:cs typeface="Times New Roman" panose="02020603050405020304" pitchFamily="18" charset="0"/>
                  </a:rPr>
                  <a:t>  = .971</a:t>
                </a:r>
              </a:p>
              <a:p>
                <a:pPr defTabSz="393192">
                  <a:spcAft>
                    <a:spcPts val="600"/>
                  </a:spcAft>
                </a:pPr>
                <a:endParaRPr lang="en-US"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E(</a:t>
                </a:r>
                <a:r>
                  <a:rPr lang="en-US" b="1" kern="1200" dirty="0" err="1">
                    <a:solidFill>
                      <a:schemeClr val="tx1"/>
                    </a:solidFill>
                    <a:latin typeface="Times New Roman" panose="02020603050405020304" pitchFamily="18" charset="0"/>
                    <a:cs typeface="Times New Roman" panose="02020603050405020304" pitchFamily="18" charset="0"/>
                  </a:rPr>
                  <a:t>Outlook_O</a:t>
                </a:r>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i="1" kern="1200">
                        <a:solidFill>
                          <a:schemeClr val="tx1"/>
                        </a:solidFill>
                        <a:latin typeface="Cambria Math" panose="02040503050406030204" pitchFamily="18" charset="0"/>
                      </a:rPr>
                      <m:t>𝒑𝒚</m:t>
                    </m:r>
                    <m:r>
                      <a:rPr lang="en-US" b="1" i="1" kern="1200">
                        <a:solidFill>
                          <a:schemeClr val="tx1"/>
                        </a:solidFill>
                        <a:latin typeface="Cambria Math" panose="02040503050406030204" pitchFamily="18" charset="0"/>
                      </a:rPr>
                      <m:t> .</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r>
                          <a:rPr lang="en-US" b="1" i="1" kern="1200">
                            <a:solidFill>
                              <a:schemeClr val="tx1"/>
                            </a:solidFill>
                            <a:latin typeface="Cambria Math" panose="02040503050406030204" pitchFamily="18" charset="0"/>
                          </a:rPr>
                          <m:t>𝒑𝒚</m:t>
                        </m:r>
                      </m:e>
                    </m:func>
                  </m:oMath>
                </a14:m>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i="1" kern="1200">
                        <a:solidFill>
                          <a:schemeClr val="tx1"/>
                        </a:solidFill>
                        <a:latin typeface="Cambria Math" panose="02040503050406030204" pitchFamily="18" charset="0"/>
                      </a:rPr>
                      <m:t>𝒑𝒏</m:t>
                    </m:r>
                    <m:r>
                      <a:rPr lang="en-US" b="1" i="1" kern="1200">
                        <a:solidFill>
                          <a:schemeClr val="tx1"/>
                        </a:solidFill>
                        <a:latin typeface="Cambria Math" panose="02040503050406030204" pitchFamily="18" charset="0"/>
                      </a:rPr>
                      <m:t> .</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r>
                          <a:rPr lang="en-US" b="1" i="1" kern="1200">
                            <a:solidFill>
                              <a:schemeClr val="tx1"/>
                            </a:solidFill>
                            <a:latin typeface="Cambria Math" panose="02040503050406030204" pitchFamily="18" charset="0"/>
                          </a:rPr>
                          <m:t>𝒑𝒏</m:t>
                        </m:r>
                      </m:e>
                    </m:func>
                  </m:oMath>
                </a14:m>
                <a:endParaRPr lang="en-US" sz="900" b="1"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sz="400" b="1" kern="1200" dirty="0">
                    <a:solidFill>
                      <a:schemeClr val="tx1"/>
                    </a:solidFill>
                    <a:latin typeface="Times New Roman" panose="02020603050405020304" pitchFamily="18" charset="0"/>
                    <a:cs typeface="Times New Roman" panose="02020603050405020304" pitchFamily="18" charset="0"/>
                  </a:rPr>
                  <a:t>3</a:t>
                </a: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kern="1200">
                        <a:solidFill>
                          <a:schemeClr val="tx1"/>
                        </a:solidFill>
                        <a:latin typeface="Cambria Math" panose="02040503050406030204" pitchFamily="18" charset="0"/>
                      </a:rPr>
                      <m:t> </m:t>
                    </m:r>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𝟒</m:t>
                        </m:r>
                      </m:num>
                      <m:den>
                        <m:r>
                          <a:rPr lang="en-US" b="1" i="1" kern="1200">
                            <a:solidFill>
                              <a:schemeClr val="tx1"/>
                            </a:solidFill>
                            <a:latin typeface="Cambria Math" panose="02040503050406030204" pitchFamily="18" charset="0"/>
                          </a:rPr>
                          <m:t>𝟒</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𝟒</m:t>
                            </m:r>
                          </m:num>
                          <m:den>
                            <m:r>
                              <a:rPr lang="en-US" b="1" i="1" kern="1200">
                                <a:solidFill>
                                  <a:schemeClr val="tx1"/>
                                </a:solidFill>
                                <a:latin typeface="Cambria Math" panose="02040503050406030204" pitchFamily="18" charset="0"/>
                              </a:rPr>
                              <m:t>𝟒</m:t>
                            </m:r>
                          </m:den>
                        </m:f>
                      </m:e>
                    </m:func>
                  </m:oMath>
                </a14:m>
                <a:r>
                  <a:rPr lang="en-US" b="1" kern="1200" dirty="0">
                    <a:solidFill>
                      <a:schemeClr val="tx1"/>
                    </a:solidFill>
                    <a:latin typeface="Times New Roman" panose="02020603050405020304" pitchFamily="18" charset="0"/>
                    <a:cs typeface="Times New Roman" panose="02020603050405020304" pitchFamily="18" charset="0"/>
                  </a:rPr>
                  <a:t>  = 0</a:t>
                </a:r>
              </a:p>
              <a:p>
                <a:pPr defTabSz="393192">
                  <a:spcAft>
                    <a:spcPts val="600"/>
                  </a:spcAft>
                </a:pPr>
                <a:endParaRPr lang="en-US"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E(</a:t>
                </a:r>
                <a:r>
                  <a:rPr lang="en-US" b="1" kern="1200" dirty="0" err="1">
                    <a:solidFill>
                      <a:schemeClr val="tx1"/>
                    </a:solidFill>
                    <a:latin typeface="Times New Roman" panose="02020603050405020304" pitchFamily="18" charset="0"/>
                    <a:cs typeface="Times New Roman" panose="02020603050405020304" pitchFamily="18" charset="0"/>
                  </a:rPr>
                  <a:t>Outlook_R</a:t>
                </a:r>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i="1" kern="1200">
                        <a:solidFill>
                          <a:schemeClr val="tx1"/>
                        </a:solidFill>
                        <a:latin typeface="Cambria Math" panose="02040503050406030204" pitchFamily="18" charset="0"/>
                      </a:rPr>
                      <m:t>𝒑𝒚</m:t>
                    </m:r>
                    <m:r>
                      <a:rPr lang="en-US" b="1" i="1" kern="1200">
                        <a:solidFill>
                          <a:schemeClr val="tx1"/>
                        </a:solidFill>
                        <a:latin typeface="Cambria Math" panose="02040503050406030204" pitchFamily="18" charset="0"/>
                      </a:rPr>
                      <m:t> .</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r>
                          <a:rPr lang="en-US" b="1" i="1" kern="1200">
                            <a:solidFill>
                              <a:schemeClr val="tx1"/>
                            </a:solidFill>
                            <a:latin typeface="Cambria Math" panose="02040503050406030204" pitchFamily="18" charset="0"/>
                          </a:rPr>
                          <m:t>𝒑𝒚</m:t>
                        </m:r>
                      </m:e>
                    </m:func>
                  </m:oMath>
                </a14:m>
                <a:r>
                  <a:rPr lang="en-US"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b="1" i="1" kern="1200">
                        <a:solidFill>
                          <a:schemeClr val="tx1"/>
                        </a:solidFill>
                        <a:latin typeface="Cambria Math" panose="02040503050406030204" pitchFamily="18" charset="0"/>
                      </a:rPr>
                      <m:t>𝒑𝒏</m:t>
                    </m:r>
                    <m:r>
                      <a:rPr lang="en-US" b="1" i="1" kern="1200">
                        <a:solidFill>
                          <a:schemeClr val="tx1"/>
                        </a:solidFill>
                        <a:latin typeface="Cambria Math" panose="02040503050406030204" pitchFamily="18" charset="0"/>
                      </a:rPr>
                      <m:t> .</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r>
                          <a:rPr lang="en-US" b="1" i="1" kern="1200">
                            <a:solidFill>
                              <a:schemeClr val="tx1"/>
                            </a:solidFill>
                            <a:latin typeface="Cambria Math" panose="02040503050406030204" pitchFamily="18" charset="0"/>
                          </a:rPr>
                          <m:t>𝒑𝒏</m:t>
                        </m:r>
                      </m:e>
                    </m:func>
                  </m:oMath>
                </a14:m>
                <a:endParaRPr lang="en-US"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endParaRPr lang="en-US" sz="400"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𝟑</m:t>
                        </m:r>
                      </m:num>
                      <m:den>
                        <m:r>
                          <a:rPr lang="en-US" b="1" i="1" kern="1200">
                            <a:solidFill>
                              <a:schemeClr val="tx1"/>
                            </a:solidFill>
                            <a:latin typeface="Cambria Math" panose="02040503050406030204" pitchFamily="18" charset="0"/>
                          </a:rPr>
                          <m:t>𝟓</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𝟑</m:t>
                            </m:r>
                          </m:num>
                          <m:den>
                            <m:r>
                              <a:rPr lang="en-US" b="1" i="1" kern="1200">
                                <a:solidFill>
                                  <a:schemeClr val="tx1"/>
                                </a:solidFill>
                                <a:latin typeface="Cambria Math" panose="02040503050406030204" pitchFamily="18" charset="0"/>
                              </a:rPr>
                              <m:t>𝟓</m:t>
                            </m:r>
                          </m:den>
                        </m:f>
                      </m:e>
                    </m:func>
                  </m:oMath>
                </a14:m>
                <a:r>
                  <a:rPr lang="en-US"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1" kern="1200">
                        <a:solidFill>
                          <a:schemeClr val="tx1"/>
                        </a:solidFill>
                        <a:latin typeface="Cambria Math" panose="02040503050406030204" pitchFamily="18" charset="0"/>
                      </a:rPr>
                      <m:t> </m:t>
                    </m:r>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𝟐</m:t>
                        </m:r>
                      </m:num>
                      <m:den>
                        <m:r>
                          <a:rPr lang="en-US" b="1" i="1" kern="1200">
                            <a:solidFill>
                              <a:schemeClr val="tx1"/>
                            </a:solidFill>
                            <a:latin typeface="Cambria Math" panose="02040503050406030204" pitchFamily="18" charset="0"/>
                          </a:rPr>
                          <m:t>𝟓</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𝟐</m:t>
                            </m:r>
                          </m:num>
                          <m:den>
                            <m:r>
                              <a:rPr lang="en-US" b="1" i="1" kern="1200">
                                <a:solidFill>
                                  <a:schemeClr val="tx1"/>
                                </a:solidFill>
                                <a:latin typeface="Cambria Math" panose="02040503050406030204" pitchFamily="18" charset="0"/>
                              </a:rPr>
                              <m:t>𝟓</m:t>
                            </m:r>
                          </m:den>
                        </m:f>
                      </m:e>
                    </m:func>
                  </m:oMath>
                </a14:m>
                <a:r>
                  <a:rPr lang="en-US" b="1" kern="1200" dirty="0">
                    <a:solidFill>
                      <a:schemeClr val="tx1"/>
                    </a:solidFill>
                    <a:latin typeface="Times New Roman" panose="02020603050405020304" pitchFamily="18" charset="0"/>
                    <a:cs typeface="Times New Roman" panose="02020603050405020304" pitchFamily="18" charset="0"/>
                  </a:rPr>
                  <a:t>  = .971</a:t>
                </a:r>
              </a:p>
              <a:p>
                <a:pPr defTabSz="393192">
                  <a:spcAft>
                    <a:spcPts val="600"/>
                  </a:spcAft>
                </a:pPr>
                <a:endParaRPr lang="en-US" sz="900"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endParaRPr lang="en-US" sz="400"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E(y)= -</a:t>
                </a:r>
                <a14:m>
                  <m:oMath xmlns:m="http://schemas.openxmlformats.org/officeDocument/2006/math">
                    <m:r>
                      <a:rPr lang="en-US" b="1" kern="1200">
                        <a:solidFill>
                          <a:schemeClr val="tx1"/>
                        </a:solidFill>
                        <a:latin typeface="Cambria Math" panose="02040503050406030204" pitchFamily="18" charset="0"/>
                      </a:rPr>
                      <m:t> </m:t>
                    </m:r>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𝟗</m:t>
                        </m:r>
                      </m:num>
                      <m:den>
                        <m:r>
                          <a:rPr lang="en-US" b="1" i="1" kern="1200">
                            <a:solidFill>
                              <a:schemeClr val="tx1"/>
                            </a:solidFill>
                            <a:latin typeface="Cambria Math" panose="02040503050406030204" pitchFamily="18" charset="0"/>
                          </a:rPr>
                          <m:t>𝟏𝟒</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𝟗</m:t>
                            </m:r>
                          </m:num>
                          <m:den>
                            <m:r>
                              <a:rPr lang="en-US" b="1" i="1" kern="1200">
                                <a:solidFill>
                                  <a:schemeClr val="tx1"/>
                                </a:solidFill>
                                <a:latin typeface="Cambria Math" panose="02040503050406030204" pitchFamily="18" charset="0"/>
                              </a:rPr>
                              <m:t>𝟏𝟒</m:t>
                            </m:r>
                          </m:den>
                        </m:f>
                      </m:e>
                    </m:func>
                  </m:oMath>
                </a14:m>
                <a:r>
                  <a:rPr lang="en-US"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1" kern="1200">
                        <a:solidFill>
                          <a:schemeClr val="tx1"/>
                        </a:solidFill>
                        <a:latin typeface="Cambria Math" panose="02040503050406030204" pitchFamily="18" charset="0"/>
                      </a:rPr>
                      <m:t> </m:t>
                    </m:r>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𝟓</m:t>
                        </m:r>
                      </m:num>
                      <m:den>
                        <m:r>
                          <a:rPr lang="en-US" b="1" i="1" kern="1200">
                            <a:solidFill>
                              <a:schemeClr val="tx1"/>
                            </a:solidFill>
                            <a:latin typeface="Cambria Math" panose="02040503050406030204" pitchFamily="18" charset="0"/>
                          </a:rPr>
                          <m:t>𝟏𝟒</m:t>
                        </m:r>
                      </m:den>
                    </m:f>
                    <m:r>
                      <a:rPr lang="en-US" b="1" i="1" kern="1200">
                        <a:solidFill>
                          <a:schemeClr val="tx1"/>
                        </a:solidFill>
                        <a:latin typeface="Cambria Math" panose="02040503050406030204" pitchFamily="18" charset="0"/>
                      </a:rPr>
                      <m:t>.</m:t>
                    </m:r>
                    <m:func>
                      <m:funcPr>
                        <m:ctrlPr>
                          <a:rPr lang="en-US" b="1" i="1" kern="1200">
                            <a:solidFill>
                              <a:schemeClr val="tx1"/>
                            </a:solidFill>
                            <a:latin typeface="Cambria Math" panose="02040503050406030204" pitchFamily="18" charset="0"/>
                          </a:rPr>
                        </m:ctrlPr>
                      </m:funcPr>
                      <m:fName>
                        <m:sSub>
                          <m:sSubPr>
                            <m:ctrlPr>
                              <a:rPr lang="en-US" b="1" i="1" kern="1200">
                                <a:solidFill>
                                  <a:schemeClr val="tx1"/>
                                </a:solidFill>
                                <a:latin typeface="Cambria Math" panose="02040503050406030204" pitchFamily="18" charset="0"/>
                              </a:rPr>
                            </m:ctrlPr>
                          </m:sSubPr>
                          <m:e>
                            <m:r>
                              <a:rPr lang="en-US" b="1" i="1" kern="1200">
                                <a:solidFill>
                                  <a:schemeClr val="tx1"/>
                                </a:solidFill>
                                <a:latin typeface="Cambria Math" panose="02040503050406030204" pitchFamily="18" charset="0"/>
                              </a:rPr>
                              <m:t>𝒍𝒐𝒈</m:t>
                            </m:r>
                          </m:e>
                          <m:sub>
                            <m:r>
                              <a:rPr lang="en-US" b="1" i="1" kern="1200">
                                <a:solidFill>
                                  <a:schemeClr val="tx1"/>
                                </a:solidFill>
                                <a:latin typeface="Cambria Math" panose="02040503050406030204" pitchFamily="18" charset="0"/>
                              </a:rPr>
                              <m:t>𝟐</m:t>
                            </m:r>
                          </m:sub>
                        </m:sSub>
                      </m:fName>
                      <m:e>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𝟓</m:t>
                            </m:r>
                          </m:num>
                          <m:den>
                            <m:r>
                              <a:rPr lang="en-US" b="1" i="1" kern="1200">
                                <a:solidFill>
                                  <a:schemeClr val="tx1"/>
                                </a:solidFill>
                                <a:latin typeface="Cambria Math" panose="02040503050406030204" pitchFamily="18" charset="0"/>
                              </a:rPr>
                              <m:t>𝟏𝟒</m:t>
                            </m:r>
                          </m:den>
                        </m:f>
                        <m:r>
                          <a:rPr lang="en-US" b="1" i="1" kern="1200">
                            <a:solidFill>
                              <a:schemeClr val="tx1"/>
                            </a:solidFill>
                            <a:latin typeface="Cambria Math" panose="02040503050406030204" pitchFamily="18" charset="0"/>
                          </a:rPr>
                          <m:t> </m:t>
                        </m:r>
                      </m:e>
                    </m:func>
                  </m:oMath>
                </a14:m>
                <a:r>
                  <a:rPr lang="en-US" b="1" kern="1200" dirty="0">
                    <a:solidFill>
                      <a:schemeClr val="tx1"/>
                    </a:solidFill>
                    <a:latin typeface="Times New Roman" panose="02020603050405020304" pitchFamily="18" charset="0"/>
                    <a:cs typeface="Times New Roman" panose="02020603050405020304" pitchFamily="18" charset="0"/>
                  </a:rPr>
                  <a:t> = .954</a:t>
                </a:r>
              </a:p>
              <a:p>
                <a:pPr defTabSz="393192">
                  <a:spcAft>
                    <a:spcPts val="600"/>
                  </a:spcAft>
                </a:pPr>
                <a:endParaRPr lang="en-US"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IG(y, Outlook)=E(y)-</a:t>
                </a:r>
                <a14:m>
                  <m:oMath xmlns:m="http://schemas.openxmlformats.org/officeDocument/2006/math">
                    <m:nary>
                      <m:naryPr>
                        <m:chr m:val="∑"/>
                        <m:ctrlPr>
                          <a:rPr lang="en-US" b="1" i="1" kern="1200">
                            <a:solidFill>
                              <a:schemeClr val="tx1"/>
                            </a:solidFill>
                            <a:latin typeface="Cambria Math" panose="02040503050406030204" pitchFamily="18" charset="0"/>
                          </a:rPr>
                        </m:ctrlPr>
                      </m:naryPr>
                      <m:sub>
                        <m:r>
                          <m:rPr>
                            <m:brk m:alnAt="23"/>
                          </m:rPr>
                          <a:rPr lang="en-US" b="1" i="1" kern="1200">
                            <a:solidFill>
                              <a:schemeClr val="tx1"/>
                            </a:solidFill>
                            <a:latin typeface="Cambria Math" panose="02040503050406030204" pitchFamily="18" charset="0"/>
                          </a:rPr>
                          <m:t>𝒊</m:t>
                        </m:r>
                        <m:r>
                          <a:rPr lang="en-US" b="1" i="1" kern="1200">
                            <a:solidFill>
                              <a:schemeClr val="tx1"/>
                            </a:solidFill>
                            <a:latin typeface="Cambria Math" panose="02040503050406030204" pitchFamily="18" charset="0"/>
                          </a:rPr>
                          <m:t>=</m:t>
                        </m:r>
                        <m:r>
                          <a:rPr lang="en-US" b="1" i="1" kern="1200">
                            <a:solidFill>
                              <a:schemeClr val="tx1"/>
                            </a:solidFill>
                            <a:latin typeface="Cambria Math" panose="02040503050406030204" pitchFamily="18" charset="0"/>
                          </a:rPr>
                          <m:t>𝟏</m:t>
                        </m:r>
                      </m:sub>
                      <m:sup>
                        <m:r>
                          <a:rPr lang="en-US" b="1" i="1" kern="1200">
                            <a:solidFill>
                              <a:schemeClr val="tx1"/>
                            </a:solidFill>
                            <a:latin typeface="Cambria Math" panose="02040503050406030204" pitchFamily="18" charset="0"/>
                          </a:rPr>
                          <m:t>𝒌</m:t>
                        </m:r>
                      </m:sup>
                      <m:e>
                        <m:r>
                          <a:rPr lang="en-US" b="1" i="1" kern="1200">
                            <a:solidFill>
                              <a:schemeClr val="tx1"/>
                            </a:solidFill>
                            <a:latin typeface="Cambria Math" panose="02040503050406030204" pitchFamily="18" charset="0"/>
                          </a:rPr>
                          <m:t>𝑷𝒊</m:t>
                        </m:r>
                        <m:r>
                          <a:rPr lang="en-US" b="1" i="1" kern="1200">
                            <a:solidFill>
                              <a:schemeClr val="tx1"/>
                            </a:solidFill>
                            <a:latin typeface="Cambria Math" panose="02040503050406030204" pitchFamily="18" charset="0"/>
                          </a:rPr>
                          <m:t>.</m:t>
                        </m:r>
                        <m:r>
                          <a:rPr lang="en-US" b="1" i="1" kern="1200">
                            <a:solidFill>
                              <a:schemeClr val="tx1"/>
                            </a:solidFill>
                            <a:latin typeface="Cambria Math" panose="02040503050406030204" pitchFamily="18" charset="0"/>
                          </a:rPr>
                          <m:t>𝑬</m:t>
                        </m:r>
                        <m:r>
                          <a:rPr lang="en-US" b="1" i="1" kern="1200">
                            <a:solidFill>
                              <a:schemeClr val="tx1"/>
                            </a:solidFill>
                            <a:latin typeface="Cambria Math" panose="02040503050406030204" pitchFamily="18" charset="0"/>
                          </a:rPr>
                          <m:t>(</m:t>
                        </m:r>
                      </m:e>
                    </m:nary>
                  </m:oMath>
                </a14:m>
                <a:r>
                  <a:rPr lang="en-US" b="1" kern="1200" dirty="0">
                    <a:solidFill>
                      <a:schemeClr val="tx1"/>
                    </a:solidFill>
                    <a:latin typeface="Times New Roman" panose="02020603050405020304" pitchFamily="18" charset="0"/>
                    <a:cs typeface="Times New Roman" panose="02020603050405020304" pitchFamily="18" charset="0"/>
                  </a:rPr>
                  <a:t>Outlook (</a:t>
                </a:r>
                <a:r>
                  <a:rPr lang="en-US" b="1" kern="1200" dirty="0" err="1">
                    <a:solidFill>
                      <a:schemeClr val="tx1"/>
                    </a:solidFill>
                    <a:latin typeface="Times New Roman" panose="02020603050405020304" pitchFamily="18" charset="0"/>
                    <a:cs typeface="Times New Roman" panose="02020603050405020304" pitchFamily="18" charset="0"/>
                  </a:rPr>
                  <a:t>i</a:t>
                </a:r>
                <a:r>
                  <a:rPr lang="en-US" b="1" kern="1200" dirty="0">
                    <a:solidFill>
                      <a:schemeClr val="tx1"/>
                    </a:solidFill>
                    <a:latin typeface="Times New Roman" panose="02020603050405020304" pitchFamily="18" charset="0"/>
                    <a:cs typeface="Times New Roman" panose="02020603050405020304" pitchFamily="18" charset="0"/>
                  </a:rPr>
                  <a:t>))</a:t>
                </a:r>
              </a:p>
              <a:p>
                <a:pPr defTabSz="393192">
                  <a:spcAft>
                    <a:spcPts val="600"/>
                  </a:spcAft>
                </a:pPr>
                <a:endParaRPr lang="en-US" sz="100" b="1" kern="1200" dirty="0">
                  <a:solidFill>
                    <a:schemeClr val="tx1"/>
                  </a:solidFill>
                  <a:latin typeface="Times New Roman" panose="02020603050405020304" pitchFamily="18" charset="0"/>
                  <a:cs typeface="Times New Roman" panose="02020603050405020304" pitchFamily="18" charset="0"/>
                </a:endParaRPr>
              </a:p>
              <a:p>
                <a:pPr defTabSz="393192">
                  <a:spcAft>
                    <a:spcPts val="600"/>
                  </a:spcAft>
                </a:pPr>
                <a:r>
                  <a:rPr lang="en-US" b="1" kern="1200" dirty="0">
                    <a:solidFill>
                      <a:schemeClr val="tx1"/>
                    </a:solidFill>
                    <a:latin typeface="Times New Roman" panose="02020603050405020304" pitchFamily="18" charset="0"/>
                    <a:cs typeface="Times New Roman" panose="02020603050405020304" pitchFamily="18" charset="0"/>
                  </a:rPr>
                  <a:t>                      =  .954 - </a:t>
                </a:r>
                <a14:m>
                  <m:oMath xmlns:m="http://schemas.openxmlformats.org/officeDocument/2006/math">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𝟓</m:t>
                        </m:r>
                      </m:num>
                      <m:den>
                        <m:r>
                          <a:rPr lang="en-US" b="1" i="1" kern="1200">
                            <a:solidFill>
                              <a:schemeClr val="tx1"/>
                            </a:solidFill>
                            <a:latin typeface="Cambria Math" panose="02040503050406030204" pitchFamily="18" charset="0"/>
                          </a:rPr>
                          <m:t>𝟏𝟒</m:t>
                        </m:r>
                      </m:den>
                    </m:f>
                  </m:oMath>
                </a14:m>
                <a:r>
                  <a:rPr lang="en-US" b="1" kern="1200" dirty="0">
                    <a:solidFill>
                      <a:schemeClr val="tx1"/>
                    </a:solidFill>
                    <a:latin typeface="Times New Roman" panose="02020603050405020304" pitchFamily="18" charset="0"/>
                    <a:cs typeface="Times New Roman" panose="02020603050405020304" pitchFamily="18" charset="0"/>
                  </a:rPr>
                  <a:t> (.971)  - </a:t>
                </a:r>
                <a14:m>
                  <m:oMath xmlns:m="http://schemas.openxmlformats.org/officeDocument/2006/math">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𝟒</m:t>
                        </m:r>
                      </m:num>
                      <m:den>
                        <m:r>
                          <a:rPr lang="en-US" b="1" i="1" kern="1200">
                            <a:solidFill>
                              <a:schemeClr val="tx1"/>
                            </a:solidFill>
                            <a:latin typeface="Cambria Math" panose="02040503050406030204" pitchFamily="18" charset="0"/>
                          </a:rPr>
                          <m:t>𝟏𝟒</m:t>
                        </m:r>
                      </m:den>
                    </m:f>
                  </m:oMath>
                </a14:m>
                <a:r>
                  <a:rPr lang="en-US" b="1" kern="1200" dirty="0">
                    <a:solidFill>
                      <a:schemeClr val="tx1"/>
                    </a:solidFill>
                    <a:latin typeface="Times New Roman" panose="02020603050405020304" pitchFamily="18" charset="0"/>
                    <a:cs typeface="Times New Roman" panose="02020603050405020304" pitchFamily="18" charset="0"/>
                  </a:rPr>
                  <a:t>.0 - </a:t>
                </a:r>
                <a14:m>
                  <m:oMath xmlns:m="http://schemas.openxmlformats.org/officeDocument/2006/math">
                    <m:f>
                      <m:fPr>
                        <m:ctrlPr>
                          <a:rPr lang="en-US" b="1" i="1" kern="1200">
                            <a:solidFill>
                              <a:schemeClr val="tx1"/>
                            </a:solidFill>
                            <a:latin typeface="Cambria Math" panose="02040503050406030204" pitchFamily="18" charset="0"/>
                          </a:rPr>
                        </m:ctrlPr>
                      </m:fPr>
                      <m:num>
                        <m:r>
                          <a:rPr lang="en-US" b="1" i="1" kern="1200">
                            <a:solidFill>
                              <a:schemeClr val="tx1"/>
                            </a:solidFill>
                            <a:latin typeface="Cambria Math" panose="02040503050406030204" pitchFamily="18" charset="0"/>
                          </a:rPr>
                          <m:t>𝟓</m:t>
                        </m:r>
                      </m:num>
                      <m:den>
                        <m:r>
                          <a:rPr lang="en-US" b="1" i="1" kern="1200">
                            <a:solidFill>
                              <a:schemeClr val="tx1"/>
                            </a:solidFill>
                            <a:latin typeface="Cambria Math" panose="02040503050406030204" pitchFamily="18" charset="0"/>
                          </a:rPr>
                          <m:t>𝟏𝟒</m:t>
                        </m:r>
                      </m:den>
                    </m:f>
                  </m:oMath>
                </a14:m>
                <a:r>
                  <a:rPr lang="en-US" b="1" kern="1200" dirty="0">
                    <a:solidFill>
                      <a:schemeClr val="tx1"/>
                    </a:solidFill>
                    <a:latin typeface="Times New Roman" panose="02020603050405020304" pitchFamily="18" charset="0"/>
                    <a:cs typeface="Times New Roman" panose="02020603050405020304" pitchFamily="18" charset="0"/>
                  </a:rPr>
                  <a:t> (.971)   = .247</a:t>
                </a:r>
                <a:endParaRPr lang="en-US" sz="24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77682" y="455670"/>
                <a:ext cx="6520488" cy="5953618"/>
              </a:xfrm>
              <a:prstGeom prst="rect">
                <a:avLst/>
              </a:prstGeom>
              <a:blipFill>
                <a:blip r:embed="rId4"/>
                <a:stretch>
                  <a:fillRect l="-748" t="-615"/>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6A6DF613-814C-EA00-C3C2-701E43DCE85F}"/>
              </a:ext>
            </a:extLst>
          </p:cNvPr>
          <p:cNvPicPr>
            <a:picLocks noChangeAspect="1"/>
          </p:cNvPicPr>
          <p:nvPr/>
        </p:nvPicPr>
        <p:blipFill rotWithShape="1">
          <a:blip r:embed="rId5"/>
          <a:srcRect r="11897"/>
          <a:stretch/>
        </p:blipFill>
        <p:spPr>
          <a:xfrm>
            <a:off x="7089307" y="3713891"/>
            <a:ext cx="1945909" cy="2343857"/>
          </a:xfrm>
          <a:prstGeom prst="rect">
            <a:avLst/>
          </a:prstGeom>
        </p:spPr>
      </p:pic>
      <p:pic>
        <p:nvPicPr>
          <p:cNvPr id="25" name="Picture 24">
            <a:extLst>
              <a:ext uri="{FF2B5EF4-FFF2-40B4-BE49-F238E27FC236}">
                <a16:creationId xmlns:a16="http://schemas.microsoft.com/office/drawing/2014/main" id="{456AF4AE-C515-BBC9-5F29-AD862FEED48E}"/>
              </a:ext>
            </a:extLst>
          </p:cNvPr>
          <p:cNvPicPr>
            <a:picLocks noChangeAspect="1"/>
          </p:cNvPicPr>
          <p:nvPr/>
        </p:nvPicPr>
        <p:blipFill rotWithShape="1">
          <a:blip r:embed="rId6"/>
          <a:srcRect r="12732"/>
          <a:stretch/>
        </p:blipFill>
        <p:spPr>
          <a:xfrm>
            <a:off x="9316776" y="3344336"/>
            <a:ext cx="1770508" cy="2870197"/>
          </a:xfrm>
          <a:prstGeom prst="rect">
            <a:avLst/>
          </a:prstGeom>
        </p:spPr>
      </p:pic>
      <p:pic>
        <p:nvPicPr>
          <p:cNvPr id="27" name="Picture 26">
            <a:extLst>
              <a:ext uri="{FF2B5EF4-FFF2-40B4-BE49-F238E27FC236}">
                <a16:creationId xmlns:a16="http://schemas.microsoft.com/office/drawing/2014/main" id="{0532580B-7FFD-1F27-44A1-89ABE396A453}"/>
              </a:ext>
            </a:extLst>
          </p:cNvPr>
          <p:cNvPicPr>
            <a:picLocks noChangeAspect="1"/>
          </p:cNvPicPr>
          <p:nvPr/>
        </p:nvPicPr>
        <p:blipFill rotWithShape="1">
          <a:blip r:embed="rId7"/>
          <a:srcRect r="11650"/>
          <a:stretch/>
        </p:blipFill>
        <p:spPr>
          <a:xfrm>
            <a:off x="5291513" y="657764"/>
            <a:ext cx="2079615" cy="2705715"/>
          </a:xfrm>
          <a:prstGeom prst="rect">
            <a:avLst/>
          </a:prstGeom>
        </p:spPr>
      </p:pic>
      <p:sp>
        <p:nvSpPr>
          <p:cNvPr id="28" name="Oval 27">
            <a:extLst>
              <a:ext uri="{FF2B5EF4-FFF2-40B4-BE49-F238E27FC236}">
                <a16:creationId xmlns:a16="http://schemas.microsoft.com/office/drawing/2014/main" id="{FF5A54E0-ED25-EF44-9299-AD38FD7E19CB}"/>
              </a:ext>
            </a:extLst>
          </p:cNvPr>
          <p:cNvSpPr/>
          <p:nvPr/>
        </p:nvSpPr>
        <p:spPr>
          <a:xfrm>
            <a:off x="8648673" y="756235"/>
            <a:ext cx="1336206" cy="555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Outlook</a:t>
            </a:r>
          </a:p>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5N,9y</a:t>
            </a:r>
            <a:endParaRPr lang="en-US"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8E2C10E2-C9BD-E185-7B73-FD1D34385068}"/>
              </a:ext>
            </a:extLst>
          </p:cNvPr>
          <p:cNvSpPr/>
          <p:nvPr/>
        </p:nvSpPr>
        <p:spPr>
          <a:xfrm>
            <a:off x="8680974" y="1526555"/>
            <a:ext cx="1382267" cy="555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Overcast</a:t>
            </a:r>
          </a:p>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0N,4Y</a:t>
            </a:r>
            <a:endParaRPr lang="en-US"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DE2AB5F1-373F-398A-DF91-97B8777CABA1}"/>
              </a:ext>
            </a:extLst>
          </p:cNvPr>
          <p:cNvSpPr/>
          <p:nvPr/>
        </p:nvSpPr>
        <p:spPr>
          <a:xfrm>
            <a:off x="7475851" y="1504001"/>
            <a:ext cx="1172823" cy="555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Sunny</a:t>
            </a:r>
          </a:p>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2N,3</a:t>
            </a: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r>
              <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Sunny</a:t>
            </a: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r>
              <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2N,3Y</a:t>
            </a: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endParaRPr lang="en-US" sz="1548"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Y</a:t>
            </a:r>
            <a:endParaRPr lang="en-US"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D1F8A7CC-71EF-1D69-73A0-6ED008D9C831}"/>
              </a:ext>
            </a:extLst>
          </p:cNvPr>
          <p:cNvCxnSpPr>
            <a:cxnSpLocks/>
            <a:stCxn id="28" idx="3"/>
            <a:endCxn id="30" idx="0"/>
          </p:cNvCxnSpPr>
          <p:nvPr/>
        </p:nvCxnSpPr>
        <p:spPr>
          <a:xfrm flipH="1">
            <a:off x="8062262" y="1230372"/>
            <a:ext cx="782094" cy="27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CF76F3-25FF-FD97-98E3-F28178261246}"/>
              </a:ext>
            </a:extLst>
          </p:cNvPr>
          <p:cNvCxnSpPr>
            <a:cxnSpLocks/>
            <a:stCxn id="28" idx="4"/>
            <a:endCxn id="29" idx="0"/>
          </p:cNvCxnSpPr>
          <p:nvPr/>
        </p:nvCxnSpPr>
        <p:spPr>
          <a:xfrm>
            <a:off x="9316777" y="1311722"/>
            <a:ext cx="55330" cy="21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38033E8-607B-2316-5F8F-8FCCC943ECC6}"/>
              </a:ext>
            </a:extLst>
          </p:cNvPr>
          <p:cNvSpPr/>
          <p:nvPr/>
        </p:nvSpPr>
        <p:spPr>
          <a:xfrm>
            <a:off x="10148540" y="1455135"/>
            <a:ext cx="1172823" cy="5554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Rain</a:t>
            </a:r>
          </a:p>
          <a:p>
            <a:pPr algn="ctr" defTabSz="393192">
              <a:spcAft>
                <a:spcPts val="600"/>
              </a:spcAft>
            </a:pPr>
            <a:r>
              <a:rPr lang="en-US" sz="1548" b="1" kern="12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3N,2Y</a:t>
            </a:r>
            <a:endParaRPr lang="en-US"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48C22BB7-6FE7-DBF6-989F-58FB415CA260}"/>
              </a:ext>
            </a:extLst>
          </p:cNvPr>
          <p:cNvCxnSpPr>
            <a:cxnSpLocks/>
            <a:stCxn id="28" idx="5"/>
            <a:endCxn id="33" idx="0"/>
          </p:cNvCxnSpPr>
          <p:nvPr/>
        </p:nvCxnSpPr>
        <p:spPr>
          <a:xfrm>
            <a:off x="9789197" y="1230372"/>
            <a:ext cx="945755" cy="22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51378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2" name="Picture 2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4" name="Rectangle 2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2" name="Rectangle 31">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509646" y="484632"/>
                <a:ext cx="5524244" cy="5984908"/>
              </a:xfrm>
              <a:prstGeom prst="rect">
                <a:avLst/>
              </a:prstGeom>
            </p:spPr>
            <p:txBody>
              <a:bodyPr wrap="square">
                <a:spAutoFit/>
              </a:bodyPr>
              <a:lstStyle/>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E(</a:t>
                </a:r>
                <a:r>
                  <a:rPr lang="en-US" sz="19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Temp </a:t>
                </a:r>
                <a:r>
                  <a:rPr lang="en-US" sz="1900" b="1" kern="1200" dirty="0">
                    <a:solidFill>
                      <a:schemeClr val="tx1"/>
                    </a:solidFill>
                    <a:latin typeface="Times New Roman" panose="02020603050405020304" pitchFamily="18" charset="0"/>
                    <a:cs typeface="Times New Roman" panose="02020603050405020304" pitchFamily="18" charset="0"/>
                  </a:rPr>
                  <a:t>_H)= - </a:t>
                </a:r>
                <a14:m>
                  <m:oMath xmlns:m="http://schemas.openxmlformats.org/officeDocument/2006/math">
                    <m:r>
                      <a:rPr lang="en-US" sz="1900" b="1" i="1" kern="1200">
                        <a:solidFill>
                          <a:schemeClr val="tx1"/>
                        </a:solidFill>
                        <a:latin typeface="Cambria Math" panose="02040503050406030204" pitchFamily="18" charset="0"/>
                      </a:rPr>
                      <m:t>𝒑𝒚</m:t>
                    </m:r>
                    <m:r>
                      <a:rPr lang="en-US" sz="1900" b="1" i="1" kern="1200">
                        <a:solidFill>
                          <a:schemeClr val="tx1"/>
                        </a:solidFill>
                        <a:latin typeface="Cambria Math" panose="02040503050406030204" pitchFamily="18" charset="0"/>
                      </a:rPr>
                      <m:t> .</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r>
                          <a:rPr lang="en-US" sz="1900" b="1" i="1" kern="1200">
                            <a:solidFill>
                              <a:schemeClr val="tx1"/>
                            </a:solidFill>
                            <a:latin typeface="Cambria Math" panose="02040503050406030204" pitchFamily="18" charset="0"/>
                          </a:rPr>
                          <m:t>𝒑𝒚</m:t>
                        </m:r>
                      </m:e>
                    </m:func>
                  </m:oMath>
                </a14:m>
                <a:r>
                  <a:rPr lang="en-US" sz="19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1900" b="1" i="1" kern="1200">
                        <a:solidFill>
                          <a:schemeClr val="tx1"/>
                        </a:solidFill>
                        <a:latin typeface="Cambria Math" panose="02040503050406030204" pitchFamily="18" charset="0"/>
                      </a:rPr>
                      <m:t>𝒑𝒏</m:t>
                    </m:r>
                    <m:r>
                      <a:rPr lang="en-US" sz="1900" b="1" i="1" kern="1200">
                        <a:solidFill>
                          <a:schemeClr val="tx1"/>
                        </a:solidFill>
                        <a:latin typeface="Cambria Math" panose="02040503050406030204" pitchFamily="18" charset="0"/>
                      </a:rPr>
                      <m:t> .</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r>
                          <a:rPr lang="en-US" sz="1900" b="1" i="1" kern="1200">
                            <a:solidFill>
                              <a:schemeClr val="tx1"/>
                            </a:solidFill>
                            <a:latin typeface="Cambria Math" panose="02040503050406030204" pitchFamily="18" charset="0"/>
                          </a:rPr>
                          <m:t>𝒑𝒏</m:t>
                        </m:r>
                      </m:e>
                    </m:func>
                  </m:oMath>
                </a14:m>
                <a:endParaRPr lang="en-US" sz="19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endParaRPr lang="en-US" sz="3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𝟐</m:t>
                        </m:r>
                      </m:num>
                      <m:den>
                        <m:r>
                          <a:rPr lang="en-US" sz="1900" b="1" i="1" kern="1200">
                            <a:solidFill>
                              <a:schemeClr val="tx1"/>
                            </a:solidFill>
                            <a:latin typeface="Cambria Math" panose="02040503050406030204" pitchFamily="18" charset="0"/>
                          </a:rPr>
                          <m:t>𝟒</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𝟐</m:t>
                            </m:r>
                          </m:num>
                          <m:den>
                            <m:r>
                              <a:rPr lang="en-US" sz="1900" b="1" i="1" kern="1200">
                                <a:solidFill>
                                  <a:schemeClr val="tx1"/>
                                </a:solidFill>
                                <a:latin typeface="Cambria Math" panose="02040503050406030204" pitchFamily="18" charset="0"/>
                              </a:rPr>
                              <m:t>𝟒</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 </m:t>
                        </m:r>
                        <m:r>
                          <a:rPr lang="en-US" sz="1900" b="1" i="1" kern="1200">
                            <a:solidFill>
                              <a:schemeClr val="tx1"/>
                            </a:solidFill>
                            <a:latin typeface="Cambria Math" panose="02040503050406030204" pitchFamily="18" charset="0"/>
                          </a:rPr>
                          <m:t>𝟐</m:t>
                        </m:r>
                      </m:num>
                      <m:den>
                        <m:r>
                          <a:rPr lang="en-US" sz="1900" b="1" i="1" kern="1200">
                            <a:solidFill>
                              <a:schemeClr val="tx1"/>
                            </a:solidFill>
                            <a:latin typeface="Cambria Math" panose="02040503050406030204" pitchFamily="18" charset="0"/>
                          </a:rPr>
                          <m:t>𝟒</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𝟐</m:t>
                            </m:r>
                          </m:num>
                          <m:den>
                            <m:r>
                              <a:rPr lang="en-US" sz="1900" b="1" i="1" kern="1200">
                                <a:solidFill>
                                  <a:schemeClr val="tx1"/>
                                </a:solidFill>
                                <a:latin typeface="Cambria Math" panose="02040503050406030204" pitchFamily="18" charset="0"/>
                              </a:rPr>
                              <m:t>𝟒</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 1</a:t>
                </a:r>
              </a:p>
              <a:p>
                <a:pPr defTabSz="374904">
                  <a:spcAft>
                    <a:spcPts val="600"/>
                  </a:spcAft>
                </a:pPr>
                <a:endParaRPr lang="en-US" sz="19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E(</a:t>
                </a:r>
                <a:r>
                  <a:rPr lang="en-US" sz="19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Temp </a:t>
                </a:r>
                <a:r>
                  <a:rPr lang="en-US" sz="1900" b="1" kern="1200" dirty="0">
                    <a:solidFill>
                      <a:schemeClr val="tx1"/>
                    </a:solidFill>
                    <a:latin typeface="Times New Roman" panose="02020603050405020304" pitchFamily="18" charset="0"/>
                    <a:cs typeface="Times New Roman" panose="02020603050405020304" pitchFamily="18" charset="0"/>
                  </a:rPr>
                  <a:t>_M)= - </a:t>
                </a:r>
                <a14:m>
                  <m:oMath xmlns:m="http://schemas.openxmlformats.org/officeDocument/2006/math">
                    <m:r>
                      <a:rPr lang="en-US" sz="1900" b="1" i="1" kern="1200">
                        <a:solidFill>
                          <a:schemeClr val="tx1"/>
                        </a:solidFill>
                        <a:latin typeface="Cambria Math" panose="02040503050406030204" pitchFamily="18" charset="0"/>
                      </a:rPr>
                      <m:t>𝒑𝒚</m:t>
                    </m:r>
                    <m:r>
                      <a:rPr lang="en-US" sz="1900" b="1" i="1" kern="1200">
                        <a:solidFill>
                          <a:schemeClr val="tx1"/>
                        </a:solidFill>
                        <a:latin typeface="Cambria Math" panose="02040503050406030204" pitchFamily="18" charset="0"/>
                      </a:rPr>
                      <m:t> .</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r>
                          <a:rPr lang="en-US" sz="1900" b="1" i="1" kern="1200">
                            <a:solidFill>
                              <a:schemeClr val="tx1"/>
                            </a:solidFill>
                            <a:latin typeface="Cambria Math" panose="02040503050406030204" pitchFamily="18" charset="0"/>
                          </a:rPr>
                          <m:t>𝒑𝒚</m:t>
                        </m:r>
                      </m:e>
                    </m:func>
                  </m:oMath>
                </a14:m>
                <a:r>
                  <a:rPr lang="en-US" sz="19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1900" b="1" i="1" kern="1200">
                        <a:solidFill>
                          <a:schemeClr val="tx1"/>
                        </a:solidFill>
                        <a:latin typeface="Cambria Math" panose="02040503050406030204" pitchFamily="18" charset="0"/>
                      </a:rPr>
                      <m:t>𝒑𝒏</m:t>
                    </m:r>
                    <m:r>
                      <a:rPr lang="en-US" sz="1900" b="1" i="1" kern="1200">
                        <a:solidFill>
                          <a:schemeClr val="tx1"/>
                        </a:solidFill>
                        <a:latin typeface="Cambria Math" panose="02040503050406030204" pitchFamily="18" charset="0"/>
                      </a:rPr>
                      <m:t> .</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r>
                          <a:rPr lang="en-US" sz="1900" b="1" i="1" kern="1200">
                            <a:solidFill>
                              <a:schemeClr val="tx1"/>
                            </a:solidFill>
                            <a:latin typeface="Cambria Math" panose="02040503050406030204" pitchFamily="18" charset="0"/>
                          </a:rPr>
                          <m:t>𝒑𝒏</m:t>
                        </m:r>
                      </m:e>
                    </m:func>
                  </m:oMath>
                </a14:m>
                <a:endParaRPr lang="en-US" sz="19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endParaRPr lang="en-US" sz="3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𝟐</m:t>
                        </m:r>
                      </m:num>
                      <m:den>
                        <m:r>
                          <a:rPr lang="en-US" sz="1900" b="1" i="1" kern="1200">
                            <a:solidFill>
                              <a:schemeClr val="tx1"/>
                            </a:solidFill>
                            <a:latin typeface="Cambria Math" panose="02040503050406030204" pitchFamily="18" charset="0"/>
                          </a:rPr>
                          <m:t>𝟔</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𝟐</m:t>
                            </m:r>
                          </m:num>
                          <m:den>
                            <m:r>
                              <a:rPr lang="en-US" sz="1900" b="1" i="1" kern="1200">
                                <a:solidFill>
                                  <a:schemeClr val="tx1"/>
                                </a:solidFill>
                                <a:latin typeface="Cambria Math" panose="02040503050406030204" pitchFamily="18" charset="0"/>
                              </a:rPr>
                              <m:t>𝟔</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 </m:t>
                        </m:r>
                        <m:r>
                          <a:rPr lang="en-US" sz="1900" b="1" i="1" kern="1200">
                            <a:solidFill>
                              <a:schemeClr val="tx1"/>
                            </a:solidFill>
                            <a:latin typeface="Cambria Math" panose="02040503050406030204" pitchFamily="18" charset="0"/>
                          </a:rPr>
                          <m:t>𝟒</m:t>
                        </m:r>
                      </m:num>
                      <m:den>
                        <m:r>
                          <a:rPr lang="en-US" sz="1900" b="1" i="1" kern="1200">
                            <a:solidFill>
                              <a:schemeClr val="tx1"/>
                            </a:solidFill>
                            <a:latin typeface="Cambria Math" panose="02040503050406030204" pitchFamily="18" charset="0"/>
                          </a:rPr>
                          <m:t>𝟔</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𝟒</m:t>
                            </m:r>
                          </m:num>
                          <m:den>
                            <m:r>
                              <a:rPr lang="en-US" sz="1900" b="1" i="1" kern="1200">
                                <a:solidFill>
                                  <a:schemeClr val="tx1"/>
                                </a:solidFill>
                                <a:latin typeface="Cambria Math" panose="02040503050406030204" pitchFamily="18" charset="0"/>
                              </a:rPr>
                              <m:t>𝟔</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 .92</a:t>
                </a:r>
              </a:p>
              <a:p>
                <a:pPr defTabSz="374904">
                  <a:spcAft>
                    <a:spcPts val="600"/>
                  </a:spcAft>
                </a:pPr>
                <a:endParaRPr lang="en-US" sz="19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E(</a:t>
                </a:r>
                <a:r>
                  <a:rPr lang="en-US" sz="19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Temp </a:t>
                </a:r>
                <a:r>
                  <a:rPr lang="en-US" sz="1900" b="1" kern="1200" dirty="0">
                    <a:solidFill>
                      <a:schemeClr val="tx1"/>
                    </a:solidFill>
                    <a:latin typeface="Times New Roman" panose="02020603050405020304" pitchFamily="18" charset="0"/>
                    <a:cs typeface="Times New Roman" panose="02020603050405020304" pitchFamily="18" charset="0"/>
                  </a:rPr>
                  <a:t>_C)= - </a:t>
                </a:r>
                <a14:m>
                  <m:oMath xmlns:m="http://schemas.openxmlformats.org/officeDocument/2006/math">
                    <m:r>
                      <a:rPr lang="en-US" sz="1900" b="1" i="1" kern="1200">
                        <a:solidFill>
                          <a:schemeClr val="tx1"/>
                        </a:solidFill>
                        <a:latin typeface="Cambria Math" panose="02040503050406030204" pitchFamily="18" charset="0"/>
                      </a:rPr>
                      <m:t>𝒑𝒚</m:t>
                    </m:r>
                    <m:r>
                      <a:rPr lang="en-US" sz="1900" b="1" i="1" kern="1200">
                        <a:solidFill>
                          <a:schemeClr val="tx1"/>
                        </a:solidFill>
                        <a:latin typeface="Cambria Math" panose="02040503050406030204" pitchFamily="18" charset="0"/>
                      </a:rPr>
                      <m:t> .</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r>
                          <a:rPr lang="en-US" sz="1900" b="1" i="1" kern="1200">
                            <a:solidFill>
                              <a:schemeClr val="tx1"/>
                            </a:solidFill>
                            <a:latin typeface="Cambria Math" panose="02040503050406030204" pitchFamily="18" charset="0"/>
                          </a:rPr>
                          <m:t>𝒑𝒚</m:t>
                        </m:r>
                      </m:e>
                    </m:func>
                  </m:oMath>
                </a14:m>
                <a:r>
                  <a:rPr lang="en-US" sz="19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1900" b="1" i="1" kern="1200">
                        <a:solidFill>
                          <a:schemeClr val="tx1"/>
                        </a:solidFill>
                        <a:latin typeface="Cambria Math" panose="02040503050406030204" pitchFamily="18" charset="0"/>
                      </a:rPr>
                      <m:t>𝒑𝒏</m:t>
                    </m:r>
                    <m:r>
                      <a:rPr lang="en-US" sz="1900" b="1" i="1" kern="1200">
                        <a:solidFill>
                          <a:schemeClr val="tx1"/>
                        </a:solidFill>
                        <a:latin typeface="Cambria Math" panose="02040503050406030204" pitchFamily="18" charset="0"/>
                      </a:rPr>
                      <m:t> .</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r>
                          <a:rPr lang="en-US" sz="1900" b="1" i="1" kern="1200">
                            <a:solidFill>
                              <a:schemeClr val="tx1"/>
                            </a:solidFill>
                            <a:latin typeface="Cambria Math" panose="02040503050406030204" pitchFamily="18" charset="0"/>
                          </a:rPr>
                          <m:t>𝒑𝒏</m:t>
                        </m:r>
                      </m:e>
                    </m:func>
                  </m:oMath>
                </a14:m>
                <a:endParaRPr lang="en-US" sz="19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endParaRPr lang="en-US" sz="3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𝟑</m:t>
                        </m:r>
                      </m:num>
                      <m:den>
                        <m:r>
                          <a:rPr lang="en-US" sz="1900" b="1" i="1" kern="1200">
                            <a:solidFill>
                              <a:schemeClr val="tx1"/>
                            </a:solidFill>
                            <a:latin typeface="Cambria Math" panose="02040503050406030204" pitchFamily="18" charset="0"/>
                          </a:rPr>
                          <m:t>𝟒</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𝟑</m:t>
                            </m:r>
                          </m:num>
                          <m:den>
                            <m:r>
                              <a:rPr lang="en-US" sz="1900" b="1" i="1" kern="1200">
                                <a:solidFill>
                                  <a:schemeClr val="tx1"/>
                                </a:solidFill>
                                <a:latin typeface="Cambria Math" panose="02040503050406030204" pitchFamily="18" charset="0"/>
                              </a:rPr>
                              <m:t>𝟒</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900" b="1" kern="1200">
                        <a:solidFill>
                          <a:schemeClr val="tx1"/>
                        </a:solidFill>
                        <a:latin typeface="Cambria Math" panose="02040503050406030204" pitchFamily="18" charset="0"/>
                      </a:rPr>
                      <m:t> </m:t>
                    </m:r>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𝟏</m:t>
                        </m:r>
                      </m:num>
                      <m:den>
                        <m:r>
                          <a:rPr lang="en-US" sz="1900" b="1" i="1" kern="1200">
                            <a:solidFill>
                              <a:schemeClr val="tx1"/>
                            </a:solidFill>
                            <a:latin typeface="Cambria Math" panose="02040503050406030204" pitchFamily="18" charset="0"/>
                          </a:rPr>
                          <m:t>𝟒</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𝟏</m:t>
                            </m:r>
                          </m:num>
                          <m:den>
                            <m:r>
                              <a:rPr lang="en-US" sz="1900" b="1" i="1" kern="1200">
                                <a:solidFill>
                                  <a:schemeClr val="tx1"/>
                                </a:solidFill>
                                <a:latin typeface="Cambria Math" panose="02040503050406030204" pitchFamily="18" charset="0"/>
                              </a:rPr>
                              <m:t>𝟒</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 .81</a:t>
                </a:r>
              </a:p>
              <a:p>
                <a:pPr defTabSz="374904">
                  <a:spcAft>
                    <a:spcPts val="600"/>
                  </a:spcAft>
                </a:pPr>
                <a:endParaRPr lang="en-US" sz="19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E(y)=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𝟗</m:t>
                        </m:r>
                      </m:num>
                      <m:den>
                        <m:r>
                          <a:rPr lang="en-US" sz="1900" b="1" i="1" kern="1200">
                            <a:solidFill>
                              <a:schemeClr val="tx1"/>
                            </a:solidFill>
                            <a:latin typeface="Cambria Math" panose="02040503050406030204" pitchFamily="18" charset="0"/>
                          </a:rPr>
                          <m:t>𝟏𝟒</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𝟗</m:t>
                            </m:r>
                          </m:num>
                          <m:den>
                            <m:r>
                              <a:rPr lang="en-US" sz="1900" b="1" i="1" kern="1200">
                                <a:solidFill>
                                  <a:schemeClr val="tx1"/>
                                </a:solidFill>
                                <a:latin typeface="Cambria Math" panose="02040503050406030204" pitchFamily="18" charset="0"/>
                              </a:rPr>
                              <m:t>𝟏𝟒</m:t>
                            </m:r>
                          </m:den>
                        </m:f>
                      </m:e>
                    </m:func>
                  </m:oMath>
                </a14:m>
                <a:r>
                  <a:rPr lang="en-US" sz="19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900" b="1" kern="1200">
                        <a:solidFill>
                          <a:schemeClr val="tx1"/>
                        </a:solidFill>
                        <a:latin typeface="Cambria Math" panose="02040503050406030204" pitchFamily="18" charset="0"/>
                      </a:rPr>
                      <m:t> </m:t>
                    </m:r>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𝟓</m:t>
                        </m:r>
                      </m:num>
                      <m:den>
                        <m:r>
                          <a:rPr lang="en-US" sz="1900" b="1" i="1" kern="1200">
                            <a:solidFill>
                              <a:schemeClr val="tx1"/>
                            </a:solidFill>
                            <a:latin typeface="Cambria Math" panose="02040503050406030204" pitchFamily="18" charset="0"/>
                          </a:rPr>
                          <m:t>𝟏𝟒</m:t>
                        </m:r>
                      </m:den>
                    </m:f>
                    <m:r>
                      <a:rPr lang="en-US" sz="1900" b="1" i="1" kern="1200">
                        <a:solidFill>
                          <a:schemeClr val="tx1"/>
                        </a:solidFill>
                        <a:latin typeface="Cambria Math" panose="02040503050406030204" pitchFamily="18" charset="0"/>
                      </a:rPr>
                      <m:t>.</m:t>
                    </m:r>
                    <m:func>
                      <m:funcPr>
                        <m:ctrlPr>
                          <a:rPr lang="en-US" sz="1900" b="1" i="1" kern="1200">
                            <a:solidFill>
                              <a:schemeClr val="tx1"/>
                            </a:solidFill>
                            <a:latin typeface="Cambria Math" panose="02040503050406030204" pitchFamily="18" charset="0"/>
                          </a:rPr>
                        </m:ctrlPr>
                      </m:funcPr>
                      <m:fName>
                        <m:sSub>
                          <m:sSubPr>
                            <m:ctrlPr>
                              <a:rPr lang="en-US" sz="1900" b="1" i="1" kern="1200">
                                <a:solidFill>
                                  <a:schemeClr val="tx1"/>
                                </a:solidFill>
                                <a:latin typeface="Cambria Math" panose="02040503050406030204" pitchFamily="18" charset="0"/>
                              </a:rPr>
                            </m:ctrlPr>
                          </m:sSubPr>
                          <m:e>
                            <m:r>
                              <a:rPr lang="en-US" sz="1900" b="1" i="1" kern="1200">
                                <a:solidFill>
                                  <a:schemeClr val="tx1"/>
                                </a:solidFill>
                                <a:latin typeface="Cambria Math" panose="02040503050406030204" pitchFamily="18" charset="0"/>
                              </a:rPr>
                              <m:t>𝒍𝒐𝒈</m:t>
                            </m:r>
                          </m:e>
                          <m:sub>
                            <m:r>
                              <a:rPr lang="en-US" sz="1900" b="1" i="1" kern="1200">
                                <a:solidFill>
                                  <a:schemeClr val="tx1"/>
                                </a:solidFill>
                                <a:latin typeface="Cambria Math" panose="02040503050406030204" pitchFamily="18" charset="0"/>
                              </a:rPr>
                              <m:t>𝟐</m:t>
                            </m:r>
                          </m:sub>
                        </m:sSub>
                      </m:fName>
                      <m:e>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𝟓</m:t>
                            </m:r>
                          </m:num>
                          <m:den>
                            <m:r>
                              <a:rPr lang="en-US" sz="1900" b="1" i="1" kern="1200">
                                <a:solidFill>
                                  <a:schemeClr val="tx1"/>
                                </a:solidFill>
                                <a:latin typeface="Cambria Math" panose="02040503050406030204" pitchFamily="18" charset="0"/>
                              </a:rPr>
                              <m:t>𝟏𝟒</m:t>
                            </m:r>
                          </m:den>
                        </m:f>
                        <m:r>
                          <a:rPr lang="en-US" sz="1900" b="1" i="1" kern="1200">
                            <a:solidFill>
                              <a:schemeClr val="tx1"/>
                            </a:solidFill>
                            <a:latin typeface="Cambria Math" panose="02040503050406030204" pitchFamily="18" charset="0"/>
                          </a:rPr>
                          <m:t> </m:t>
                        </m:r>
                      </m:e>
                    </m:func>
                  </m:oMath>
                </a14:m>
                <a:r>
                  <a:rPr lang="en-US" sz="1900" b="1" kern="1200" dirty="0">
                    <a:solidFill>
                      <a:schemeClr val="tx1"/>
                    </a:solidFill>
                    <a:latin typeface="Times New Roman" panose="02020603050405020304" pitchFamily="18" charset="0"/>
                    <a:cs typeface="Times New Roman" panose="02020603050405020304" pitchFamily="18" charset="0"/>
                  </a:rPr>
                  <a:t> = .954</a:t>
                </a:r>
              </a:p>
              <a:p>
                <a:pPr defTabSz="374904">
                  <a:spcAft>
                    <a:spcPts val="600"/>
                  </a:spcAft>
                </a:pPr>
                <a:endParaRPr lang="en-US" sz="8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IG(y, </a:t>
                </a:r>
                <a:r>
                  <a:rPr lang="en-US" sz="19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Temp </a:t>
                </a:r>
                <a:r>
                  <a:rPr lang="en-US" sz="1900" b="1" kern="1200" dirty="0">
                    <a:solidFill>
                      <a:schemeClr val="tx1"/>
                    </a:solidFill>
                    <a:latin typeface="Times New Roman" panose="02020603050405020304" pitchFamily="18" charset="0"/>
                    <a:cs typeface="Times New Roman" panose="02020603050405020304" pitchFamily="18" charset="0"/>
                  </a:rPr>
                  <a:t>)=E(y)-</a:t>
                </a:r>
                <a14:m>
                  <m:oMath xmlns:m="http://schemas.openxmlformats.org/officeDocument/2006/math">
                    <m:nary>
                      <m:naryPr>
                        <m:chr m:val="∑"/>
                        <m:ctrlPr>
                          <a:rPr lang="en-US" sz="1900" b="1" i="1" kern="1200">
                            <a:solidFill>
                              <a:schemeClr val="tx1"/>
                            </a:solidFill>
                            <a:latin typeface="Cambria Math" panose="02040503050406030204" pitchFamily="18" charset="0"/>
                          </a:rPr>
                        </m:ctrlPr>
                      </m:naryPr>
                      <m:sub>
                        <m:r>
                          <m:rPr>
                            <m:brk m:alnAt="23"/>
                          </m:rPr>
                          <a:rPr lang="en-US" sz="1900" b="1" i="1" kern="1200">
                            <a:solidFill>
                              <a:schemeClr val="tx1"/>
                            </a:solidFill>
                            <a:latin typeface="Cambria Math" panose="02040503050406030204" pitchFamily="18" charset="0"/>
                          </a:rPr>
                          <m:t>𝒊</m:t>
                        </m:r>
                        <m:r>
                          <a:rPr lang="en-US" sz="1900" b="1" i="1" kern="1200">
                            <a:solidFill>
                              <a:schemeClr val="tx1"/>
                            </a:solidFill>
                            <a:latin typeface="Cambria Math" panose="02040503050406030204" pitchFamily="18" charset="0"/>
                          </a:rPr>
                          <m:t>=</m:t>
                        </m:r>
                        <m:r>
                          <a:rPr lang="en-US" sz="1900" b="1" i="1" kern="1200">
                            <a:solidFill>
                              <a:schemeClr val="tx1"/>
                            </a:solidFill>
                            <a:latin typeface="Cambria Math" panose="02040503050406030204" pitchFamily="18" charset="0"/>
                          </a:rPr>
                          <m:t>𝟏</m:t>
                        </m:r>
                      </m:sub>
                      <m:sup>
                        <m:r>
                          <a:rPr lang="en-US" sz="1900" b="1" i="1" kern="1200">
                            <a:solidFill>
                              <a:schemeClr val="tx1"/>
                            </a:solidFill>
                            <a:latin typeface="Cambria Math" panose="02040503050406030204" pitchFamily="18" charset="0"/>
                          </a:rPr>
                          <m:t>𝒌</m:t>
                        </m:r>
                      </m:sup>
                      <m:e>
                        <m:r>
                          <a:rPr lang="en-US" sz="1900" b="1" i="1" kern="1200">
                            <a:solidFill>
                              <a:schemeClr val="tx1"/>
                            </a:solidFill>
                            <a:latin typeface="Cambria Math" panose="02040503050406030204" pitchFamily="18" charset="0"/>
                          </a:rPr>
                          <m:t>𝑷𝒊</m:t>
                        </m:r>
                        <m:r>
                          <a:rPr lang="en-US" sz="1900" b="1" i="1" kern="1200">
                            <a:solidFill>
                              <a:schemeClr val="tx1"/>
                            </a:solidFill>
                            <a:latin typeface="Cambria Math" panose="02040503050406030204" pitchFamily="18" charset="0"/>
                          </a:rPr>
                          <m:t>.</m:t>
                        </m:r>
                        <m:r>
                          <a:rPr lang="en-US" sz="1900" b="1" i="1" kern="1200">
                            <a:solidFill>
                              <a:schemeClr val="tx1"/>
                            </a:solidFill>
                            <a:latin typeface="Cambria Math" panose="02040503050406030204" pitchFamily="18" charset="0"/>
                          </a:rPr>
                          <m:t>𝑬</m:t>
                        </m:r>
                        <m:r>
                          <a:rPr lang="en-US" sz="1900" b="1" i="1" kern="1200">
                            <a:solidFill>
                              <a:schemeClr val="tx1"/>
                            </a:solidFill>
                            <a:latin typeface="Cambria Math" panose="02040503050406030204" pitchFamily="18" charset="0"/>
                          </a:rPr>
                          <m:t>(</m:t>
                        </m:r>
                      </m:e>
                    </m:nary>
                  </m:oMath>
                </a14:m>
                <a:r>
                  <a:rPr lang="en-US" sz="19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Temp</a:t>
                </a:r>
                <a:r>
                  <a:rPr lang="en-US" sz="1900" b="1" kern="1200" dirty="0">
                    <a:solidFill>
                      <a:schemeClr val="tx1"/>
                    </a:solidFill>
                    <a:latin typeface="Times New Roman" panose="02020603050405020304" pitchFamily="18" charset="0"/>
                    <a:cs typeface="Times New Roman" panose="02020603050405020304" pitchFamily="18" charset="0"/>
                  </a:rPr>
                  <a:t> (</a:t>
                </a:r>
                <a:r>
                  <a:rPr lang="en-US" sz="1900" b="1" kern="1200" dirty="0" err="1">
                    <a:solidFill>
                      <a:schemeClr val="tx1"/>
                    </a:solidFill>
                    <a:latin typeface="Times New Roman" panose="02020603050405020304" pitchFamily="18" charset="0"/>
                    <a:cs typeface="Times New Roman" panose="02020603050405020304" pitchFamily="18" charset="0"/>
                  </a:rPr>
                  <a:t>i</a:t>
                </a:r>
                <a:r>
                  <a:rPr lang="en-US" sz="1900" b="1" kern="1200" dirty="0">
                    <a:solidFill>
                      <a:schemeClr val="tx1"/>
                    </a:solidFill>
                    <a:latin typeface="Times New Roman" panose="02020603050405020304" pitchFamily="18" charset="0"/>
                    <a:cs typeface="Times New Roman" panose="02020603050405020304" pitchFamily="18" charset="0"/>
                  </a:rPr>
                  <a:t>))</a:t>
                </a:r>
              </a:p>
              <a:p>
                <a:pPr defTabSz="374904">
                  <a:spcAft>
                    <a:spcPts val="600"/>
                  </a:spcAft>
                </a:pPr>
                <a:endParaRPr lang="en-US" sz="300" b="1" kern="1200" dirty="0">
                  <a:solidFill>
                    <a:schemeClr val="tx1"/>
                  </a:solidFill>
                  <a:latin typeface="Times New Roman" panose="02020603050405020304" pitchFamily="18" charset="0"/>
                  <a:cs typeface="Times New Roman" panose="02020603050405020304" pitchFamily="18" charset="0"/>
                </a:endParaRPr>
              </a:p>
              <a:p>
                <a:pPr defTabSz="374904">
                  <a:spcAft>
                    <a:spcPts val="600"/>
                  </a:spcAft>
                </a:pPr>
                <a:r>
                  <a:rPr lang="en-US" sz="1900" b="1" kern="1200" dirty="0">
                    <a:solidFill>
                      <a:schemeClr val="tx1"/>
                    </a:solidFill>
                    <a:latin typeface="Times New Roman" panose="02020603050405020304" pitchFamily="18" charset="0"/>
                    <a:cs typeface="Times New Roman" panose="02020603050405020304" pitchFamily="18" charset="0"/>
                  </a:rPr>
                  <a:t>                      =  .954 -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𝟒</m:t>
                        </m:r>
                      </m:num>
                      <m:den>
                        <m:r>
                          <a:rPr lang="en-US" sz="1900" b="1" i="1" kern="1200">
                            <a:solidFill>
                              <a:schemeClr val="tx1"/>
                            </a:solidFill>
                            <a:latin typeface="Cambria Math" panose="02040503050406030204" pitchFamily="18" charset="0"/>
                          </a:rPr>
                          <m:t>𝟏𝟒</m:t>
                        </m:r>
                      </m:den>
                    </m:f>
                  </m:oMath>
                </a14:m>
                <a:r>
                  <a:rPr lang="en-US" sz="1900" b="1" kern="1200" dirty="0">
                    <a:solidFill>
                      <a:schemeClr val="tx1"/>
                    </a:solidFill>
                    <a:latin typeface="Times New Roman" panose="02020603050405020304" pitchFamily="18" charset="0"/>
                    <a:cs typeface="Times New Roman" panose="02020603050405020304" pitchFamily="18" charset="0"/>
                  </a:rPr>
                  <a:t> (.81)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𝟒</m:t>
                        </m:r>
                      </m:num>
                      <m:den>
                        <m:r>
                          <a:rPr lang="en-US" sz="1900" b="1" i="1" kern="1200">
                            <a:solidFill>
                              <a:schemeClr val="tx1"/>
                            </a:solidFill>
                            <a:latin typeface="Cambria Math" panose="02040503050406030204" pitchFamily="18" charset="0"/>
                          </a:rPr>
                          <m:t>𝟏𝟒</m:t>
                        </m:r>
                      </m:den>
                    </m:f>
                  </m:oMath>
                </a14:m>
                <a:r>
                  <a:rPr lang="en-US" sz="1900" b="1" kern="1200" dirty="0">
                    <a:solidFill>
                      <a:schemeClr val="tx1"/>
                    </a:solidFill>
                    <a:latin typeface="Times New Roman" panose="02020603050405020304" pitchFamily="18" charset="0"/>
                    <a:cs typeface="Times New Roman" panose="02020603050405020304" pitchFamily="18" charset="0"/>
                  </a:rPr>
                  <a:t>.1 - </a:t>
                </a:r>
                <a14:m>
                  <m:oMath xmlns:m="http://schemas.openxmlformats.org/officeDocument/2006/math">
                    <m:f>
                      <m:fPr>
                        <m:ctrlPr>
                          <a:rPr lang="en-US" sz="1900" b="1" i="1" kern="1200">
                            <a:solidFill>
                              <a:schemeClr val="tx1"/>
                            </a:solidFill>
                            <a:latin typeface="Cambria Math" panose="02040503050406030204" pitchFamily="18" charset="0"/>
                          </a:rPr>
                        </m:ctrlPr>
                      </m:fPr>
                      <m:num>
                        <m:r>
                          <a:rPr lang="en-US" sz="1900" b="1" i="1" kern="1200">
                            <a:solidFill>
                              <a:schemeClr val="tx1"/>
                            </a:solidFill>
                            <a:latin typeface="Cambria Math" panose="02040503050406030204" pitchFamily="18" charset="0"/>
                          </a:rPr>
                          <m:t>𝟔</m:t>
                        </m:r>
                      </m:num>
                      <m:den>
                        <m:r>
                          <a:rPr lang="en-US" sz="1900" b="1" i="1" kern="1200">
                            <a:solidFill>
                              <a:schemeClr val="tx1"/>
                            </a:solidFill>
                            <a:latin typeface="Cambria Math" panose="02040503050406030204" pitchFamily="18" charset="0"/>
                          </a:rPr>
                          <m:t>𝟏𝟒</m:t>
                        </m:r>
                      </m:den>
                    </m:f>
                  </m:oMath>
                </a14:m>
                <a:r>
                  <a:rPr lang="en-US" sz="1900" b="1" kern="1200" dirty="0">
                    <a:solidFill>
                      <a:schemeClr val="tx1"/>
                    </a:solidFill>
                    <a:latin typeface="Times New Roman" panose="02020603050405020304" pitchFamily="18" charset="0"/>
                    <a:cs typeface="Times New Roman" panose="02020603050405020304" pitchFamily="18" charset="0"/>
                  </a:rPr>
                  <a:t> (.92)   = .042</a:t>
                </a:r>
                <a:endParaRPr lang="en-US" sz="19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09646" y="484632"/>
                <a:ext cx="5524244" cy="5984908"/>
              </a:xfrm>
              <a:prstGeom prst="rect">
                <a:avLst/>
              </a:prstGeom>
              <a:blipFill>
                <a:blip r:embed="rId4"/>
                <a:stretch>
                  <a:fillRect l="-1104" t="-714" r="-773"/>
                </a:stretch>
              </a:blipFill>
            </p:spPr>
            <p:txBody>
              <a:bodyPr/>
              <a:lstStyle/>
              <a:p>
                <a:r>
                  <a:rPr lang="en-US">
                    <a:noFill/>
                  </a:rPr>
                  <a:t> </a:t>
                </a:r>
              </a:p>
            </p:txBody>
          </p:sp>
        </mc:Fallback>
      </mc:AlternateContent>
      <p:sp>
        <p:nvSpPr>
          <p:cNvPr id="5" name="Oval 4"/>
          <p:cNvSpPr/>
          <p:nvPr/>
        </p:nvSpPr>
        <p:spPr>
          <a:xfrm>
            <a:off x="9016052" y="643467"/>
            <a:ext cx="1120579" cy="5665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Tem</a:t>
            </a:r>
          </a:p>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5N,9y</a:t>
            </a:r>
            <a:endParaRPr lang="en-US" b="1">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6" name="Oval 5"/>
          <p:cNvSpPr/>
          <p:nvPr/>
        </p:nvSpPr>
        <p:spPr>
          <a:xfrm>
            <a:off x="9090922" y="1427690"/>
            <a:ext cx="1276684" cy="5665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Mild</a:t>
            </a:r>
          </a:p>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2N,4Y</a:t>
            </a:r>
            <a:endParaRPr lang="en-US" b="1">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7" name="Oval 6"/>
          <p:cNvSpPr/>
          <p:nvPr/>
        </p:nvSpPr>
        <p:spPr>
          <a:xfrm>
            <a:off x="7895473" y="1406141"/>
            <a:ext cx="1120579" cy="5665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Hot</a:t>
            </a:r>
          </a:p>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2N,2Y</a:t>
            </a:r>
            <a:endParaRPr lang="en-US" b="1">
              <a:ln w="0"/>
              <a:solidFill>
                <a:schemeClr val="tx1"/>
              </a:solidFill>
              <a:effectLst>
                <a:outerShdw blurRad="38100" dist="19050" dir="2700000" algn="tl" rotWithShape="0">
                  <a:schemeClr val="dk1">
                    <a:alpha val="40000"/>
                  </a:schemeClr>
                </a:outerShdw>
              </a:effectLst>
              <a:highlight>
                <a:srgbClr val="FFFF00"/>
              </a:highlight>
            </a:endParaRPr>
          </a:p>
        </p:txBody>
      </p:sp>
      <p:cxnSp>
        <p:nvCxnSpPr>
          <p:cNvPr id="8" name="Straight Arrow Connector 7"/>
          <p:cNvCxnSpPr>
            <a:stCxn id="5" idx="3"/>
            <a:endCxn id="7" idx="0"/>
          </p:cNvCxnSpPr>
          <p:nvPr/>
        </p:nvCxnSpPr>
        <p:spPr>
          <a:xfrm flipH="1">
            <a:off x="8455763" y="1127024"/>
            <a:ext cx="724394" cy="27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4"/>
            <a:endCxn id="6" idx="0"/>
          </p:cNvCxnSpPr>
          <p:nvPr/>
        </p:nvCxnSpPr>
        <p:spPr>
          <a:xfrm>
            <a:off x="9576342" y="1209989"/>
            <a:ext cx="152922" cy="21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449106" y="1359452"/>
            <a:ext cx="1120579" cy="5665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Cool</a:t>
            </a:r>
          </a:p>
          <a:p>
            <a:pPr algn="ctr" defTabSz="374904">
              <a:spcAft>
                <a:spcPts val="600"/>
              </a:spcAft>
            </a:pPr>
            <a:r>
              <a:rPr lang="en-US" sz="1476"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1N,3Y</a:t>
            </a:r>
            <a:endParaRPr lang="en-US" b="1">
              <a:ln w="0"/>
              <a:solidFill>
                <a:schemeClr val="tx1"/>
              </a:solidFill>
              <a:effectLst>
                <a:outerShdw blurRad="38100" dist="19050" dir="2700000" algn="tl" rotWithShape="0">
                  <a:schemeClr val="dk1">
                    <a:alpha val="40000"/>
                  </a:schemeClr>
                </a:outerShdw>
              </a:effectLst>
              <a:highlight>
                <a:srgbClr val="FFFF00"/>
              </a:highlight>
            </a:endParaRPr>
          </a:p>
        </p:txBody>
      </p:sp>
      <p:cxnSp>
        <p:nvCxnSpPr>
          <p:cNvPr id="11" name="Straight Arrow Connector 10"/>
          <p:cNvCxnSpPr>
            <a:stCxn id="5" idx="5"/>
            <a:endCxn id="10" idx="0"/>
          </p:cNvCxnSpPr>
          <p:nvPr/>
        </p:nvCxnSpPr>
        <p:spPr>
          <a:xfrm>
            <a:off x="9972526" y="1127024"/>
            <a:ext cx="1036870" cy="23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table with text on it&#10;&#10;Description automatically generated">
            <a:extLst>
              <a:ext uri="{FF2B5EF4-FFF2-40B4-BE49-F238E27FC236}">
                <a16:creationId xmlns:a16="http://schemas.microsoft.com/office/drawing/2014/main" id="{FF955D2A-3B59-8BF2-E867-E374F99223A1}"/>
              </a:ext>
            </a:extLst>
          </p:cNvPr>
          <p:cNvPicPr>
            <a:picLocks noChangeAspect="1"/>
          </p:cNvPicPr>
          <p:nvPr/>
        </p:nvPicPr>
        <p:blipFill rotWithShape="1">
          <a:blip r:embed="rId5"/>
          <a:srcRect r="11508"/>
          <a:stretch/>
        </p:blipFill>
        <p:spPr>
          <a:xfrm>
            <a:off x="7182537" y="2969839"/>
            <a:ext cx="2181149" cy="3237378"/>
          </a:xfrm>
          <a:prstGeom prst="rect">
            <a:avLst/>
          </a:prstGeom>
        </p:spPr>
      </p:pic>
      <p:pic>
        <p:nvPicPr>
          <p:cNvPr id="13" name="Picture 12" descr="A blue and brown rectangular box with white text&#10;&#10;Description automatically generated">
            <a:extLst>
              <a:ext uri="{FF2B5EF4-FFF2-40B4-BE49-F238E27FC236}">
                <a16:creationId xmlns:a16="http://schemas.microsoft.com/office/drawing/2014/main" id="{7C89C917-326E-672E-BEB5-270C00F95180}"/>
              </a:ext>
            </a:extLst>
          </p:cNvPr>
          <p:cNvPicPr>
            <a:picLocks noChangeAspect="1"/>
          </p:cNvPicPr>
          <p:nvPr/>
        </p:nvPicPr>
        <p:blipFill rotWithShape="1">
          <a:blip r:embed="rId6"/>
          <a:srcRect r="11110"/>
          <a:stretch/>
        </p:blipFill>
        <p:spPr>
          <a:xfrm>
            <a:off x="9576342" y="3480643"/>
            <a:ext cx="1982835" cy="2215875"/>
          </a:xfrm>
          <a:prstGeom prst="rect">
            <a:avLst/>
          </a:prstGeom>
        </p:spPr>
      </p:pic>
      <p:pic>
        <p:nvPicPr>
          <p:cNvPr id="15" name="Picture 14" descr="A blue and brown rectangular box with white text&#10;&#10;Description automatically generated">
            <a:extLst>
              <a:ext uri="{FF2B5EF4-FFF2-40B4-BE49-F238E27FC236}">
                <a16:creationId xmlns:a16="http://schemas.microsoft.com/office/drawing/2014/main" id="{6405E1CB-807B-F067-EF9C-3F892FFB7E03}"/>
              </a:ext>
            </a:extLst>
          </p:cNvPr>
          <p:cNvPicPr>
            <a:picLocks noChangeAspect="1"/>
          </p:cNvPicPr>
          <p:nvPr/>
        </p:nvPicPr>
        <p:blipFill rotWithShape="1">
          <a:blip r:embed="rId7"/>
          <a:srcRect r="9907"/>
          <a:stretch/>
        </p:blipFill>
        <p:spPr>
          <a:xfrm>
            <a:off x="5607777" y="593630"/>
            <a:ext cx="2020242" cy="2286595"/>
          </a:xfrm>
          <a:prstGeom prst="rect">
            <a:avLst/>
          </a:prstGeom>
        </p:spPr>
      </p:pic>
    </p:spTree>
    <p:extLst>
      <p:ext uri="{BB962C8B-B14F-4D97-AF65-F5344CB8AC3E}">
        <p14:creationId xmlns:p14="http://schemas.microsoft.com/office/powerpoint/2010/main" val="254914998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 name="Picture 17">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 name="Rectangle 19">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8" name="Rectangle 27">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605411" y="785968"/>
                <a:ext cx="5574216" cy="4805354"/>
              </a:xfrm>
              <a:prstGeom prst="rect">
                <a:avLst/>
              </a:prstGeom>
            </p:spPr>
            <p:txBody>
              <a:bodyPr wrap="square">
                <a:spAutoFit/>
              </a:bodyPr>
              <a:lstStyle/>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E(</a:t>
                </a:r>
                <a:r>
                  <a:rPr lang="en-US" sz="2000" b="1" kern="1200" dirty="0" err="1">
                    <a:solidFill>
                      <a:schemeClr val="tx1"/>
                    </a:solidFill>
                    <a:latin typeface="Times New Roman" panose="02020603050405020304" pitchFamily="18" charset="0"/>
                    <a:cs typeface="Times New Roman" panose="02020603050405020304" pitchFamily="18" charset="0"/>
                  </a:rPr>
                  <a:t>Hum_H</a:t>
                </a:r>
                <a:r>
                  <a:rPr lang="en-US" sz="20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i="1" kern="1200">
                        <a:solidFill>
                          <a:schemeClr val="tx1"/>
                        </a:solidFill>
                        <a:latin typeface="Cambria Math" panose="02040503050406030204" pitchFamily="18" charset="0"/>
                      </a:rPr>
                      <m:t>𝒑𝒚</m:t>
                    </m:r>
                    <m:r>
                      <a:rPr lang="en-US" sz="2000" b="1" i="1" kern="1200">
                        <a:solidFill>
                          <a:schemeClr val="tx1"/>
                        </a:solidFill>
                        <a:latin typeface="Cambria Math" panose="02040503050406030204" pitchFamily="18" charset="0"/>
                      </a:rPr>
                      <m:t> .</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r>
                          <a:rPr lang="en-US" sz="2000" b="1" i="1" kern="1200">
                            <a:solidFill>
                              <a:schemeClr val="tx1"/>
                            </a:solidFill>
                            <a:latin typeface="Cambria Math" panose="02040503050406030204" pitchFamily="18" charset="0"/>
                          </a:rPr>
                          <m:t>𝒑𝒚</m:t>
                        </m:r>
                      </m:e>
                    </m:func>
                  </m:oMath>
                </a14:m>
                <a:r>
                  <a:rPr lang="en-US" sz="20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i="1" kern="1200">
                        <a:solidFill>
                          <a:schemeClr val="tx1"/>
                        </a:solidFill>
                        <a:latin typeface="Cambria Math" panose="02040503050406030204" pitchFamily="18" charset="0"/>
                      </a:rPr>
                      <m:t>𝒑𝒏</m:t>
                    </m:r>
                    <m:r>
                      <a:rPr lang="en-US" sz="2000" b="1" i="1" kern="1200">
                        <a:solidFill>
                          <a:schemeClr val="tx1"/>
                        </a:solidFill>
                        <a:latin typeface="Cambria Math" panose="02040503050406030204" pitchFamily="18" charset="0"/>
                      </a:rPr>
                      <m:t> .</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r>
                          <a:rPr lang="en-US" sz="2000" b="1" i="1" kern="1200">
                            <a:solidFill>
                              <a:schemeClr val="tx1"/>
                            </a:solidFill>
                            <a:latin typeface="Cambria Math" panose="02040503050406030204" pitchFamily="18" charset="0"/>
                          </a:rPr>
                          <m:t>𝒑𝒏</m:t>
                        </m:r>
                      </m:e>
                    </m:func>
                  </m:oMath>
                </a14:m>
                <a:endParaRPr lang="en-US" sz="20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300" b="1" kern="1200" dirty="0">
                    <a:solidFill>
                      <a:schemeClr val="tx1"/>
                    </a:solidFill>
                    <a:latin typeface="Times New Roman" panose="02020603050405020304" pitchFamily="18" charset="0"/>
                    <a:cs typeface="Times New Roman" panose="02020603050405020304" pitchFamily="18" charset="0"/>
                  </a:rPr>
                  <a:t> </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kern="1200">
                        <a:solidFill>
                          <a:schemeClr val="tx1"/>
                        </a:solidFill>
                        <a:latin typeface="Cambria Math" panose="02040503050406030204" pitchFamily="18" charset="0"/>
                      </a:rPr>
                      <m:t> </m:t>
                    </m:r>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𝟒</m:t>
                        </m:r>
                      </m:num>
                      <m:den>
                        <m:r>
                          <a:rPr lang="en-US" sz="2000" b="1" i="1" kern="1200">
                            <a:solidFill>
                              <a:schemeClr val="tx1"/>
                            </a:solidFill>
                            <a:latin typeface="Cambria Math" panose="02040503050406030204" pitchFamily="18" charset="0"/>
                          </a:rPr>
                          <m:t>𝟕</m:t>
                        </m:r>
                      </m:den>
                    </m:f>
                    <m:r>
                      <a:rPr lang="en-US" sz="2000" b="1" i="1" kern="1200">
                        <a:solidFill>
                          <a:schemeClr val="tx1"/>
                        </a:solidFill>
                        <a:latin typeface="Cambria Math" panose="02040503050406030204" pitchFamily="18" charset="0"/>
                      </a:rPr>
                      <m:t>.</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𝟒</m:t>
                            </m:r>
                          </m:num>
                          <m:den>
                            <m:r>
                              <a:rPr lang="en-US" sz="2000" b="1" i="1" kern="1200">
                                <a:solidFill>
                                  <a:schemeClr val="tx1"/>
                                </a:solidFill>
                                <a:latin typeface="Cambria Math" panose="02040503050406030204" pitchFamily="18" charset="0"/>
                              </a:rPr>
                              <m:t>𝟕</m:t>
                            </m:r>
                          </m:den>
                        </m:f>
                      </m:e>
                    </m:func>
                  </m:oMath>
                </a14:m>
                <a:r>
                  <a:rPr lang="en-US" sz="20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1" kern="1200">
                        <a:solidFill>
                          <a:schemeClr val="tx1"/>
                        </a:solidFill>
                        <a:latin typeface="Cambria Math" panose="02040503050406030204" pitchFamily="18" charset="0"/>
                      </a:rPr>
                      <m:t> </m:t>
                    </m:r>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𝟑</m:t>
                        </m:r>
                      </m:num>
                      <m:den>
                        <m:r>
                          <a:rPr lang="en-US" sz="2000" b="1" i="1" kern="1200">
                            <a:solidFill>
                              <a:schemeClr val="tx1"/>
                            </a:solidFill>
                            <a:latin typeface="Cambria Math" panose="02040503050406030204" pitchFamily="18" charset="0"/>
                          </a:rPr>
                          <m:t>𝟕</m:t>
                        </m:r>
                      </m:den>
                    </m:f>
                    <m:r>
                      <a:rPr lang="en-US" sz="2000" b="1" i="1" kern="1200">
                        <a:solidFill>
                          <a:schemeClr val="tx1"/>
                        </a:solidFill>
                        <a:latin typeface="Cambria Math" panose="02040503050406030204" pitchFamily="18" charset="0"/>
                      </a:rPr>
                      <m:t>.</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𝟑</m:t>
                            </m:r>
                          </m:num>
                          <m:den>
                            <m:r>
                              <a:rPr lang="en-US" sz="2000" b="1" i="1" kern="1200">
                                <a:solidFill>
                                  <a:schemeClr val="tx1"/>
                                </a:solidFill>
                                <a:latin typeface="Cambria Math" panose="02040503050406030204" pitchFamily="18" charset="0"/>
                              </a:rPr>
                              <m:t>𝟕</m:t>
                            </m:r>
                          </m:den>
                        </m:f>
                      </m:e>
                    </m:func>
                  </m:oMath>
                </a14:m>
                <a:r>
                  <a:rPr lang="en-US" sz="2000" b="1" kern="1200" dirty="0">
                    <a:solidFill>
                      <a:schemeClr val="tx1"/>
                    </a:solidFill>
                    <a:latin typeface="Times New Roman" panose="02020603050405020304" pitchFamily="18" charset="0"/>
                    <a:cs typeface="Times New Roman" panose="02020603050405020304" pitchFamily="18" charset="0"/>
                  </a:rPr>
                  <a:t>  = .985</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 </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E(</a:t>
                </a:r>
                <a:r>
                  <a:rPr lang="en-US" sz="2000" b="1" kern="1200" dirty="0" err="1">
                    <a:solidFill>
                      <a:schemeClr val="tx1"/>
                    </a:solidFill>
                    <a:latin typeface="Times New Roman" panose="02020603050405020304" pitchFamily="18" charset="0"/>
                    <a:cs typeface="Times New Roman" panose="02020603050405020304" pitchFamily="18" charset="0"/>
                  </a:rPr>
                  <a:t>Hum_N</a:t>
                </a:r>
                <a:r>
                  <a:rPr lang="en-US" sz="20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i="1" kern="1200">
                        <a:solidFill>
                          <a:schemeClr val="tx1"/>
                        </a:solidFill>
                        <a:latin typeface="Cambria Math" panose="02040503050406030204" pitchFamily="18" charset="0"/>
                      </a:rPr>
                      <m:t>𝒑𝒚</m:t>
                    </m:r>
                    <m:r>
                      <a:rPr lang="en-US" sz="2000" b="1" i="1" kern="1200">
                        <a:solidFill>
                          <a:schemeClr val="tx1"/>
                        </a:solidFill>
                        <a:latin typeface="Cambria Math" panose="02040503050406030204" pitchFamily="18" charset="0"/>
                      </a:rPr>
                      <m:t> .</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r>
                          <a:rPr lang="en-US" sz="2000" b="1" i="1" kern="1200">
                            <a:solidFill>
                              <a:schemeClr val="tx1"/>
                            </a:solidFill>
                            <a:latin typeface="Cambria Math" panose="02040503050406030204" pitchFamily="18" charset="0"/>
                          </a:rPr>
                          <m:t>𝒑𝒚</m:t>
                        </m:r>
                      </m:e>
                    </m:func>
                  </m:oMath>
                </a14:m>
                <a:r>
                  <a:rPr lang="en-US" sz="20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i="1" kern="1200">
                        <a:solidFill>
                          <a:schemeClr val="tx1"/>
                        </a:solidFill>
                        <a:latin typeface="Cambria Math" panose="02040503050406030204" pitchFamily="18" charset="0"/>
                      </a:rPr>
                      <m:t>𝒑𝒏</m:t>
                    </m:r>
                    <m:r>
                      <a:rPr lang="en-US" sz="2000" b="1" i="1" kern="1200">
                        <a:solidFill>
                          <a:schemeClr val="tx1"/>
                        </a:solidFill>
                        <a:latin typeface="Cambria Math" panose="02040503050406030204" pitchFamily="18" charset="0"/>
                      </a:rPr>
                      <m:t> .</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r>
                          <a:rPr lang="en-US" sz="2000" b="1" i="1" kern="1200">
                            <a:solidFill>
                              <a:schemeClr val="tx1"/>
                            </a:solidFill>
                            <a:latin typeface="Cambria Math" panose="02040503050406030204" pitchFamily="18" charset="0"/>
                          </a:rPr>
                          <m:t>𝒑𝒏</m:t>
                        </m:r>
                      </m:e>
                    </m:func>
                  </m:oMath>
                </a14:m>
                <a:endParaRPr lang="en-US" sz="2000" b="1" kern="1200" dirty="0">
                  <a:solidFill>
                    <a:schemeClr val="tx1"/>
                  </a:solidFill>
                  <a:latin typeface="Times New Roman" panose="02020603050405020304" pitchFamily="18" charset="0"/>
                  <a:cs typeface="Times New Roman" panose="02020603050405020304" pitchFamily="18" charset="0"/>
                </a:endParaRPr>
              </a:p>
              <a:p>
                <a:pPr defTabSz="370332">
                  <a:spcAft>
                    <a:spcPts val="600"/>
                  </a:spcAft>
                </a:pPr>
                <a:r>
                  <a:rPr lang="en-US" sz="300" b="1" kern="1200" dirty="0">
                    <a:solidFill>
                      <a:schemeClr val="tx1"/>
                    </a:solidFill>
                    <a:latin typeface="Times New Roman" panose="02020603050405020304" pitchFamily="18" charset="0"/>
                    <a:cs typeface="Times New Roman" panose="02020603050405020304" pitchFamily="18" charset="0"/>
                  </a:rPr>
                  <a:t> </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kern="1200">
                        <a:solidFill>
                          <a:schemeClr val="tx1"/>
                        </a:solidFill>
                        <a:latin typeface="Cambria Math" panose="02040503050406030204" pitchFamily="18" charset="0"/>
                      </a:rPr>
                      <m:t> </m:t>
                    </m:r>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𝟏</m:t>
                        </m:r>
                      </m:num>
                      <m:den>
                        <m:r>
                          <a:rPr lang="en-US" sz="2000" b="1" i="1" kern="1200">
                            <a:solidFill>
                              <a:schemeClr val="tx1"/>
                            </a:solidFill>
                            <a:latin typeface="Cambria Math" panose="02040503050406030204" pitchFamily="18" charset="0"/>
                          </a:rPr>
                          <m:t>𝟕</m:t>
                        </m:r>
                      </m:den>
                    </m:f>
                    <m:r>
                      <a:rPr lang="en-US" sz="2000" b="1" i="1" kern="1200">
                        <a:solidFill>
                          <a:schemeClr val="tx1"/>
                        </a:solidFill>
                        <a:latin typeface="Cambria Math" panose="02040503050406030204" pitchFamily="18" charset="0"/>
                      </a:rPr>
                      <m:t>.</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𝟏</m:t>
                            </m:r>
                          </m:num>
                          <m:den>
                            <m:r>
                              <a:rPr lang="en-US" sz="2000" b="1" i="1" kern="1200">
                                <a:solidFill>
                                  <a:schemeClr val="tx1"/>
                                </a:solidFill>
                                <a:latin typeface="Cambria Math" panose="02040503050406030204" pitchFamily="18" charset="0"/>
                              </a:rPr>
                              <m:t>𝟕</m:t>
                            </m:r>
                          </m:den>
                        </m:f>
                      </m:e>
                    </m:func>
                  </m:oMath>
                </a14:m>
                <a:r>
                  <a:rPr lang="en-US" sz="20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1" kern="1200">
                        <a:solidFill>
                          <a:schemeClr val="tx1"/>
                        </a:solidFill>
                        <a:latin typeface="Cambria Math" panose="02040503050406030204" pitchFamily="18" charset="0"/>
                      </a:rPr>
                      <m:t> </m:t>
                    </m:r>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𝟔</m:t>
                        </m:r>
                      </m:num>
                      <m:den>
                        <m:r>
                          <a:rPr lang="en-US" sz="2000" b="1" i="1" kern="1200">
                            <a:solidFill>
                              <a:schemeClr val="tx1"/>
                            </a:solidFill>
                            <a:latin typeface="Cambria Math" panose="02040503050406030204" pitchFamily="18" charset="0"/>
                          </a:rPr>
                          <m:t>𝟕</m:t>
                        </m:r>
                      </m:den>
                    </m:f>
                    <m:r>
                      <a:rPr lang="en-US" sz="2000" b="1" i="1" kern="1200">
                        <a:solidFill>
                          <a:schemeClr val="tx1"/>
                        </a:solidFill>
                        <a:latin typeface="Cambria Math" panose="02040503050406030204" pitchFamily="18" charset="0"/>
                      </a:rPr>
                      <m:t>.</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𝟔</m:t>
                            </m:r>
                          </m:num>
                          <m:den>
                            <m:r>
                              <a:rPr lang="en-US" sz="2000" b="1" i="1" kern="1200">
                                <a:solidFill>
                                  <a:schemeClr val="tx1"/>
                                </a:solidFill>
                                <a:latin typeface="Cambria Math" panose="02040503050406030204" pitchFamily="18" charset="0"/>
                              </a:rPr>
                              <m:t>𝟕</m:t>
                            </m:r>
                          </m:den>
                        </m:f>
                      </m:e>
                    </m:func>
                  </m:oMath>
                </a14:m>
                <a:r>
                  <a:rPr lang="en-US" sz="2000" b="1" kern="1200" dirty="0">
                    <a:solidFill>
                      <a:schemeClr val="tx1"/>
                    </a:solidFill>
                    <a:latin typeface="Times New Roman" panose="02020603050405020304" pitchFamily="18" charset="0"/>
                    <a:cs typeface="Times New Roman" panose="02020603050405020304" pitchFamily="18" charset="0"/>
                  </a:rPr>
                  <a:t>  = .592</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 </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E(y)= -</a:t>
                </a:r>
                <a14:m>
                  <m:oMath xmlns:m="http://schemas.openxmlformats.org/officeDocument/2006/math">
                    <m:r>
                      <a:rPr lang="en-US" sz="2000" b="1" kern="1200">
                        <a:solidFill>
                          <a:schemeClr val="tx1"/>
                        </a:solidFill>
                        <a:latin typeface="Cambria Math" panose="02040503050406030204" pitchFamily="18" charset="0"/>
                      </a:rPr>
                      <m:t> </m:t>
                    </m:r>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𝟗</m:t>
                        </m:r>
                      </m:num>
                      <m:den>
                        <m:r>
                          <a:rPr lang="en-US" sz="2000" b="1" i="1" kern="1200">
                            <a:solidFill>
                              <a:schemeClr val="tx1"/>
                            </a:solidFill>
                            <a:latin typeface="Cambria Math" panose="02040503050406030204" pitchFamily="18" charset="0"/>
                          </a:rPr>
                          <m:t>𝟏𝟒</m:t>
                        </m:r>
                      </m:den>
                    </m:f>
                    <m:r>
                      <a:rPr lang="en-US" sz="2000" b="1" i="1" kern="1200">
                        <a:solidFill>
                          <a:schemeClr val="tx1"/>
                        </a:solidFill>
                        <a:latin typeface="Cambria Math" panose="02040503050406030204" pitchFamily="18" charset="0"/>
                      </a:rPr>
                      <m:t>.</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𝟗</m:t>
                            </m:r>
                          </m:num>
                          <m:den>
                            <m:r>
                              <a:rPr lang="en-US" sz="2000" b="1" i="1" kern="1200">
                                <a:solidFill>
                                  <a:schemeClr val="tx1"/>
                                </a:solidFill>
                                <a:latin typeface="Cambria Math" panose="02040503050406030204" pitchFamily="18" charset="0"/>
                              </a:rPr>
                              <m:t>𝟏𝟒</m:t>
                            </m:r>
                          </m:den>
                        </m:f>
                      </m:e>
                    </m:func>
                  </m:oMath>
                </a14:m>
                <a:r>
                  <a:rPr lang="en-US" sz="2000" b="1" kern="12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1" kern="1200">
                        <a:solidFill>
                          <a:schemeClr val="tx1"/>
                        </a:solidFill>
                        <a:latin typeface="Cambria Math" panose="02040503050406030204" pitchFamily="18" charset="0"/>
                      </a:rPr>
                      <m:t> </m:t>
                    </m:r>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𝟓</m:t>
                        </m:r>
                      </m:num>
                      <m:den>
                        <m:r>
                          <a:rPr lang="en-US" sz="2000" b="1" i="1" kern="1200">
                            <a:solidFill>
                              <a:schemeClr val="tx1"/>
                            </a:solidFill>
                            <a:latin typeface="Cambria Math" panose="02040503050406030204" pitchFamily="18" charset="0"/>
                          </a:rPr>
                          <m:t>𝟏𝟒</m:t>
                        </m:r>
                      </m:den>
                    </m:f>
                    <m:r>
                      <a:rPr lang="en-US" sz="2000" b="1" i="1" kern="1200">
                        <a:solidFill>
                          <a:schemeClr val="tx1"/>
                        </a:solidFill>
                        <a:latin typeface="Cambria Math" panose="02040503050406030204" pitchFamily="18" charset="0"/>
                      </a:rPr>
                      <m:t>.</m:t>
                    </m:r>
                    <m:func>
                      <m:funcPr>
                        <m:ctrlPr>
                          <a:rPr lang="en-US" sz="2000" b="1" i="1" kern="1200">
                            <a:solidFill>
                              <a:schemeClr val="tx1"/>
                            </a:solidFill>
                            <a:latin typeface="Cambria Math" panose="02040503050406030204" pitchFamily="18" charset="0"/>
                          </a:rPr>
                        </m:ctrlPr>
                      </m:funcPr>
                      <m:fName>
                        <m:sSub>
                          <m:sSubPr>
                            <m:ctrlPr>
                              <a:rPr lang="en-US" sz="2000" b="1" i="1" kern="1200">
                                <a:solidFill>
                                  <a:schemeClr val="tx1"/>
                                </a:solidFill>
                                <a:latin typeface="Cambria Math" panose="02040503050406030204" pitchFamily="18" charset="0"/>
                              </a:rPr>
                            </m:ctrlPr>
                          </m:sSubPr>
                          <m:e>
                            <m:r>
                              <a:rPr lang="en-US" sz="2000" b="1" i="1" kern="1200">
                                <a:solidFill>
                                  <a:schemeClr val="tx1"/>
                                </a:solidFill>
                                <a:latin typeface="Cambria Math" panose="02040503050406030204" pitchFamily="18" charset="0"/>
                              </a:rPr>
                              <m:t>𝒍𝒐𝒈</m:t>
                            </m:r>
                          </m:e>
                          <m:sub>
                            <m:r>
                              <a:rPr lang="en-US" sz="2000" b="1" i="1" kern="1200">
                                <a:solidFill>
                                  <a:schemeClr val="tx1"/>
                                </a:solidFill>
                                <a:latin typeface="Cambria Math" panose="02040503050406030204" pitchFamily="18" charset="0"/>
                              </a:rPr>
                              <m:t>𝟐</m:t>
                            </m:r>
                          </m:sub>
                        </m:sSub>
                      </m:fName>
                      <m:e>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𝟓</m:t>
                            </m:r>
                          </m:num>
                          <m:den>
                            <m:r>
                              <a:rPr lang="en-US" sz="2000" b="1" i="1" kern="1200">
                                <a:solidFill>
                                  <a:schemeClr val="tx1"/>
                                </a:solidFill>
                                <a:latin typeface="Cambria Math" panose="02040503050406030204" pitchFamily="18" charset="0"/>
                              </a:rPr>
                              <m:t>𝟏𝟒</m:t>
                            </m:r>
                          </m:den>
                        </m:f>
                        <m:r>
                          <a:rPr lang="en-US" sz="2000" b="1" i="1" kern="1200">
                            <a:solidFill>
                              <a:schemeClr val="tx1"/>
                            </a:solidFill>
                            <a:latin typeface="Cambria Math" panose="02040503050406030204" pitchFamily="18" charset="0"/>
                          </a:rPr>
                          <m:t> </m:t>
                        </m:r>
                      </m:e>
                    </m:func>
                  </m:oMath>
                </a14:m>
                <a:r>
                  <a:rPr lang="en-US" sz="2000" b="1" kern="1200" dirty="0">
                    <a:solidFill>
                      <a:schemeClr val="tx1"/>
                    </a:solidFill>
                    <a:latin typeface="Times New Roman" panose="02020603050405020304" pitchFamily="18" charset="0"/>
                    <a:cs typeface="Times New Roman" panose="02020603050405020304" pitchFamily="18" charset="0"/>
                  </a:rPr>
                  <a:t> = .954</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 </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IG(y, Hum)=E(y)-</a:t>
                </a:r>
                <a14:m>
                  <m:oMath xmlns:m="http://schemas.openxmlformats.org/officeDocument/2006/math">
                    <m:nary>
                      <m:naryPr>
                        <m:chr m:val="∑"/>
                        <m:ctrlPr>
                          <a:rPr lang="en-US" sz="2000" b="1" i="1" kern="1200">
                            <a:solidFill>
                              <a:schemeClr val="tx1"/>
                            </a:solidFill>
                            <a:latin typeface="Cambria Math" panose="02040503050406030204" pitchFamily="18" charset="0"/>
                          </a:rPr>
                        </m:ctrlPr>
                      </m:naryPr>
                      <m:sub>
                        <m:r>
                          <m:rPr>
                            <m:brk m:alnAt="23"/>
                          </m:rPr>
                          <a:rPr lang="en-US" sz="2000" b="1" i="1" kern="1200">
                            <a:solidFill>
                              <a:schemeClr val="tx1"/>
                            </a:solidFill>
                            <a:latin typeface="Cambria Math" panose="02040503050406030204" pitchFamily="18" charset="0"/>
                          </a:rPr>
                          <m:t>𝒊</m:t>
                        </m:r>
                        <m:r>
                          <a:rPr lang="en-US" sz="2000" b="1" i="1" kern="1200">
                            <a:solidFill>
                              <a:schemeClr val="tx1"/>
                            </a:solidFill>
                            <a:latin typeface="Cambria Math" panose="02040503050406030204" pitchFamily="18" charset="0"/>
                          </a:rPr>
                          <m:t>=</m:t>
                        </m:r>
                        <m:r>
                          <a:rPr lang="en-US" sz="2000" b="1" i="1" kern="1200">
                            <a:solidFill>
                              <a:schemeClr val="tx1"/>
                            </a:solidFill>
                            <a:latin typeface="Cambria Math" panose="02040503050406030204" pitchFamily="18" charset="0"/>
                          </a:rPr>
                          <m:t>𝟏</m:t>
                        </m:r>
                      </m:sub>
                      <m:sup>
                        <m:r>
                          <a:rPr lang="en-US" sz="2000" b="1" i="1" kern="1200">
                            <a:solidFill>
                              <a:schemeClr val="tx1"/>
                            </a:solidFill>
                            <a:latin typeface="Cambria Math" panose="02040503050406030204" pitchFamily="18" charset="0"/>
                          </a:rPr>
                          <m:t>𝒌</m:t>
                        </m:r>
                      </m:sup>
                      <m:e>
                        <m:r>
                          <a:rPr lang="en-US" sz="2000" b="1" i="1" kern="1200">
                            <a:solidFill>
                              <a:schemeClr val="tx1"/>
                            </a:solidFill>
                            <a:latin typeface="Cambria Math" panose="02040503050406030204" pitchFamily="18" charset="0"/>
                          </a:rPr>
                          <m:t>𝑷𝒊</m:t>
                        </m:r>
                        <m:r>
                          <a:rPr lang="en-US" sz="2000" b="1" i="1" kern="1200">
                            <a:solidFill>
                              <a:schemeClr val="tx1"/>
                            </a:solidFill>
                            <a:latin typeface="Cambria Math" panose="02040503050406030204" pitchFamily="18" charset="0"/>
                          </a:rPr>
                          <m:t>.</m:t>
                        </m:r>
                        <m:r>
                          <a:rPr lang="en-US" sz="2000" b="1" i="1" kern="1200">
                            <a:solidFill>
                              <a:schemeClr val="tx1"/>
                            </a:solidFill>
                            <a:latin typeface="Cambria Math" panose="02040503050406030204" pitchFamily="18" charset="0"/>
                          </a:rPr>
                          <m:t>𝑬</m:t>
                        </m:r>
                        <m:r>
                          <a:rPr lang="en-US" sz="2000" b="1" i="1" kern="1200">
                            <a:solidFill>
                              <a:schemeClr val="tx1"/>
                            </a:solidFill>
                            <a:latin typeface="Cambria Math" panose="02040503050406030204" pitchFamily="18" charset="0"/>
                          </a:rPr>
                          <m:t>(</m:t>
                        </m:r>
                      </m:e>
                    </m:nary>
                  </m:oMath>
                </a14:m>
                <a:r>
                  <a:rPr lang="en-US" sz="2000" b="1" kern="1200" dirty="0">
                    <a:solidFill>
                      <a:schemeClr val="tx1"/>
                    </a:solidFill>
                    <a:latin typeface="Times New Roman" panose="02020603050405020304" pitchFamily="18" charset="0"/>
                    <a:cs typeface="Times New Roman" panose="02020603050405020304" pitchFamily="18" charset="0"/>
                  </a:rPr>
                  <a:t>Hum (</a:t>
                </a:r>
                <a:r>
                  <a:rPr lang="en-US" sz="2000" b="1" kern="1200" dirty="0" err="1">
                    <a:solidFill>
                      <a:schemeClr val="tx1"/>
                    </a:solidFill>
                    <a:latin typeface="Times New Roman" panose="02020603050405020304" pitchFamily="18" charset="0"/>
                    <a:cs typeface="Times New Roman" panose="02020603050405020304" pitchFamily="18" charset="0"/>
                  </a:rPr>
                  <a:t>i</a:t>
                </a:r>
                <a:r>
                  <a:rPr lang="en-US" sz="2000" b="1" kern="1200" dirty="0">
                    <a:solidFill>
                      <a:schemeClr val="tx1"/>
                    </a:solidFill>
                    <a:latin typeface="Times New Roman" panose="02020603050405020304" pitchFamily="18" charset="0"/>
                    <a:cs typeface="Times New Roman" panose="02020603050405020304" pitchFamily="18" charset="0"/>
                  </a:rPr>
                  <a:t>))</a:t>
                </a:r>
              </a:p>
              <a:p>
                <a:pPr defTabSz="370332">
                  <a:spcAft>
                    <a:spcPts val="600"/>
                  </a:spcAft>
                </a:pPr>
                <a:r>
                  <a:rPr lang="en-US" sz="300" b="1" kern="1200" dirty="0">
                    <a:solidFill>
                      <a:schemeClr val="tx1"/>
                    </a:solidFill>
                    <a:latin typeface="Times New Roman" panose="02020603050405020304" pitchFamily="18" charset="0"/>
                    <a:cs typeface="Times New Roman" panose="02020603050405020304" pitchFamily="18" charset="0"/>
                  </a:rPr>
                  <a:t> </a:t>
                </a:r>
              </a:p>
              <a:p>
                <a:pPr defTabSz="370332">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                      =  .954 - </a:t>
                </a:r>
                <a14:m>
                  <m:oMath xmlns:m="http://schemas.openxmlformats.org/officeDocument/2006/math">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𝟕</m:t>
                        </m:r>
                      </m:num>
                      <m:den>
                        <m:r>
                          <a:rPr lang="en-US" sz="2000" b="1" i="1" kern="1200">
                            <a:solidFill>
                              <a:schemeClr val="tx1"/>
                            </a:solidFill>
                            <a:latin typeface="Cambria Math" panose="02040503050406030204" pitchFamily="18" charset="0"/>
                          </a:rPr>
                          <m:t>𝟏𝟒</m:t>
                        </m:r>
                      </m:den>
                    </m:f>
                  </m:oMath>
                </a14:m>
                <a:r>
                  <a:rPr lang="en-US" sz="2000" b="1" kern="1200" dirty="0">
                    <a:solidFill>
                      <a:schemeClr val="tx1"/>
                    </a:solidFill>
                    <a:latin typeface="Times New Roman" panose="02020603050405020304" pitchFamily="18" charset="0"/>
                    <a:cs typeface="Times New Roman" panose="02020603050405020304" pitchFamily="18" charset="0"/>
                  </a:rPr>
                  <a:t> (.985)  - </a:t>
                </a:r>
                <a14:m>
                  <m:oMath xmlns:m="http://schemas.openxmlformats.org/officeDocument/2006/math">
                    <m:f>
                      <m:fPr>
                        <m:ctrlPr>
                          <a:rPr lang="en-US" sz="2000" b="1" i="1" kern="1200">
                            <a:solidFill>
                              <a:schemeClr val="tx1"/>
                            </a:solidFill>
                            <a:latin typeface="Cambria Math" panose="02040503050406030204" pitchFamily="18" charset="0"/>
                          </a:rPr>
                        </m:ctrlPr>
                      </m:fPr>
                      <m:num>
                        <m:r>
                          <a:rPr lang="en-US" sz="2000" b="1" i="1" kern="1200">
                            <a:solidFill>
                              <a:schemeClr val="tx1"/>
                            </a:solidFill>
                            <a:latin typeface="Cambria Math" panose="02040503050406030204" pitchFamily="18" charset="0"/>
                          </a:rPr>
                          <m:t>𝟕</m:t>
                        </m:r>
                      </m:num>
                      <m:den>
                        <m:r>
                          <a:rPr lang="en-US" sz="2000" b="1" i="1" kern="1200">
                            <a:solidFill>
                              <a:schemeClr val="tx1"/>
                            </a:solidFill>
                            <a:latin typeface="Cambria Math" panose="02040503050406030204" pitchFamily="18" charset="0"/>
                          </a:rPr>
                          <m:t>𝟏𝟒</m:t>
                        </m:r>
                      </m:den>
                    </m:f>
                    <m:r>
                      <a:rPr lang="en-US" sz="2000" b="1" kern="1200">
                        <a:solidFill>
                          <a:schemeClr val="tx1"/>
                        </a:solidFill>
                        <a:latin typeface="Cambria Math" panose="02040503050406030204" pitchFamily="18" charset="0"/>
                      </a:rPr>
                      <m:t>(.</m:t>
                    </m:r>
                    <m:r>
                      <a:rPr lang="en-US" sz="2000" b="1" i="1" kern="1200">
                        <a:solidFill>
                          <a:schemeClr val="tx1"/>
                        </a:solidFill>
                        <a:latin typeface="Cambria Math" panose="02040503050406030204" pitchFamily="18" charset="0"/>
                      </a:rPr>
                      <m:t>𝟓𝟗𝟐</m:t>
                    </m:r>
                    <m:r>
                      <a:rPr lang="en-US" sz="2000" b="1" kern="1200">
                        <a:solidFill>
                          <a:schemeClr val="tx1"/>
                        </a:solidFill>
                        <a:latin typeface="Cambria Math" panose="02040503050406030204" pitchFamily="18" charset="0"/>
                      </a:rPr>
                      <m:t>)</m:t>
                    </m:r>
                  </m:oMath>
                </a14:m>
                <a:r>
                  <a:rPr lang="en-US" sz="2000" b="1" kern="1200" dirty="0">
                    <a:solidFill>
                      <a:schemeClr val="tx1"/>
                    </a:solidFill>
                    <a:latin typeface="Times New Roman" panose="02020603050405020304" pitchFamily="18" charset="0"/>
                    <a:cs typeface="Times New Roman" panose="02020603050405020304" pitchFamily="18" charset="0"/>
                  </a:rPr>
                  <a:t> = .151</a:t>
                </a:r>
                <a:endParaRPr lang="en-US" sz="28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605411" y="785968"/>
                <a:ext cx="5574216" cy="4805354"/>
              </a:xfrm>
              <a:prstGeom prst="rect">
                <a:avLst/>
              </a:prstGeom>
              <a:blipFill>
                <a:blip r:embed="rId4"/>
                <a:stretch>
                  <a:fillRect l="-1093" t="-761" b="-1269"/>
                </a:stretch>
              </a:blipFill>
            </p:spPr>
            <p:txBody>
              <a:bodyPr/>
              <a:lstStyle/>
              <a:p>
                <a:r>
                  <a:rPr lang="en-US">
                    <a:noFill/>
                  </a:rPr>
                  <a:t> </a:t>
                </a:r>
              </a:p>
            </p:txBody>
          </p:sp>
        </mc:Fallback>
      </mc:AlternateContent>
      <p:sp>
        <p:nvSpPr>
          <p:cNvPr id="5" name="Oval 4"/>
          <p:cNvSpPr/>
          <p:nvPr/>
        </p:nvSpPr>
        <p:spPr>
          <a:xfrm>
            <a:off x="8328413" y="577747"/>
            <a:ext cx="1101059" cy="783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0332">
              <a:spcAft>
                <a:spcPts val="600"/>
              </a:spcAft>
            </a:pPr>
            <a:r>
              <a:rPr lang="en-US" sz="1600" b="1" kern="1200" dirty="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Hum</a:t>
            </a:r>
          </a:p>
          <a:p>
            <a:pPr algn="ctr" defTabSz="370332">
              <a:spcAft>
                <a:spcPts val="600"/>
              </a:spcAft>
            </a:pPr>
            <a:r>
              <a:rPr lang="en-US" sz="1600" b="1" kern="1200" dirty="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5N,9y</a:t>
            </a:r>
            <a:endParaRPr lang="en-US" sz="2000" b="1"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6" name="Oval 5"/>
          <p:cNvSpPr/>
          <p:nvPr/>
        </p:nvSpPr>
        <p:spPr>
          <a:xfrm>
            <a:off x="9206642" y="1468831"/>
            <a:ext cx="1284259" cy="783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0332">
              <a:spcAft>
                <a:spcPts val="600"/>
              </a:spcAft>
            </a:pPr>
            <a:r>
              <a:rPr lang="en-US" sz="1600" b="1" kern="1200" dirty="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Normal</a:t>
            </a:r>
          </a:p>
          <a:p>
            <a:pPr algn="ctr" defTabSz="370332">
              <a:spcAft>
                <a:spcPts val="600"/>
              </a:spcAft>
            </a:pPr>
            <a:r>
              <a:rPr lang="en-US" sz="1600" b="1" kern="1200" dirty="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1N,6Y</a:t>
            </a:r>
            <a:endParaRPr lang="en-US" sz="2000" b="1"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7" name="Oval 6"/>
          <p:cNvSpPr/>
          <p:nvPr/>
        </p:nvSpPr>
        <p:spPr>
          <a:xfrm>
            <a:off x="7054365" y="1586354"/>
            <a:ext cx="1284259" cy="783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370332">
              <a:spcAft>
                <a:spcPts val="600"/>
              </a:spcAft>
            </a:pPr>
            <a:r>
              <a:rPr lang="en-US" sz="1600"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High</a:t>
            </a:r>
          </a:p>
          <a:p>
            <a:pPr algn="ctr" defTabSz="370332">
              <a:spcAft>
                <a:spcPts val="600"/>
              </a:spcAft>
            </a:pPr>
            <a:r>
              <a:rPr lang="en-US" sz="1600" b="1" kern="1200">
                <a:ln w="0"/>
                <a:solidFill>
                  <a:schemeClr val="tx1"/>
                </a:solidFill>
                <a:effectLst>
                  <a:outerShdw blurRad="38100" dist="19050" dir="2700000" algn="tl" rotWithShape="0">
                    <a:schemeClr val="dk1">
                      <a:alpha val="40000"/>
                    </a:schemeClr>
                  </a:outerShdw>
                </a:effectLst>
                <a:highlight>
                  <a:srgbClr val="FFFF00"/>
                </a:highlight>
                <a:latin typeface="+mn-lt"/>
                <a:ea typeface="+mn-ea"/>
                <a:cs typeface="+mn-cs"/>
              </a:rPr>
              <a:t>4N,3Y</a:t>
            </a:r>
            <a:endParaRPr lang="en-US" sz="2000" b="1">
              <a:ln w="0"/>
              <a:solidFill>
                <a:schemeClr val="tx1"/>
              </a:solidFill>
              <a:effectLst>
                <a:outerShdw blurRad="38100" dist="19050" dir="2700000" algn="tl" rotWithShape="0">
                  <a:schemeClr val="dk1">
                    <a:alpha val="40000"/>
                  </a:schemeClr>
                </a:outerShdw>
              </a:effectLst>
              <a:highlight>
                <a:srgbClr val="FFFF00"/>
              </a:highlight>
            </a:endParaRPr>
          </a:p>
        </p:txBody>
      </p:sp>
      <p:cxnSp>
        <p:nvCxnSpPr>
          <p:cNvPr id="8" name="Straight Arrow Connector 7"/>
          <p:cNvCxnSpPr>
            <a:cxnSpLocks/>
            <a:stCxn id="5" idx="3"/>
            <a:endCxn id="7" idx="0"/>
          </p:cNvCxnSpPr>
          <p:nvPr/>
        </p:nvCxnSpPr>
        <p:spPr>
          <a:xfrm flipH="1">
            <a:off x="7696495" y="1246459"/>
            <a:ext cx="793164" cy="339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5" idx="5"/>
            <a:endCxn id="6" idx="0"/>
          </p:cNvCxnSpPr>
          <p:nvPr/>
        </p:nvCxnSpPr>
        <p:spPr>
          <a:xfrm>
            <a:off x="9268226" y="1246459"/>
            <a:ext cx="580546" cy="22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table with text on it&#10;&#10;Description automatically generated">
            <a:extLst>
              <a:ext uri="{FF2B5EF4-FFF2-40B4-BE49-F238E27FC236}">
                <a16:creationId xmlns:a16="http://schemas.microsoft.com/office/drawing/2014/main" id="{1D24876D-1EBF-5A14-E9FB-43322F21E0F4}"/>
              </a:ext>
            </a:extLst>
          </p:cNvPr>
          <p:cNvPicPr>
            <a:picLocks noChangeAspect="1"/>
          </p:cNvPicPr>
          <p:nvPr/>
        </p:nvPicPr>
        <p:blipFill rotWithShape="1">
          <a:blip r:embed="rId5"/>
          <a:srcRect r="11341"/>
          <a:stretch/>
        </p:blipFill>
        <p:spPr>
          <a:xfrm>
            <a:off x="9107181" y="2563910"/>
            <a:ext cx="2326120" cy="3736886"/>
          </a:xfrm>
          <a:prstGeom prst="rect">
            <a:avLst/>
          </a:prstGeom>
        </p:spPr>
      </p:pic>
      <p:pic>
        <p:nvPicPr>
          <p:cNvPr id="11" name="Picture 10" descr="A table with text on it&#10;&#10;Description automatically generated">
            <a:extLst>
              <a:ext uri="{FF2B5EF4-FFF2-40B4-BE49-F238E27FC236}">
                <a16:creationId xmlns:a16="http://schemas.microsoft.com/office/drawing/2014/main" id="{8E25AB1B-BF9E-ECF1-3103-FF4312AB0DC5}"/>
              </a:ext>
            </a:extLst>
          </p:cNvPr>
          <p:cNvPicPr>
            <a:picLocks noChangeAspect="1"/>
          </p:cNvPicPr>
          <p:nvPr/>
        </p:nvPicPr>
        <p:blipFill rotWithShape="1">
          <a:blip r:embed="rId6"/>
          <a:srcRect r="11606"/>
          <a:stretch/>
        </p:blipFill>
        <p:spPr>
          <a:xfrm>
            <a:off x="6579611" y="2540072"/>
            <a:ext cx="2457277" cy="3667399"/>
          </a:xfrm>
          <a:prstGeom prst="rect">
            <a:avLst/>
          </a:prstGeom>
        </p:spPr>
      </p:pic>
    </p:spTree>
    <p:extLst>
      <p:ext uri="{BB962C8B-B14F-4D97-AF65-F5344CB8AC3E}">
        <p14:creationId xmlns:p14="http://schemas.microsoft.com/office/powerpoint/2010/main" val="274966989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 name="Picture 17">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 name="Rectangle 19">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8" name="Rectangle 27">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8" descr="Table&#10;&#10;Description automatically generated">
            <a:extLst>
              <a:ext uri="{FF2B5EF4-FFF2-40B4-BE49-F238E27FC236}">
                <a16:creationId xmlns:a16="http://schemas.microsoft.com/office/drawing/2014/main" id="{714A90DE-2D3B-8B5A-F0B7-CF0113B43DF2}"/>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sharpenSoften amount="32000"/>
                    </a14:imgEffect>
                  </a14:imgLayer>
                </a14:imgProps>
              </a:ext>
            </a:extLst>
          </a:blip>
          <a:stretch>
            <a:fillRect/>
          </a:stretch>
        </p:blipFill>
        <p:spPr>
          <a:xfrm>
            <a:off x="611130" y="753420"/>
            <a:ext cx="6289107" cy="534572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0" name="TextBox 9">
            <a:extLst>
              <a:ext uri="{FF2B5EF4-FFF2-40B4-BE49-F238E27FC236}">
                <a16:creationId xmlns:a16="http://schemas.microsoft.com/office/drawing/2014/main" id="{E912A7CD-C6E3-6BDC-B2FC-B6D25F084725}"/>
              </a:ext>
            </a:extLst>
          </p:cNvPr>
          <p:cNvSpPr txBox="1"/>
          <p:nvPr/>
        </p:nvSpPr>
        <p:spPr>
          <a:xfrm>
            <a:off x="7251150" y="1427368"/>
            <a:ext cx="4165950"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2000" dirty="0"/>
              <a:t> Choose attribute with the largest information gain as the decision node, divide the dataset by its branches and repeat the same process on every branch.</a:t>
            </a:r>
          </a:p>
          <a:p>
            <a:pPr defTabSz="914400">
              <a:lnSpc>
                <a:spcPct val="120000"/>
              </a:lnSpc>
              <a:spcAft>
                <a:spcPts val="600"/>
              </a:spcAft>
              <a:buClr>
                <a:schemeClr val="accent6"/>
              </a:buClr>
              <a:buSzPct val="90000"/>
            </a:pPr>
            <a:endParaRPr lang="en-US" sz="2000" dirty="0"/>
          </a:p>
          <a:p>
            <a:pPr defTabSz="914400">
              <a:lnSpc>
                <a:spcPct val="120000"/>
              </a:lnSpc>
              <a:spcAft>
                <a:spcPts val="600"/>
              </a:spcAft>
              <a:buClr>
                <a:schemeClr val="accent6"/>
              </a:buClr>
              <a:buSzPct val="90000"/>
              <a:buFont typeface="Wingdings" panose="05000000000000000000" pitchFamily="2" charset="2"/>
              <a:buChar char="§"/>
            </a:pPr>
            <a:r>
              <a:rPr lang="en-US" sz="2000" dirty="0"/>
              <a:t> We can see largest information gain is Outlook</a:t>
            </a:r>
          </a:p>
          <a:p>
            <a:pPr defTabSz="914400">
              <a:lnSpc>
                <a:spcPct val="120000"/>
              </a:lnSpc>
              <a:spcAft>
                <a:spcPts val="600"/>
              </a:spcAft>
              <a:buClr>
                <a:schemeClr val="accent6"/>
              </a:buClr>
              <a:buSzPct val="90000"/>
              <a:buFont typeface="Wingdings" panose="05000000000000000000" pitchFamily="2" charset="2"/>
              <a:buChar char="§"/>
            </a:pPr>
            <a:endParaRPr lang="en-US" sz="1600" dirty="0"/>
          </a:p>
          <a:p>
            <a:pPr defTabSz="914400">
              <a:lnSpc>
                <a:spcPct val="120000"/>
              </a:lnSpc>
              <a:spcAft>
                <a:spcPts val="600"/>
              </a:spcAft>
              <a:buClr>
                <a:schemeClr val="accent6"/>
              </a:buClr>
              <a:buSzPct val="90000"/>
              <a:buFont typeface="Wingdings" panose="05000000000000000000" pitchFamily="2" charset="2"/>
              <a:buChar char="§"/>
            </a:pPr>
            <a:endParaRPr lang="en-US" sz="1600" dirty="0"/>
          </a:p>
        </p:txBody>
      </p:sp>
    </p:spTree>
    <p:extLst>
      <p:ext uri="{BB962C8B-B14F-4D97-AF65-F5344CB8AC3E}">
        <p14:creationId xmlns:p14="http://schemas.microsoft.com/office/powerpoint/2010/main" val="36422983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16c05727-aa75-4e4a-9b5f-8a80a1165891"/>
    <ds:schemaRef ds:uri="http://purl.org/dc/terms/"/>
    <ds:schemaRef ds:uri="http://schemas.microsoft.com/office/2006/metadata/properti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1406</Words>
  <Application>Microsoft Office PowerPoint</Application>
  <PresentationFormat>Widescreen</PresentationFormat>
  <Paragraphs>263</Paragraphs>
  <Slides>24</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Aptos</vt:lpstr>
      <vt:lpstr>Aptos Display</vt:lpstr>
      <vt:lpstr>Arial</vt:lpstr>
      <vt:lpstr>Calibri</vt:lpstr>
      <vt:lpstr>Cambria Math</vt:lpstr>
      <vt:lpstr>MS Shell Dlg 2</vt:lpstr>
      <vt:lpstr>Times New Roman</vt:lpstr>
      <vt:lpstr>Wingdings</vt:lpstr>
      <vt:lpstr>Wingdings 3</vt:lpstr>
      <vt:lpstr>Madison</vt:lpstr>
      <vt:lpstr>Office Theme</vt:lpstr>
      <vt:lpstr>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branch with entropy more than 0 needs further splitting.</vt:lpstr>
      <vt:lpstr> Random Forest</vt:lpstr>
      <vt:lpstr>What is Random forest?</vt:lpstr>
      <vt:lpstr>The Algorithm works in RF</vt:lpstr>
      <vt:lpstr>Example</vt:lpstr>
      <vt:lpstr>Example Cont.</vt:lpstr>
      <vt:lpstr>PowerPoint Presentation</vt:lpstr>
      <vt:lpstr>Underfitting and Overfitting</vt:lpstr>
      <vt:lpstr>  Example to Understand Overfitting  </vt:lpstr>
      <vt:lpstr>  Overfitting  </vt:lpstr>
      <vt:lpstr>  How to Detect Overfitting ?  </vt:lpstr>
      <vt:lpstr>  Underfitting?  </vt:lpstr>
      <vt:lpstr>Underfitting and Overfitting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2021-01-03T22:53:58Z</dcterms:created>
  <dcterms:modified xsi:type="dcterms:W3CDTF">2024-03-25T17:54:15Z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