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18" r:id="rId2"/>
    <p:sldId id="283" r:id="rId3"/>
    <p:sldId id="257" r:id="rId4"/>
    <p:sldId id="258" r:id="rId5"/>
    <p:sldId id="259" r:id="rId6"/>
    <p:sldId id="262" r:id="rId7"/>
    <p:sldId id="263" r:id="rId8"/>
    <p:sldId id="260" r:id="rId9"/>
    <p:sldId id="265" r:id="rId10"/>
    <p:sldId id="277" r:id="rId11"/>
    <p:sldId id="266" r:id="rId12"/>
    <p:sldId id="282" r:id="rId13"/>
    <p:sldId id="268" r:id="rId14"/>
    <p:sldId id="269" r:id="rId15"/>
    <p:sldId id="270" r:id="rId16"/>
    <p:sldId id="272" r:id="rId17"/>
    <p:sldId id="273" r:id="rId18"/>
    <p:sldId id="274" r:id="rId19"/>
    <p:sldId id="271" r:id="rId20"/>
    <p:sldId id="275" r:id="rId21"/>
    <p:sldId id="276" r:id="rId22"/>
    <p:sldId id="261" r:id="rId23"/>
    <p:sldId id="278" r:id="rId24"/>
    <p:sldId id="256" r:id="rId25"/>
    <p:sldId id="280" r:id="rId26"/>
    <p:sldId id="281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739F6-CB98-4D1E-BA45-7ADC33D78CC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A4436-B1E4-46B2-9706-F83F4441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3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A4436-B1E4-46B2-9706-F83F44410F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04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A4436-B1E4-46B2-9706-F83F44410F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0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15E8-EC56-8C25-03AE-B478BEE89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7F55E-7BBC-CF5D-BF2D-765F71678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111E9-E54F-EF83-3EDC-31BBB35F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74B4-5FFC-4336-8826-4C77EF6389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E75B1-8262-3ACA-6500-6588F019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A5C6A-F5A6-98F0-F904-625D0D48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76F7-5B61-4EA1-8CC0-49A65274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7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5B03-B946-1F7A-BFBE-8A5B7342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AE98-9A24-64C0-04E0-E4CC1A1D2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976ED-FB2F-2CE8-3055-229DAECD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74B4-5FFC-4336-8826-4C77EF6389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BF671-4F3A-FF88-A815-291EE290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5EED6-D5CC-838B-6082-D5950100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76F7-5B61-4EA1-8CC0-49A65274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7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8563B-EFF3-9718-7823-173F67E7E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EB48E-8D61-5A42-3677-AFCA2681E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C319-515D-623A-9673-1338F4BD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74B4-5FFC-4336-8826-4C77EF6389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B0D1-53EB-A184-FEE5-658426EF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314D4-FDB1-C417-D865-3B352176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76F7-5B61-4EA1-8CC0-49A65274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63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7791-0F10-4EE6-B467-167CA2DC4120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7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C8B8-F430-831B-3053-5FE7B131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02E1-A51F-8168-F192-929D41536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6BA8-B7EE-CBED-19A0-4BB149CA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74B4-5FFC-4336-8826-4C77EF6389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717E3-FD66-61AD-C8BB-195D29F1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4F7AE-7157-DE50-9B4A-D41344BE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76F7-5B61-4EA1-8CC0-49A65274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198B-22FA-8D3F-BEB3-5BB682DF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B576-E13A-1080-78D6-C80FBC96B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12C7-CAA3-09A0-227D-EFC67FE4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74B4-5FFC-4336-8826-4C77EF6389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DEA72-E91B-66B0-6476-4C251CEC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B1945-336E-B55B-B036-921779AB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76F7-5B61-4EA1-8CC0-49A65274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4F49-4A71-8077-F634-BD50D8D2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343AE-B0E7-F24B-01FB-FED1743DC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15046-BCD2-8B5C-1632-2D4AA8BEC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D297A-7348-3BDC-94ED-2086CDF6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74B4-5FFC-4336-8826-4C77EF6389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99C16-1F3B-B2B7-2793-F0FF6413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1D3E8-127F-C6E5-682C-480DA20A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76F7-5B61-4EA1-8CC0-49A65274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0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ED6C-DC6D-B6E4-A265-935CD101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259B-8EF5-8450-E13D-C69571D0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EB5B2-B634-9941-C344-E7D9CDD4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B00E9-AAC5-96F6-5374-67A31EF52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3BE7F-1B88-5FC3-FF92-442327A59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C45F6-138B-1692-AF9A-0D8F4EB0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74B4-5FFC-4336-8826-4C77EF6389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8295F-2EE3-AC91-651D-562AD7AD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77FB6-C66D-32B1-3B41-C27FFF23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76F7-5B61-4EA1-8CC0-49A65274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4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7710-4576-09F8-C8F1-B451A4AE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267EA-0947-92EA-8489-E176418F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74B4-5FFC-4336-8826-4C77EF6389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335F4-97FA-FADC-02C6-9357FFEF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73C3-BCC2-52B9-E7E3-361D17E5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76F7-5B61-4EA1-8CC0-49A65274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B824A-3262-AE0C-C32F-201F90B5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74B4-5FFC-4336-8826-4C77EF6389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E6A2C-3750-B607-7A04-5193C728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55F2D-3967-3F80-620B-19070215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76F7-5B61-4EA1-8CC0-49A65274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6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959A-E459-92DE-81F1-73E5E8F6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C4E2-500B-E781-4DEC-0B885533C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DDAF6-0CEE-EF53-E847-FB5DC7081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B2A8F-1F41-D045-010B-14FFF2A0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74B4-5FFC-4336-8826-4C77EF6389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24189-82C5-D32D-D504-1D68B06D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D75A6-D0B9-1789-073C-CDBAD09E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76F7-5B61-4EA1-8CC0-49A65274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0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CEEB-7267-37BD-B649-CA66CFC0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484E1-E5F8-B677-18E6-B8EE02EEE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D9B61-EF77-2FB8-03AF-0FD4D40C7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A7572-2B5A-65DB-87BD-14CD517D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74B4-5FFC-4336-8826-4C77EF6389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FAE3B-76B7-D035-D051-FEB05FA1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6A4A1-A1E7-D0ED-8338-A06B6840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76F7-5B61-4EA1-8CC0-49A65274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8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23F3C-94F5-F81D-3AA6-B1AA4702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26BB7-7BEB-87E2-E081-1A071F1AC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DDA8-EC26-8E21-B62D-D01790ABF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F74B4-5FFC-4336-8826-4C77EF6389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19C1-6DB8-4CB4-7692-892784E33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01D93-C917-B300-047C-A4D19F269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76F7-5B61-4EA1-8CC0-49A65274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with a letter h and a circle with lines and dots&#10;&#10;Description automatically generated">
            <a:extLst>
              <a:ext uri="{FF2B5EF4-FFF2-40B4-BE49-F238E27FC236}">
                <a16:creationId xmlns:a16="http://schemas.microsoft.com/office/drawing/2014/main" id="{5E23ECB4-F65E-39E5-7A2B-643653F20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46" b="2471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6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A266-114A-BAC5-51E2-189B1569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87DC30-3CB1-2D92-4D4F-3A1320CA9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651" y="1825625"/>
            <a:ext cx="9370698" cy="4351338"/>
          </a:xfrm>
        </p:spPr>
      </p:pic>
    </p:spTree>
    <p:extLst>
      <p:ext uri="{BB962C8B-B14F-4D97-AF65-F5344CB8AC3E}">
        <p14:creationId xmlns:p14="http://schemas.microsoft.com/office/powerpoint/2010/main" val="3429714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CF87-E431-8713-9AD7-E22DADED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4A16-2905-0B5C-040A-093B18D8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2E372-5B9D-33BA-8ED6-F22B7D95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136"/>
            <a:ext cx="12192000" cy="64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3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10F6-DBCC-6A96-88A3-79936533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3074" name="Picture 2" descr="Setting the learning rate of your neural network.">
            <a:extLst>
              <a:ext uri="{FF2B5EF4-FFF2-40B4-BE49-F238E27FC236}">
                <a16:creationId xmlns:a16="http://schemas.microsoft.com/office/drawing/2014/main" id="{F6F7256F-62A2-0B32-DDA6-81DABD394D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2034"/>
            <a:ext cx="10515600" cy="407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86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EEC5-5F9B-FEF2-149C-906C9088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36CB1-1AED-BF84-2D88-374EBCDCC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8880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1544-92EC-73F2-A3CE-33DF0B82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47CE9-38F5-B95A-221C-82B02B34C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120263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8054-6BA7-0036-0D5A-EE6C0591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F430E-5758-EEE1-7BFC-4DFDD3B75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45980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3B2E-4E94-0F98-ED1F-176C4C99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AAD6D-6ECD-0D44-E8DC-C605068B1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" y="-1"/>
            <a:ext cx="12192001" cy="6858001"/>
          </a:xfrm>
        </p:spPr>
      </p:pic>
    </p:spTree>
    <p:extLst>
      <p:ext uri="{BB962C8B-B14F-4D97-AF65-F5344CB8AC3E}">
        <p14:creationId xmlns:p14="http://schemas.microsoft.com/office/powerpoint/2010/main" val="275972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33D7-BB62-8256-6D7C-9012CDDA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011AD-B175-B856-8FA3-0E0E76418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480" y="0"/>
            <a:ext cx="12195479" cy="6858000"/>
          </a:xfrm>
        </p:spPr>
      </p:pic>
    </p:spTree>
    <p:extLst>
      <p:ext uri="{BB962C8B-B14F-4D97-AF65-F5344CB8AC3E}">
        <p14:creationId xmlns:p14="http://schemas.microsoft.com/office/powerpoint/2010/main" val="2078470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B06C-E9D9-75CD-677C-6DB46ABD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D9602-1F19-6BB4-28C3-40111117F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780087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0731-67B6-50F3-1498-20AE861E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68F1D-A82C-BEFF-0475-509D43B5D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7100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B89-FB8A-4C03-5FC1-77BC8984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6451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22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A67696-6A59-206B-F0A7-2BEC0C526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60351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6DFC0-75A8-5B7D-877B-BB41891CE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46400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6" y="197219"/>
            <a:ext cx="10396882" cy="1151965"/>
          </a:xfrm>
        </p:spPr>
        <p:txBody>
          <a:bodyPr/>
          <a:lstStyle/>
          <a:p>
            <a:pPr algn="l"/>
            <a:r>
              <a:rPr lang="en-US" cap="none"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0471" y="2199735"/>
            <a:ext cx="10394707" cy="1414732"/>
          </a:xfrm>
        </p:spPr>
        <p:txBody>
          <a:bodyPr>
            <a:normAutofit/>
          </a:bodyPr>
          <a:lstStyle/>
          <a:p>
            <a:r>
              <a:rPr lang="en-US" sz="4700" dirty="0"/>
              <a:t> </a:t>
            </a:r>
            <a:r>
              <a:rPr lang="en-US" sz="4700" cap="none" dirty="0"/>
              <a:t>Regression</a:t>
            </a:r>
            <a:endParaRPr lang="en-US" sz="4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608" y="780690"/>
            <a:ext cx="5304570" cy="529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4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9904-CCA0-15CC-A79B-A580E6A7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64CB-2091-8C86-0879-6CD6482E02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Meet the Model: Ridge and LASSO regularization">
            <a:extLst>
              <a:ext uri="{FF2B5EF4-FFF2-40B4-BE49-F238E27FC236}">
                <a16:creationId xmlns:a16="http://schemas.microsoft.com/office/drawing/2014/main" id="{E355E46B-1F59-4DEE-A42A-24B9A5D87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1544"/>
            <a:ext cx="12192000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376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B89-FB8A-4C03-5FC1-77BC8984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6451"/>
            <a:ext cx="9144000" cy="1812488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670974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57CA-1114-C32B-3154-FE70536E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D9A7-7ABB-68EE-EB17-7A4732E4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Logistic Regression </a:t>
            </a:r>
            <a:r>
              <a:rPr lang="en-US" dirty="0"/>
              <a:t>is a supervised machine learning algorithm that does binary classification of outcome  based on the probability.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Logistic Regression</a:t>
            </a:r>
            <a:r>
              <a:rPr lang="en-US" dirty="0"/>
              <a:t> provides binary or discrete outcome either true or false, 0 or 1 , Yes or No.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2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8FA8-8027-049D-17C5-262F30BF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2D28-12CB-AA46-20FD-AD283D1D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9584" cy="4351338"/>
          </a:xfrm>
        </p:spPr>
        <p:txBody>
          <a:bodyPr>
            <a:normAutofit/>
          </a:bodyPr>
          <a:lstStyle/>
          <a:p>
            <a:r>
              <a:rPr lang="en-US" dirty="0"/>
              <a:t>Identifying spam mails.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Predicting if a financial transaction is fraud or not.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/>
              <a:t>Disease Prediction such as heart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0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47E1-4D55-8BA2-ABA8-7698E282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496F5B-EAF1-2CAC-7F16-85002FC76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1697"/>
            <a:ext cx="10515600" cy="10481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F7667A-31AB-BE6A-0493-10A1DED2D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6001"/>
            <a:ext cx="7182852" cy="1257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D71390-10C2-2055-C08A-71712BD78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92633"/>
            <a:ext cx="6239746" cy="12098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6A70CA-184E-E021-0E38-9443489A8917}"/>
              </a:ext>
            </a:extLst>
          </p:cNvPr>
          <p:cNvSpPr txBox="1"/>
          <p:nvPr/>
        </p:nvSpPr>
        <p:spPr>
          <a:xfrm>
            <a:off x="838200" y="3106537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y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9BE58-FAAA-0BE4-D377-84BA3E303323}"/>
              </a:ext>
            </a:extLst>
          </p:cNvPr>
          <p:cNvSpPr txBox="1"/>
          <p:nvPr/>
        </p:nvSpPr>
        <p:spPr>
          <a:xfrm>
            <a:off x="838200" y="5019720"/>
            <a:ext cx="1643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y = 1</a:t>
            </a:r>
          </a:p>
        </p:txBody>
      </p:sp>
    </p:spTree>
    <p:extLst>
      <p:ext uri="{BB962C8B-B14F-4D97-AF65-F5344CB8AC3E}">
        <p14:creationId xmlns:p14="http://schemas.microsoft.com/office/powerpoint/2010/main" val="94007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57CA-1114-C32B-3154-FE70536E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D9A7-7ABB-68EE-EB17-7A4732E4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Linear Regression </a:t>
            </a:r>
            <a:r>
              <a:rPr lang="en-US" dirty="0"/>
              <a:t>algorithm is a statistical model used to </a:t>
            </a:r>
            <a:r>
              <a:rPr lang="en-US" dirty="0">
                <a:solidFill>
                  <a:srgbClr val="FF0000"/>
                </a:solidFill>
              </a:rPr>
              <a:t>predict relation</a:t>
            </a:r>
            <a:r>
              <a:rPr lang="en-US" dirty="0"/>
              <a:t> between </a:t>
            </a:r>
            <a:r>
              <a:rPr lang="en-US" dirty="0">
                <a:solidFill>
                  <a:srgbClr val="FF0000"/>
                </a:solidFill>
              </a:rPr>
              <a:t>dependent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independent variables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Predict real-valued output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Dependent Variable</a:t>
            </a:r>
            <a:r>
              <a:rPr lang="en-US" dirty="0"/>
              <a:t>: The variable you want to </a:t>
            </a:r>
            <a:r>
              <a:rPr lang="en-US" dirty="0">
                <a:solidFill>
                  <a:srgbClr val="FF0000"/>
                </a:solidFill>
              </a:rPr>
              <a:t>predict</a:t>
            </a:r>
            <a:r>
              <a:rPr lang="en-US" dirty="0"/>
              <a:t>. It is the </a:t>
            </a:r>
            <a:r>
              <a:rPr lang="en-US" dirty="0">
                <a:solidFill>
                  <a:srgbClr val="FF0000"/>
                </a:solidFill>
              </a:rPr>
              <a:t>outcome</a:t>
            </a:r>
            <a:r>
              <a:rPr lang="en-US" dirty="0"/>
              <a:t> you're interested in. [Y]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Independent Variables</a:t>
            </a:r>
            <a:r>
              <a:rPr lang="en-US" dirty="0"/>
              <a:t>: The variables that </a:t>
            </a:r>
            <a:r>
              <a:rPr lang="en-US" dirty="0">
                <a:solidFill>
                  <a:srgbClr val="FF0000"/>
                </a:solidFill>
              </a:rPr>
              <a:t>influence</a:t>
            </a:r>
            <a:r>
              <a:rPr lang="en-US" dirty="0"/>
              <a:t> the dependent variable. They are the factors you use to make predictions. [X1,X2,X3….</a:t>
            </a:r>
            <a:r>
              <a:rPr lang="en-US" dirty="0" err="1"/>
              <a:t>Xn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9382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8FA8-8027-049D-17C5-262F30BF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2D28-12CB-AA46-20FD-AD283D1D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9584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Housing Prices Prediction</a:t>
            </a:r>
            <a:r>
              <a:rPr lang="en-US" dirty="0"/>
              <a:t>: predict housing prices based on features such as location, size, number of bedrooms, and other property attributes.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Employee Salary Prediction</a:t>
            </a:r>
            <a:r>
              <a:rPr lang="en-US" dirty="0"/>
              <a:t>: predict employee salaries based on factors such as years of experience, education level, and job position.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Weather Forecasting</a:t>
            </a:r>
            <a:r>
              <a:rPr lang="en-US" dirty="0"/>
              <a:t>: predict temperature or rainfall based on historical weather data and other related variables.</a:t>
            </a:r>
          </a:p>
        </p:txBody>
      </p:sp>
    </p:spTree>
    <p:extLst>
      <p:ext uri="{BB962C8B-B14F-4D97-AF65-F5344CB8AC3E}">
        <p14:creationId xmlns:p14="http://schemas.microsoft.com/office/powerpoint/2010/main" val="46526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17B8-9959-00DA-226D-1FC4E2F7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Prices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97BECB-4EA9-B677-2AB2-839AF6A78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5062" y="2441543"/>
            <a:ext cx="6686938" cy="4425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16F277-96F1-EC67-D514-81E3BE65A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7026"/>
            <a:ext cx="5400562" cy="4470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3FF349-1E2A-1551-E553-C731E4DC8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062" y="752020"/>
            <a:ext cx="6287377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9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E1F3-58B8-A313-3207-FC48E1D8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F1223-F8BA-F64D-F51C-AE0C567C1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249" y="1825625"/>
            <a:ext cx="9625501" cy="4351338"/>
          </a:xfrm>
        </p:spPr>
      </p:pic>
    </p:spTree>
    <p:extLst>
      <p:ext uri="{BB962C8B-B14F-4D97-AF65-F5344CB8AC3E}">
        <p14:creationId xmlns:p14="http://schemas.microsoft.com/office/powerpoint/2010/main" val="331306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D616-4189-55FD-6654-972CA6E6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for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923B3-B77B-69FC-315E-F9F77F2A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linear regression model can be trained using </a:t>
            </a:r>
            <a:r>
              <a:rPr lang="en-US" dirty="0">
                <a:solidFill>
                  <a:srgbClr val="FF0000"/>
                </a:solidFill>
              </a:rPr>
              <a:t>the optimization algorithm gradient descent</a:t>
            </a:r>
            <a:r>
              <a:rPr lang="en-US" dirty="0"/>
              <a:t> by iteratively modifying the model’s parameters to 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the mean squared error (MSE) </a:t>
            </a:r>
            <a:r>
              <a:rPr lang="en-US" dirty="0"/>
              <a:t>of the model on a training dataset.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update θ1 and θ2 values</a:t>
            </a:r>
            <a:r>
              <a:rPr lang="en-US" dirty="0"/>
              <a:t> in order to reduce the Cost function (</a:t>
            </a:r>
            <a:r>
              <a:rPr lang="en-US" dirty="0">
                <a:solidFill>
                  <a:srgbClr val="FF0000"/>
                </a:solidFill>
              </a:rPr>
              <a:t>minimizing RMSE value</a:t>
            </a:r>
            <a:r>
              <a:rPr lang="en-US" dirty="0"/>
              <a:t>) and achieve the </a:t>
            </a:r>
            <a:r>
              <a:rPr lang="en-US" dirty="0">
                <a:solidFill>
                  <a:srgbClr val="FF0000"/>
                </a:solidFill>
              </a:rPr>
              <a:t>best-fit line</a:t>
            </a:r>
            <a:r>
              <a:rPr lang="en-US" dirty="0"/>
              <a:t> the model uses Gradient Descent.</a:t>
            </a:r>
          </a:p>
        </p:txBody>
      </p:sp>
    </p:spTree>
    <p:extLst>
      <p:ext uri="{BB962C8B-B14F-4D97-AF65-F5344CB8AC3E}">
        <p14:creationId xmlns:p14="http://schemas.microsoft.com/office/powerpoint/2010/main" val="286118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65FF-00DA-46F9-D2C4-B04C6FED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2DE22B3-A5F4-F687-42AA-79A497F25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180" y="1825625"/>
            <a:ext cx="9893639" cy="4351338"/>
          </a:xfrm>
        </p:spPr>
      </p:pic>
    </p:spTree>
    <p:extLst>
      <p:ext uri="{BB962C8B-B14F-4D97-AF65-F5344CB8AC3E}">
        <p14:creationId xmlns:p14="http://schemas.microsoft.com/office/powerpoint/2010/main" val="392929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6DCE-2C7C-C09D-CE8A-E72DAA91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191389"/>
            <a:ext cx="10515600" cy="1325563"/>
          </a:xfrm>
        </p:spPr>
        <p:txBody>
          <a:bodyPr/>
          <a:lstStyle/>
          <a:p>
            <a:r>
              <a:rPr lang="en-US" dirty="0"/>
              <a:t>Gradient Descent for 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1489E-3E63-977E-90F7-8B302171D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644924"/>
            <a:ext cx="5678424" cy="52130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BD8121-FB7A-3B1E-09DF-054545BBD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0488" y="1644922"/>
            <a:ext cx="6001512" cy="52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1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308</Words>
  <Application>Microsoft Office PowerPoint</Application>
  <PresentationFormat>Widescreen</PresentationFormat>
  <Paragraphs>43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PowerPoint Presentation</vt:lpstr>
      <vt:lpstr>Linear Regression </vt:lpstr>
      <vt:lpstr>Definition</vt:lpstr>
      <vt:lpstr>Use case</vt:lpstr>
      <vt:lpstr>Housing Prices</vt:lpstr>
      <vt:lpstr>Linear Regression </vt:lpstr>
      <vt:lpstr>Gradient Descent for Linear Regression</vt:lpstr>
      <vt:lpstr>Formula</vt:lpstr>
      <vt:lpstr>Gradient Descent for Linear Regression</vt:lpstr>
      <vt:lpstr>Gradient descent algorithm</vt:lpstr>
      <vt:lpstr>PowerPoint Presentation</vt:lpstr>
      <vt:lpstr>Learning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 Metrics</vt:lpstr>
      <vt:lpstr>Type of Linear Regression </vt:lpstr>
      <vt:lpstr>Logistic Regression</vt:lpstr>
      <vt:lpstr>Definition</vt:lpstr>
      <vt:lpstr>Use case</vt:lpstr>
      <vt:lpstr>Formula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hossam180099@fci.bu.edu.eg</dc:creator>
  <cp:lastModifiedBy>hossam180099@fci.bu.edu.eg</cp:lastModifiedBy>
  <cp:revision>14</cp:revision>
  <dcterms:created xsi:type="dcterms:W3CDTF">2024-04-14T12:16:53Z</dcterms:created>
  <dcterms:modified xsi:type="dcterms:W3CDTF">2024-04-19T18:33:11Z</dcterms:modified>
</cp:coreProperties>
</file>