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6"/>
  </p:notesMasterIdLst>
  <p:sldIdLst>
    <p:sldId id="302" r:id="rId2"/>
    <p:sldId id="256" r:id="rId3"/>
    <p:sldId id="257" r:id="rId4"/>
    <p:sldId id="258" r:id="rId5"/>
    <p:sldId id="259" r:id="rId6"/>
    <p:sldId id="261" r:id="rId7"/>
    <p:sldId id="292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7zHZJGG55WSh6oq2fzKjYQv2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1F338E-A695-4BF6-B20A-4EC03E198B55}">
  <a:tblStyle styleId="{361F338E-A695-4BF6-B20A-4EC03E198B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879C8AF9-31F1-823B-0E79-DD4022F8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>
            <a:extLst>
              <a:ext uri="{FF2B5EF4-FFF2-40B4-BE49-F238E27FC236}">
                <a16:creationId xmlns:a16="http://schemas.microsoft.com/office/drawing/2014/main" id="{2543938B-5207-3F61-6E70-43867FAD7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35D8398C-BBA0-BD98-7470-A8D475B47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578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498C3774-3D79-4192-8F12-B1C6100B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CDD8C13F-F15E-93BD-C4D8-6A9F0BFDA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66A9A9D9-A5B0-9D57-3113-7E73EEDAD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51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8F2FE8FA-676F-28E9-1C18-2AAE247A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D827CF37-690A-0C84-0DE7-D8ADB6EF2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59F4E027-868B-3531-036B-8D7FC9000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28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A0C3930B-C260-EE6C-B3BE-2503996F9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CE1F5659-0723-8D4F-9950-1FCA90785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54A724C2-87FD-34FE-7BDE-0B8569D9E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906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877AB91F-3243-ACF5-7410-1D8A475A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A0249524-307E-560E-67E2-3076E37AB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3979C653-26D9-1253-8768-C5550BA55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15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1A3A76F0-8BD5-8E4B-C352-30336FA2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2DA96514-F281-5BF0-C8A1-F47A0DDBB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E90F08D3-6E81-9202-8F29-B7B12AC79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344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F774CD24-EA98-5CC4-90F9-60F08A32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BEE24820-ACC2-DDD9-73DE-21E5C9228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AC49FFB9-4ECC-A5F6-3AAF-616D7A0E9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439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CE682BD8-D9D3-EE2C-8AC3-F0530204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062A0FD8-03B5-7866-9A3D-4D5C1846D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BC978440-B946-2283-4AB9-B5FC4963D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84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9654C-E0E0-4709-B41A-97D0A8A2C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CC7B-D91A-FF13-CA9A-02788D20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64C7-25B8-39E8-36CF-A51FD6A3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BE0F-498F-DB91-6CCD-ED54FD4F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6485-6BC3-B01F-C421-0567CF80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21FB-844B-04CD-3EBE-BB23C27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BA3C-EF1A-0F6C-57F5-92021A0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8614E-1D8C-6C43-88DE-F10ABF4C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74EB-1558-0950-2171-93D1321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3456-7FB6-F201-9F3E-A2D7E34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BF38-435B-335C-8C05-E6F2937E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8A95E-0D88-753B-E576-0BD76D1E9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8187-7073-3EAA-AC18-C6A2F61D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5D41-C517-36B0-95F6-7E8788C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D3FE-F2F2-43BD-0866-EDD6DDC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E65C-29F3-45A6-711F-C71AF5B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A81B-FCEF-C60C-AEF6-A7B4B6F7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8854-D8DB-1E00-507E-21863780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707A-1076-1810-7407-7873C4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24F1-F1E3-0E14-5ADA-AC35BB59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B94D-C188-D36B-EE98-5CB2E87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516-F3B8-C0D0-D716-E16C3F67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A80C-8C5F-46CB-87D1-348AA89F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1BED-D869-01DE-FC32-E5F435B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D240-3F68-89AD-77B1-EA25819A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3B8-701D-BAB3-DA2A-E54D9893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1ADA-E682-46EC-D646-D0132BD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86CD-AFAF-C19E-43D8-9524B15A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D451-6FEE-AC53-FCCD-3206B6635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E9FB-C9D3-4141-76E7-311C3E7B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B575-105C-6BE2-460D-8E6B30A1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909D-03D6-5F65-AD0F-D9FFC78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A57A-3EC6-3CEA-F8B9-80E07B3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9739-F819-68D0-34CC-F90E6F17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42FCF-7982-0D66-B9C8-73AB6BC5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C573C-A104-21A9-54BF-AE116A2CE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17F68-E3BF-3D4C-FD58-B41FAE4FB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0012-E57C-A221-9F9D-B56274F3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E030-EED4-14FF-5731-BD64BD5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C4900-3817-4941-1D49-CF25AA14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4BD-8486-92EA-AA59-23019D40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6BAD3-21CC-7DF7-B72E-427391EE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9F6C6-4454-C9DD-8609-BF952F76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E5D2C-22D3-A4B2-3D8C-2AF326A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07EF7-903F-54C7-42B7-F5A4AC3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AB5F3-CBB0-5C67-E1A5-D92C89D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3557-76B1-86C6-9A35-3A79388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089-2262-4145-C902-0D974D0C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6754-3C6B-BD86-C726-4C9CE1D0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ECD9-5906-2C34-77FD-2F9FDF71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A23E-DF24-81D3-1DBF-B584D7B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A9E9-4C17-390B-C025-25B24F88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9A16-A515-46DF-FB1E-C0E1E974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31E5-7B77-57DD-1140-6F4AA16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6721-2C04-39DE-8EAF-4B56555C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9BDC-8F86-42B9-402C-C0A59E0D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F296-DB52-0261-AABC-1BA2D3B2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7AC8-5765-2078-9202-9275E60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80D6-4C14-829C-916C-2EC25765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0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3FFA1-4766-8D44-EE62-88B2EA20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DD8D-D30F-2F69-0041-03EA1351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E19F-538F-2E7F-06E1-69DB87CE7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7708-A5F0-496B-57A7-64FADE2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EDFC-16B3-47B2-F4B6-3BDA84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release/python-39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5E23ECB4-F65E-39E5-7A2B-643653F2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Jupyter Notebook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t="10400"/>
          <a:stretch/>
        </p:blipFill>
        <p:spPr>
          <a:xfrm>
            <a:off x="2109979" y="2085976"/>
            <a:ext cx="7686292" cy="381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basics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output</a:t>
            </a:r>
            <a:endParaRPr/>
          </a:p>
        </p:txBody>
      </p:sp>
      <p:pic>
        <p:nvPicPr>
          <p:cNvPr id="150" name="Google Shape;150;p1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095576" y="2652437"/>
            <a:ext cx="4000847" cy="269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pic>
        <p:nvPicPr>
          <p:cNvPr id="156" name="Google Shape;156;p1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190835" y="3014418"/>
            <a:ext cx="3810330" cy="19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Variables, arithmetic operators</a:t>
            </a:r>
            <a:endParaRPr/>
          </a:p>
        </p:txBody>
      </p:sp>
      <p:pic>
        <p:nvPicPr>
          <p:cNvPr id="163" name="Google Shape;163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4048" y="1527543"/>
            <a:ext cx="4461588" cy="190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877" y="1451672"/>
            <a:ext cx="4901682" cy="464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Spaces are important in Python</a:t>
            </a:r>
            <a:endParaRPr/>
          </a:p>
        </p:txBody>
      </p:sp>
      <p:pic>
        <p:nvPicPr>
          <p:cNvPr id="169" name="Google Shape;169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676" y="2936066"/>
            <a:ext cx="7450648" cy="2130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grpSp>
        <p:nvGrpSpPr>
          <p:cNvPr id="176" name="Google Shape;176;p15"/>
          <p:cNvGrpSpPr/>
          <p:nvPr/>
        </p:nvGrpSpPr>
        <p:grpSpPr>
          <a:xfrm>
            <a:off x="1110188" y="3710506"/>
            <a:ext cx="2631232" cy="1216057"/>
            <a:chOff x="2101643" y="4751018"/>
            <a:chExt cx="2631232" cy="1216057"/>
          </a:xfrm>
        </p:grpSpPr>
        <p:sp>
          <p:nvSpPr>
            <p:cNvPr id="177" name="Google Shape;177;p15"/>
            <p:cNvSpPr/>
            <p:nvPr/>
          </p:nvSpPr>
          <p:spPr>
            <a:xfrm>
              <a:off x="4070402" y="4751018"/>
              <a:ext cx="662473" cy="121605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2101643" y="5122356"/>
              <a:ext cx="196875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Read from bottom to top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83" name="Google Shape;183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3806890" y="4590661"/>
            <a:ext cx="4348065" cy="475861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092382" y="4454594"/>
            <a:ext cx="25565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Error reason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(this means our spaces are wrong)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91" name="Google Shape;191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4208108" y="4117926"/>
            <a:ext cx="2855166" cy="475861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790553" y="4155801"/>
            <a:ext cx="12682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99" name="Google Shape;199;p1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4292083" y="3412912"/>
            <a:ext cx="2855166" cy="3193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883859" y="3572579"/>
            <a:ext cx="12682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here it 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AI Lab 01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introduction, and Python basics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07" name="Google Shape;207;p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4058817" y="3873238"/>
            <a:ext cx="4488024" cy="282563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362270" y="3873238"/>
            <a:ext cx="2556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Filename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(this means our cell)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15" name="Google Shape;215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8665883" y="3873238"/>
            <a:ext cx="1155441" cy="344199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9243603" y="4241869"/>
            <a:ext cx="170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 number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23" name="Google Shape;223;p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838200" y="3637400"/>
            <a:ext cx="265292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this is not your code (like when you import a library), continue reading from bottom to top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3795303" y="3829194"/>
            <a:ext cx="6026021" cy="742806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 numbers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1751121" y="2009238"/>
            <a:ext cx="5461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 can show line numbers if they are hidden</a:t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3363305" y="2839867"/>
            <a:ext cx="5985967" cy="2049374"/>
            <a:chOff x="3512596" y="2727899"/>
            <a:chExt cx="5166808" cy="1402202"/>
          </a:xfrm>
        </p:grpSpPr>
        <p:pic>
          <p:nvPicPr>
            <p:cNvPr id="234" name="Google Shape;23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12596" y="2727899"/>
              <a:ext cx="5166808" cy="1402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2"/>
            <p:cNvSpPr/>
            <p:nvPr/>
          </p:nvSpPr>
          <p:spPr>
            <a:xfrm>
              <a:off x="4646645" y="3573624"/>
              <a:ext cx="2024743" cy="25192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41" name="Google Shape;241;p2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47" name="Google Shape;247;p2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2367720" y="4818239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2079170" y="5449078"/>
            <a:ext cx="61784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 means either we forgot to run the previous cell or the variable name is wrong 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(or the variable is not defined at all)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55" name="Google Shape;255;p2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/>
          <p:nvPr/>
        </p:nvSpPr>
        <p:spPr>
          <a:xfrm>
            <a:off x="1413240" y="2722238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755779" y="2153400"/>
            <a:ext cx="3359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must run this first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63" name="Google Shape;263;p2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65771" y="2991556"/>
            <a:ext cx="6660457" cy="2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69" name="Google Shape;269;p2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7176" y="2460202"/>
            <a:ext cx="9857648" cy="298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2367720" y="4818239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079170" y="5449078"/>
            <a:ext cx="61784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Again, this means either we forgot to run the previous cell or the variable name is wrong 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(or the variable is not defined at all)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77" name="Google Shape;277;p2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7176" y="2460202"/>
            <a:ext cx="9857648" cy="298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/>
          <p:nvPr/>
        </p:nvSpPr>
        <p:spPr>
          <a:xfrm>
            <a:off x="3626926" y="3306334"/>
            <a:ext cx="1355622" cy="400110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842656" y="1977752"/>
            <a:ext cx="3183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names are different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2896376" y="2660522"/>
            <a:ext cx="1355622" cy="400110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 flipH="1">
            <a:off x="4161453" y="2337616"/>
            <a:ext cx="410547" cy="32290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28"/>
          <p:cNvCxnSpPr/>
          <p:nvPr/>
        </p:nvCxnSpPr>
        <p:spPr>
          <a:xfrm flipH="1">
            <a:off x="4441371" y="2406034"/>
            <a:ext cx="300485" cy="8179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Course plan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Required software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statement</a:t>
            </a:r>
            <a:endParaRPr/>
          </a:p>
        </p:txBody>
      </p:sp>
      <p:pic>
        <p:nvPicPr>
          <p:cNvPr id="288" name="Google Shape;288;p2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935225" y="2295145"/>
            <a:ext cx="6321550" cy="341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pic>
        <p:nvPicPr>
          <p:cNvPr id="294" name="Google Shape;294;p3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374137" y="2221992"/>
            <a:ext cx="5443726" cy="355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 of a list (or a tuple)</a:t>
            </a:r>
            <a:endParaRPr/>
          </a:p>
        </p:txBody>
      </p:sp>
      <p:pic>
        <p:nvPicPr>
          <p:cNvPr id="300" name="Google Shape;300;p3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520441" y="2350009"/>
            <a:ext cx="5151118" cy="330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306" name="Google Shape;306;p3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511296" y="2194561"/>
            <a:ext cx="5169408" cy="361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312" name="Google Shape;312;p3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346704" y="2084832"/>
            <a:ext cx="5498592" cy="38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318" name="Google Shape;318;p3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639313" y="2103121"/>
            <a:ext cx="4913374" cy="379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id="324" name="Google Shape;324;p3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49041" y="2478024"/>
            <a:ext cx="4693918" cy="304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89D9E070-784E-10E7-17CA-5544DCAB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>
            <a:extLst>
              <a:ext uri="{FF2B5EF4-FFF2-40B4-BE49-F238E27FC236}">
                <a16:creationId xmlns:a16="http://schemas.microsoft.com/office/drawing/2014/main" id="{C5F8FC57-E3EF-6F31-79E5-BDDF31612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sp>
        <p:nvSpPr>
          <p:cNvPr id="144" name="Google Shape;144;p10">
            <a:extLst>
              <a:ext uri="{FF2B5EF4-FFF2-40B4-BE49-F238E27FC236}">
                <a16:creationId xmlns:a16="http://schemas.microsoft.com/office/drawing/2014/main" id="{FB2CE31E-9B97-EAB4-C267-B557DE4F5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7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876B7275-FAB9-877D-DC18-DB6F574B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1DE44536-B1B0-4282-1557-D0847186B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8E5C1-722C-6A0E-3B3D-F536F1E0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548" y="3263003"/>
            <a:ext cx="6296904" cy="1476581"/>
          </a:xfrm>
        </p:spPr>
      </p:pic>
    </p:spTree>
    <p:extLst>
      <p:ext uri="{BB962C8B-B14F-4D97-AF65-F5344CB8AC3E}">
        <p14:creationId xmlns:p14="http://schemas.microsoft.com/office/powerpoint/2010/main" val="33468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AD3070D5-F853-A498-B6EE-AC45A0B6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7FD3911F-8362-6CF8-E910-6E9DD4DB3F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E88F32-8B53-516C-297E-A78681ED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6409"/>
          <a:stretch/>
        </p:blipFill>
        <p:spPr>
          <a:xfrm>
            <a:off x="762195" y="2338809"/>
            <a:ext cx="4332879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6F3E8-0147-D938-E72E-E1162310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34" y="3119296"/>
            <a:ext cx="4001058" cy="2191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62C05A-C449-E4F7-B285-DBC32F3AF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95" y="1381315"/>
            <a:ext cx="108219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4F3F1D9A-21D6-DD8F-A8AF-D183470C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A1B3AB1E-84E9-6F97-7384-19DD7B3F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6E504-7848-02CA-2E65-4FC1CEAB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31315"/>
            <a:ext cx="4848902" cy="23148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0A151-8637-4752-5D51-4FC21AC2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05" y="2969526"/>
            <a:ext cx="3905795" cy="143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8E67-C169-C556-406D-4E744EA86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716380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3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C412A414-8A6A-C3C6-1478-477DAF25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0ECB92F2-A30D-2E07-E337-8CFC52DFC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C99C8-7B7C-AB2E-25DB-7D01B12F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28709"/>
            <a:ext cx="4915586" cy="22005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61C78-B4C0-9940-7BCA-84D503FF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66" y="2741147"/>
            <a:ext cx="601111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7D71727B-3C05-74B6-3F56-0C283282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4738AD1B-2D90-8BAB-5B46-1A028502D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C8A4DF-F235-BB30-17A6-F71EF9816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89" y="1368426"/>
            <a:ext cx="10515600" cy="36172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77F96-5C7D-B443-4B01-E0F61DC0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93" y="3177072"/>
            <a:ext cx="20100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6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A988D500-C2EA-5B39-EBCA-0C006F86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A071AB8B-EE83-0AF6-94F2-54BCE70E9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693D5-6E76-ED56-B7B0-46092E7D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29720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24277-6B1C-EA9C-2BFA-1A98BDF9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89" y="2375486"/>
            <a:ext cx="368668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3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261E38A2-2CB4-BBB7-B844-81962A4C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5B9546C6-01FC-9FAF-C755-5C40B8D00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2620E-EB6C-C38E-F020-EA1A14075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9544"/>
            <a:ext cx="6906589" cy="39915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C9E2B-44A3-4A5E-2BA1-13889985E3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26"/>
          <a:stretch/>
        </p:blipFill>
        <p:spPr>
          <a:xfrm>
            <a:off x="7901651" y="3206509"/>
            <a:ext cx="3924848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Plan (Lab)</a:t>
            </a:r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870230101"/>
              </p:ext>
            </p:extLst>
          </p:nvPr>
        </p:nvGraphicFramePr>
        <p:xfrm>
          <a:off x="2885492" y="1611021"/>
          <a:ext cx="6809025" cy="4074270"/>
        </p:xfrm>
        <a:graphic>
          <a:graphicData uri="http://schemas.openxmlformats.org/drawingml/2006/table">
            <a:tbl>
              <a:tblPr firstRow="1" bandRow="1">
                <a:noFill/>
                <a:tableStyleId>{361F338E-A695-4BF6-B20A-4EC03E198B55}</a:tableStyleId>
              </a:tblPr>
              <a:tblGrid>
                <a:gridCol w="1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Week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Topic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basics +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pandas matplotlib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Pre-Processing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k-nearest neighbors (KNN)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K-means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Naïve Bayes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Decision Tree (DT)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Random Forest (RF)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Linear-Regression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Logistic Regression 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Support Vector Machine (SVM)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Required software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3A73-B4B2-9CC4-0A71-2EBF0F4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5D401B-8538-51E1-0C7A-90279ECE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FA5217-0C93-708C-5822-F2CF959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https://www.anaconda.com/download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03682-27A8-7FA8-B48A-EA047A6B2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30" y="2420921"/>
            <a:ext cx="728764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7E10A-9506-39C2-F0BC-470B4D83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BE6ED4-1B88-41C0-192A-E631C59B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03E0A-936E-991B-3E9F-ED5FA5AF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https://www.python.org/downloads/release/python-390/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A815-0C74-1AEA-3FBF-FA185D65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5" y="2298266"/>
            <a:ext cx="1130775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Anaconda Distribution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10936"/>
          <a:stretch/>
        </p:blipFill>
        <p:spPr>
          <a:xfrm>
            <a:off x="666750" y="1528762"/>
            <a:ext cx="9505950" cy="475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/>
          <p:nvPr/>
        </p:nvSpPr>
        <p:spPr>
          <a:xfrm>
            <a:off x="2185988" y="4143375"/>
            <a:ext cx="1828800" cy="2028825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814762" y="1690688"/>
            <a:ext cx="36147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use Jupyter Notebook</a:t>
            </a:r>
            <a:endParaRPr sz="2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8"/>
          <p:cNvCxnSpPr/>
          <p:nvPr/>
        </p:nvCxnSpPr>
        <p:spPr>
          <a:xfrm flipH="1">
            <a:off x="4014788" y="2171700"/>
            <a:ext cx="1600200" cy="2986087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</TotalTime>
  <Words>322</Words>
  <Application>Microsoft Office PowerPoint</Application>
  <PresentationFormat>Widescreen</PresentationFormat>
  <Paragraphs>85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AI Lab 01</vt:lpstr>
      <vt:lpstr>Outline</vt:lpstr>
      <vt:lpstr>Course Plan</vt:lpstr>
      <vt:lpstr>Course Plan (Lab)</vt:lpstr>
      <vt:lpstr>Required software</vt:lpstr>
      <vt:lpstr>Anaconda </vt:lpstr>
      <vt:lpstr>Python </vt:lpstr>
      <vt:lpstr>Anaconda Distribution</vt:lpstr>
      <vt:lpstr>Jupyter Notebook</vt:lpstr>
      <vt:lpstr>Python basics</vt:lpstr>
      <vt:lpstr>Printing output</vt:lpstr>
      <vt:lpstr>Comments</vt:lpstr>
      <vt:lpstr>Variables, arithmetic operators</vt:lpstr>
      <vt:lpstr>Spaces are important in Python</vt:lpstr>
      <vt:lpstr>Error message</vt:lpstr>
      <vt:lpstr>Error message</vt:lpstr>
      <vt:lpstr>Error message</vt:lpstr>
      <vt:lpstr>Error message</vt:lpstr>
      <vt:lpstr>Error message</vt:lpstr>
      <vt:lpstr>Error message</vt:lpstr>
      <vt:lpstr>Error message</vt:lpstr>
      <vt:lpstr>Line numbers</vt:lpstr>
      <vt:lpstr>Order of running cells is important</vt:lpstr>
      <vt:lpstr>Order of running cells is important</vt:lpstr>
      <vt:lpstr>Order of running cells is important</vt:lpstr>
      <vt:lpstr>Variables are case-sensitive</vt:lpstr>
      <vt:lpstr>Variables are case-sensitive</vt:lpstr>
      <vt:lpstr>Variables are case-sensitive</vt:lpstr>
      <vt:lpstr>If statement</vt:lpstr>
      <vt:lpstr>Data structures</vt:lpstr>
      <vt:lpstr>Length of a list (or a tuple)</vt:lpstr>
      <vt:lpstr>For loop</vt:lpstr>
      <vt:lpstr>For loop</vt:lpstr>
      <vt:lpstr>While loop</vt:lpstr>
      <vt:lpstr>Functions</vt:lpstr>
      <vt:lpstr>Numpy</vt:lpstr>
      <vt:lpstr>Install</vt:lpstr>
      <vt:lpstr>numpy</vt:lpstr>
      <vt:lpstr>numpy</vt:lpstr>
      <vt:lpstr>numpy</vt:lpstr>
      <vt:lpstr>numpy</vt:lpstr>
      <vt:lpstr>numpy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01</dc:title>
  <dc:creator>Abdulwahab Almestekawy</dc:creator>
  <cp:lastModifiedBy>hossam180099@fci.bu.edu.eg</cp:lastModifiedBy>
  <cp:revision>6</cp:revision>
  <dcterms:created xsi:type="dcterms:W3CDTF">2023-02-18T20:10:23Z</dcterms:created>
  <dcterms:modified xsi:type="dcterms:W3CDTF">2024-03-08T00:55:47Z</dcterms:modified>
</cp:coreProperties>
</file>