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4C9E-745B-27A9-9AEB-9B7D60D1A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1DB84-1636-E38B-09D4-6446CE8EA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8EB0-8B02-70C4-9350-606CEBD1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AB65-6FF3-4B68-974B-B3B6E4ACFDD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5CE0-D9B6-B7E0-39FD-D01F8E4F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509B1-91F1-6607-FB89-AB43CD31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FBD5-F848-4666-BE22-C8ED3524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D119-EDD3-9D40-5550-DEF5B01B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4D66E-DBD2-15E2-CAA0-13DBC6251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33E77-7BE8-391D-6140-1D89FCD0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AB65-6FF3-4B68-974B-B3B6E4ACFDD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9D58-9D21-05D3-9DF8-7471ABC7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A146-E892-53DA-46EA-1051351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FBD5-F848-4666-BE22-C8ED3524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721D0-FB0B-DED3-2BF9-837904963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3103B-4077-69D0-C57C-CA6379CA1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B272-5420-EDC4-56AF-45F6FD70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AB65-6FF3-4B68-974B-B3B6E4ACFDD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7C4F-01FC-22C3-ECDD-1CA07B5A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A320-0EA9-099B-3454-804E227A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FBD5-F848-4666-BE22-C8ED3524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6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791-0F10-4EE6-B467-167CA2DC4120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4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E94D-D4CB-54A6-3665-EE50D345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5AC1-9B67-F6E6-4DB6-FB99CE88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56D8-60F3-93A6-79A8-802C0B1C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AB65-6FF3-4B68-974B-B3B6E4ACFDD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630A-4609-BE82-D6E6-F12D5B27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6F4C-1BC5-CC5E-A0F9-51F07F94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FBD5-F848-4666-BE22-C8ED3524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8CFC-4DC7-8CB3-3AD3-2CD832C4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10639-1BA3-191C-DB6E-F21DAB36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A307-56BD-5D43-21F0-E0F52199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AB65-6FF3-4B68-974B-B3B6E4ACFDD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978E-3F91-CBBE-ECDE-14B345EE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09CDE-C53F-6CCC-C461-F327BDEF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FBD5-F848-4666-BE22-C8ED3524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9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BEDC-4D10-4C7D-7D72-DF5C7AC7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C7D-723D-7AFF-4CF9-8543C3E08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F2093-4B2E-97C6-E7B6-952008A6A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9C5C7-56C8-367D-3363-9851A6E8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AB65-6FF3-4B68-974B-B3B6E4ACFDD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F24CE-BBFB-8F97-BBC5-4DD36A81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2B268-7F99-4DCB-53BD-D5436315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FBD5-F848-4666-BE22-C8ED3524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1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BCE4-C919-3504-EDD4-62BBFC23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78A1-81EF-1CB3-87D3-094BBA250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B4107-34B8-7FE3-38CA-7D7AA9512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2880B-4BAF-8162-4F10-B3D068DFA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48CC8-E44D-9C91-D7B2-BAC9B1D5E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625CF-382A-FA3C-4827-DA0CFE0B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AB65-6FF3-4B68-974B-B3B6E4ACFDD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8AAB1-C778-6A4D-274B-0804B39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E10CC-0B79-4B60-7AB0-E6FE8863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FBD5-F848-4666-BE22-C8ED3524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B48E-BDD1-DA11-4303-F23E7945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F093B-905D-EE5F-00D2-152C27B7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AB65-6FF3-4B68-974B-B3B6E4ACFDD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DBE58-CFE6-FA52-DB6E-EF997C6F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4C726-6A56-2AA6-B867-CC4A170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FBD5-F848-4666-BE22-C8ED3524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38EA0-CAAD-7F5C-C682-863A2B4E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AB65-6FF3-4B68-974B-B3B6E4ACFDD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6DCA1-D0FB-6DCD-DC8B-60266BFA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BE1AB-35E5-F9E9-C962-18756F3F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FBD5-F848-4666-BE22-C8ED3524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3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F42D-8F1B-4030-0F6A-14AF9B40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EDB5-D77E-C10E-9114-D4A08645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EFFD8-B7BE-3246-2D26-5BF38002C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7EB0C-FC07-ABEB-DE9F-45A423BC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AB65-6FF3-4B68-974B-B3B6E4ACFDD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A878-2575-E434-D762-DB0DDEDC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9B23-4416-2E8A-8B8E-BD65B9B2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FBD5-F848-4666-BE22-C8ED3524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C28A-1EA8-7F6F-DC70-FAD55341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FB4DA-9CEA-7976-0334-9C9F67F4B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5C748-6DCB-023B-3A4A-01A8BB184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94DC9-04C1-9554-FA18-3EAC5B5B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AB65-6FF3-4B68-974B-B3B6E4ACFDD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5DC34-F6DB-FA94-96C7-7BB33777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C5EBB-D3CB-F05F-D585-ADC7C29D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FBD5-F848-4666-BE22-C8ED3524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87D54-B8F6-FA42-6CD3-F535CCCC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73EA9-39A9-09CF-76D1-F10F4F5D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9EAC-2D72-95EA-7A48-EA32BBF82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AB65-6FF3-4B68-974B-B3B6E4ACFDD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785F-49A6-EF56-DF7A-A60C57929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AB230-818C-810A-2E58-E65844412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FBD5-F848-4666-BE22-C8ED3524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Data preprocessing</a:t>
            </a:r>
            <a:endParaRPr lang="ar-EG" dirty="0"/>
          </a:p>
        </p:txBody>
      </p:sp>
      <p:sp>
        <p:nvSpPr>
          <p:cNvPr id="5" name="Rounded Rectangle 4"/>
          <p:cNvSpPr/>
          <p:nvPr/>
        </p:nvSpPr>
        <p:spPr>
          <a:xfrm>
            <a:off x="5038721" y="3017039"/>
            <a:ext cx="2057399" cy="1185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Data cleaning</a:t>
            </a:r>
            <a:endParaRPr lang="ar-EG" dirty="0"/>
          </a:p>
        </p:txBody>
      </p:sp>
      <p:sp>
        <p:nvSpPr>
          <p:cNvPr id="6" name="Right Arrow 5"/>
          <p:cNvSpPr/>
          <p:nvPr/>
        </p:nvSpPr>
        <p:spPr>
          <a:xfrm>
            <a:off x="4130275" y="3343270"/>
            <a:ext cx="623887" cy="4429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ounded Rectangle 6"/>
          <p:cNvSpPr/>
          <p:nvPr/>
        </p:nvSpPr>
        <p:spPr>
          <a:xfrm>
            <a:off x="8048620" y="3017039"/>
            <a:ext cx="2057399" cy="1185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Data encoding</a:t>
            </a:r>
            <a:endParaRPr lang="ar-EG" dirty="0"/>
          </a:p>
        </p:txBody>
      </p:sp>
      <p:sp>
        <p:nvSpPr>
          <p:cNvPr id="8" name="Rounded Rectangle 7"/>
          <p:cNvSpPr/>
          <p:nvPr/>
        </p:nvSpPr>
        <p:spPr>
          <a:xfrm>
            <a:off x="8048621" y="5072052"/>
            <a:ext cx="2057399" cy="1185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Data normalization</a:t>
            </a:r>
            <a:endParaRPr lang="ar-EG" dirty="0"/>
          </a:p>
        </p:txBody>
      </p:sp>
      <p:sp>
        <p:nvSpPr>
          <p:cNvPr id="9" name="Right Arrow 8"/>
          <p:cNvSpPr/>
          <p:nvPr/>
        </p:nvSpPr>
        <p:spPr>
          <a:xfrm>
            <a:off x="7260429" y="3343272"/>
            <a:ext cx="623887" cy="4429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ounded Rectangle 9"/>
          <p:cNvSpPr/>
          <p:nvPr/>
        </p:nvSpPr>
        <p:spPr>
          <a:xfrm>
            <a:off x="5038725" y="5072053"/>
            <a:ext cx="2057399" cy="1185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Feature selection/ dimensionality reduction</a:t>
            </a:r>
            <a:endParaRPr lang="ar-EG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8765378" y="4474365"/>
            <a:ext cx="623887" cy="4429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ight Arrow 11"/>
          <p:cNvSpPr/>
          <p:nvPr/>
        </p:nvSpPr>
        <p:spPr>
          <a:xfrm flipH="1">
            <a:off x="4130275" y="5443524"/>
            <a:ext cx="623888" cy="4429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Right Arrow 12"/>
          <p:cNvSpPr/>
          <p:nvPr/>
        </p:nvSpPr>
        <p:spPr>
          <a:xfrm flipH="1">
            <a:off x="7260428" y="5443526"/>
            <a:ext cx="623888" cy="4429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Can 13"/>
          <p:cNvSpPr/>
          <p:nvPr/>
        </p:nvSpPr>
        <p:spPr>
          <a:xfrm>
            <a:off x="2326477" y="2908099"/>
            <a:ext cx="1447803" cy="13132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Raw data</a:t>
            </a:r>
            <a:endParaRPr lang="ar-EG" dirty="0"/>
          </a:p>
        </p:txBody>
      </p:sp>
      <p:sp>
        <p:nvSpPr>
          <p:cNvPr id="15" name="Can 14"/>
          <p:cNvSpPr/>
          <p:nvPr/>
        </p:nvSpPr>
        <p:spPr>
          <a:xfrm>
            <a:off x="2416963" y="4944657"/>
            <a:ext cx="1447803" cy="13132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Preprocessed data</a:t>
            </a:r>
            <a:endParaRPr lang="ar-EG" dirty="0"/>
          </a:p>
        </p:txBody>
      </p:sp>
      <p:sp>
        <p:nvSpPr>
          <p:cNvPr id="16" name="TextBox 15"/>
          <p:cNvSpPr txBox="1"/>
          <p:nvPr/>
        </p:nvSpPr>
        <p:spPr>
          <a:xfrm>
            <a:off x="1100138" y="1560492"/>
            <a:ext cx="965835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Converting the </a:t>
            </a:r>
            <a:r>
              <a:rPr lang="en-US" sz="2800" b="1" dirty="0">
                <a:solidFill>
                  <a:srgbClr val="0070C0"/>
                </a:solidFill>
              </a:rPr>
              <a:t>raw data </a:t>
            </a:r>
            <a:r>
              <a:rPr lang="en-US" sz="2800" dirty="0"/>
              <a:t>to a format that </a:t>
            </a:r>
            <a:r>
              <a:rPr lang="en-US" sz="2800" b="1" dirty="0">
                <a:solidFill>
                  <a:srgbClr val="0070C0"/>
                </a:solidFill>
              </a:rPr>
              <a:t>can easily be processed </a:t>
            </a:r>
            <a:r>
              <a:rPr lang="en-US" sz="2800" dirty="0"/>
              <a:t>by our model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278226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6" y="197219"/>
            <a:ext cx="10396882" cy="1151965"/>
          </a:xfrm>
        </p:spPr>
        <p:txBody>
          <a:bodyPr/>
          <a:lstStyle/>
          <a:p>
            <a:pPr algn="l"/>
            <a:r>
              <a:rPr lang="en-US" cap="none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0471" y="2199735"/>
            <a:ext cx="10394707" cy="1414732"/>
          </a:xfrm>
        </p:spPr>
        <p:txBody>
          <a:bodyPr>
            <a:normAutofit/>
          </a:bodyPr>
          <a:lstStyle/>
          <a:p>
            <a:r>
              <a:rPr lang="en-US" sz="4700" dirty="0"/>
              <a:t> </a:t>
            </a:r>
            <a:r>
              <a:rPr lang="en-US" sz="4700" cap="none" dirty="0"/>
              <a:t>Regression</a:t>
            </a:r>
            <a:endParaRPr lang="en-US" sz="4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08" y="780690"/>
            <a:ext cx="5304570" cy="52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57" y="191382"/>
            <a:ext cx="10396882" cy="1151965"/>
          </a:xfrm>
        </p:spPr>
        <p:txBody>
          <a:bodyPr/>
          <a:lstStyle/>
          <a:p>
            <a:pPr algn="l"/>
            <a:r>
              <a:rPr lang="en-US" cap="none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0744" y="1175246"/>
            <a:ext cx="10394707" cy="1129042"/>
          </a:xfrm>
        </p:spPr>
        <p:txBody>
          <a:bodyPr>
            <a:normAutofit/>
          </a:bodyPr>
          <a:lstStyle/>
          <a:p>
            <a:r>
              <a:rPr lang="en-US" sz="2600" cap="none" dirty="0"/>
              <a:t> Classification</a:t>
            </a:r>
            <a:endParaRPr lang="en-US" sz="2200" cap="none" dirty="0"/>
          </a:p>
          <a:p>
            <a:pPr lvl="1"/>
            <a:r>
              <a:rPr lang="en-US" sz="2200" b="1" cap="none" dirty="0">
                <a:latin typeface="Arial Rounded MT Bold" panose="020F0704030504030204" pitchFamily="34" charset="0"/>
              </a:rPr>
              <a:t>Confusion Matrix</a:t>
            </a:r>
            <a:endParaRPr lang="en-US" sz="2200" cap="non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68" y="2377186"/>
            <a:ext cx="4695601" cy="2178208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6096000" y="1054333"/>
            <a:ext cx="5586984" cy="4157662"/>
            <a:chOff x="3719" y="813"/>
            <a:chExt cx="3635" cy="2619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719" y="813"/>
              <a:ext cx="3635" cy="2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" y="813"/>
              <a:ext cx="3638" cy="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092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286" y="0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en-US" cap="none" dirty="0" err="1"/>
              <a:t>Overfitting</a:t>
            </a:r>
            <a:r>
              <a:rPr lang="en-US" sz="8000" dirty="0"/>
              <a:t> </a:t>
            </a:r>
            <a:r>
              <a:rPr lang="en-US" cap="none" dirty="0"/>
              <a:t>And</a:t>
            </a:r>
            <a:r>
              <a:rPr lang="en-US" sz="8000" dirty="0"/>
              <a:t> </a:t>
            </a:r>
            <a:r>
              <a:rPr lang="en-US" cap="none" dirty="0" err="1"/>
              <a:t>Underfitting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5286" y="1152144"/>
            <a:ext cx="10515600" cy="439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(1) Data cleaning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Removing </a:t>
            </a: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undesired data </a:t>
            </a:r>
            <a:b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(such as rows with </a:t>
            </a: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values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way to handle missing values is to replace them by </a:t>
            </a: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mean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3182" y="1027947"/>
          <a:ext cx="4777384" cy="463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46"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x1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x2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x3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Target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6"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1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2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3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1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6"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?</a:t>
                      </a:r>
                      <a:endParaRPr lang="ar-EG" sz="2000"/>
                    </a:p>
                  </a:txBody>
                  <a:tcPr marL="131601" marR="131601" marT="65801" marB="658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1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4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0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6"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2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5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3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1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46"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1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?</a:t>
                      </a:r>
                      <a:endParaRPr lang="ar-EG" sz="2000"/>
                    </a:p>
                  </a:txBody>
                  <a:tcPr marL="131601" marR="131601" marT="65801" marB="658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2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1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46"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2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?</a:t>
                      </a:r>
                      <a:endParaRPr lang="ar-EG" sz="2000"/>
                    </a:p>
                  </a:txBody>
                  <a:tcPr marL="131601" marR="131601" marT="65801" marB="658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1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0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46"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3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1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0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1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046"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8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2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7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0</a:t>
                      </a:r>
                      <a:endParaRPr lang="ar-EG" sz="2000"/>
                    </a:p>
                  </a:txBody>
                  <a:tcPr marL="131601" marR="131601" marT="65801" marB="6580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26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(2) Data encoding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machine learning models require </a:t>
            </a: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numerical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and output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with </a:t>
            </a: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categorical values 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(nominal values) must be converted to (encoded as) </a:t>
            </a: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numerical features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must also be converted to numerical value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3182" y="769085"/>
          <a:ext cx="4777382" cy="515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93"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country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gender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x3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Target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429"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Egypt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Male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3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Negative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93"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US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Female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4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Positive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93"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Germany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Male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3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Positive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429"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UK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Female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2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Negative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93"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US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Female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1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Positive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429"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Egypt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Male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0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Negative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7429"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France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Male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7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/>
                        <a:t>Negative</a:t>
                      </a:r>
                      <a:endParaRPr lang="ar-EG" sz="1700"/>
                    </a:p>
                  </a:txBody>
                  <a:tcPr marL="109112" marR="109112" marT="54556" marB="5455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35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(2) Data encoding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features/outputs we can use 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and 1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gender: 0 for male, 1 for female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target: 0 for negative, 1 for positive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3182" y="1327507"/>
          <a:ext cx="4777382" cy="403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156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country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gender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x3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Target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Egypt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3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US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4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Germany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3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UK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2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US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Egypt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France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7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14581" marR="114581" marT="57290" marB="57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69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(2) Data encoding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features with more than 2 values, we can encode each value using </a:t>
            </a:r>
            <a:b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 For country: 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= Egypt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= US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= Germany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= UK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= France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3182" y="1221443"/>
          <a:ext cx="4777383" cy="424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72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country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gender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x3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Target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72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3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672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4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672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2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3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672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3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2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672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1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672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672"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4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7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/>
                        <a:t>0</a:t>
                      </a:r>
                      <a:endParaRPr lang="ar-EG" sz="1800"/>
                    </a:p>
                  </a:txBody>
                  <a:tcPr marL="120607" marR="120607" marT="60304" marB="603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38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(2) Data encoding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we can use </a:t>
            </a:r>
            <a:r>
              <a:rPr lang="en-US" sz="2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one-hot encoding</a:t>
            </a:r>
          </a:p>
          <a:p>
            <a:pPr marL="34290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5154" y="2433383"/>
          <a:ext cx="10515600" cy="384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3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4441"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Country-Egypt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Country-US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Country-Germany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Country-UK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Country-France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Gender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x3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Target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3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4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3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2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1</a:t>
                      </a:r>
                      <a:endParaRPr lang="ar-EG" sz="1500"/>
                    </a:p>
                  </a:txBody>
                  <a:tcPr marL="100600" marR="100600" marT="50300" marB="503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7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/>
                        <a:t>0</a:t>
                      </a:r>
                      <a:endParaRPr lang="ar-EG" sz="1500"/>
                    </a:p>
                  </a:txBody>
                  <a:tcPr marL="100600" marR="100600" marT="50300" marB="503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92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(3) Data normalization</a:t>
            </a:r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1038225" y="1800227"/>
            <a:ext cx="604837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2400" dirty="0"/>
              <a:t>If features have </a:t>
            </a:r>
            <a:r>
              <a:rPr lang="en-US" sz="2400" b="1" dirty="0">
                <a:solidFill>
                  <a:srgbClr val="0070C0"/>
                </a:solidFill>
              </a:rPr>
              <a:t>very different ranges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400" dirty="0"/>
              <a:t>Example: if x1 has range 0-10 while x2 has range 0-1000000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2400" dirty="0"/>
              <a:t>We should normalize the features </a:t>
            </a:r>
            <a:br>
              <a:rPr lang="en-US" sz="2400" dirty="0"/>
            </a:br>
            <a:r>
              <a:rPr lang="en-US" sz="2400" dirty="0"/>
              <a:t>(make them have the </a:t>
            </a:r>
            <a:r>
              <a:rPr lang="en-US" sz="2400" b="1" dirty="0">
                <a:solidFill>
                  <a:srgbClr val="0070C0"/>
                </a:solidFill>
              </a:rPr>
              <a:t>same range</a:t>
            </a:r>
            <a:r>
              <a:rPr lang="en-US" sz="2400" dirty="0"/>
              <a:t>) 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2400" dirty="0"/>
              <a:t>For example: The following formula will make any feature have the range </a:t>
            </a:r>
            <a:r>
              <a:rPr lang="en-US" sz="2400" b="1" dirty="0">
                <a:solidFill>
                  <a:srgbClr val="0070C0"/>
                </a:solidFill>
              </a:rPr>
              <a:t>0-1</a:t>
            </a:r>
            <a:endParaRPr lang="ar-EG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88555" y="4987473"/>
                <a:ext cx="6214890" cy="113075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EG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555" y="4987473"/>
                <a:ext cx="6214890" cy="11307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086602" y="990864"/>
          <a:ext cx="4586286" cy="6400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04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Min = 0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Max = 1000000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200900" y="3882834"/>
          <a:ext cx="4586286" cy="595049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04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Min = 0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Max = 1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486772" y="2320168"/>
            <a:ext cx="1743075" cy="7531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Normalization</a:t>
            </a:r>
            <a:endParaRPr lang="ar-EG" b="1" dirty="0"/>
          </a:p>
        </p:txBody>
      </p:sp>
      <p:sp>
        <p:nvSpPr>
          <p:cNvPr id="10" name="Down Arrow 9"/>
          <p:cNvSpPr/>
          <p:nvPr/>
        </p:nvSpPr>
        <p:spPr>
          <a:xfrm>
            <a:off x="9101136" y="1690688"/>
            <a:ext cx="514349" cy="6294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Down Arrow 11"/>
          <p:cNvSpPr/>
          <p:nvPr/>
        </p:nvSpPr>
        <p:spPr>
          <a:xfrm>
            <a:off x="9101136" y="3164651"/>
            <a:ext cx="514349" cy="6294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9407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8975" cy="1325563"/>
          </a:xfrm>
        </p:spPr>
        <p:txBody>
          <a:bodyPr/>
          <a:lstStyle/>
          <a:p>
            <a:pPr algn="l" rtl="0"/>
            <a:r>
              <a:rPr lang="en-US" dirty="0"/>
              <a:t>(4) Feature selection / dimensionality reduction</a:t>
            </a:r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843090"/>
            <a:ext cx="6048376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2400" dirty="0"/>
              <a:t>If you have a large number of features, you can </a:t>
            </a:r>
            <a:r>
              <a:rPr lang="en-US" sz="2400" b="1" dirty="0">
                <a:solidFill>
                  <a:srgbClr val="0070C0"/>
                </a:solidFill>
              </a:rPr>
              <a:t>reduce their number </a:t>
            </a:r>
            <a:r>
              <a:rPr lang="en-US" sz="2400" dirty="0"/>
              <a:t>using either: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Feature selection</a:t>
            </a:r>
            <a:r>
              <a:rPr lang="en-US" sz="2400" dirty="0"/>
              <a:t>: Selecting the most </a:t>
            </a:r>
            <a:r>
              <a:rPr lang="en-US" sz="2400" b="1" dirty="0">
                <a:solidFill>
                  <a:srgbClr val="0070C0"/>
                </a:solidFill>
              </a:rPr>
              <a:t>important features </a:t>
            </a:r>
            <a:r>
              <a:rPr lang="en-US" sz="2400" dirty="0"/>
              <a:t>and dropping the less important ones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Dimensionality reduction</a:t>
            </a:r>
            <a:r>
              <a:rPr lang="en-US" sz="2400" dirty="0"/>
              <a:t>: Calculating </a:t>
            </a:r>
            <a:r>
              <a:rPr lang="en-US" sz="2400" b="1" dirty="0">
                <a:solidFill>
                  <a:srgbClr val="0070C0"/>
                </a:solidFill>
              </a:rPr>
              <a:t>new features </a:t>
            </a:r>
            <a:r>
              <a:rPr lang="en-US" sz="2400" dirty="0"/>
              <a:t>from the original ones such that the number of new features is </a:t>
            </a:r>
            <a:r>
              <a:rPr lang="en-US" sz="2400" b="1" dirty="0">
                <a:solidFill>
                  <a:srgbClr val="0070C0"/>
                </a:solidFill>
              </a:rPr>
              <a:t>small</a:t>
            </a:r>
            <a:r>
              <a:rPr lang="en-US" sz="2400" dirty="0"/>
              <a:t>.</a:t>
            </a:r>
            <a:endParaRPr lang="ar-EG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54106" y="1586717"/>
          <a:ext cx="336867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x1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x2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x3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x4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x5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8951118" y="2015340"/>
            <a:ext cx="485775" cy="6429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477918" y="2924037"/>
          <a:ext cx="336867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x1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x2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x3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x4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x5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&quot;No&quot; Symbol 12"/>
          <p:cNvSpPr/>
          <p:nvPr/>
        </p:nvSpPr>
        <p:spPr>
          <a:xfrm>
            <a:off x="7493793" y="2772580"/>
            <a:ext cx="571500" cy="728663"/>
          </a:xfrm>
          <a:prstGeom prst="noSmoking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4" name="&quot;No&quot; Symbol 13"/>
          <p:cNvSpPr/>
          <p:nvPr/>
        </p:nvSpPr>
        <p:spPr>
          <a:xfrm>
            <a:off x="8951118" y="2772579"/>
            <a:ext cx="571500" cy="728663"/>
          </a:xfrm>
          <a:prstGeom prst="noSmoking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&quot;No&quot; Symbol 14"/>
          <p:cNvSpPr/>
          <p:nvPr/>
        </p:nvSpPr>
        <p:spPr>
          <a:xfrm>
            <a:off x="9665492" y="2772579"/>
            <a:ext cx="571500" cy="728663"/>
          </a:xfrm>
          <a:prstGeom prst="noSmoking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93755" y="1329543"/>
            <a:ext cx="4129087" cy="244397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7" name="TextBox 16"/>
          <p:cNvSpPr txBox="1"/>
          <p:nvPr/>
        </p:nvSpPr>
        <p:spPr>
          <a:xfrm>
            <a:off x="8379617" y="2074637"/>
            <a:ext cx="2571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Feature Selection</a:t>
            </a:r>
            <a:endParaRPr lang="ar-EG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454106" y="4287862"/>
          <a:ext cx="336867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x1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x2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x3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x4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x5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Down Arrow 18"/>
          <p:cNvSpPr/>
          <p:nvPr/>
        </p:nvSpPr>
        <p:spPr>
          <a:xfrm>
            <a:off x="8951118" y="4716485"/>
            <a:ext cx="485775" cy="6429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215787" y="5527231"/>
          <a:ext cx="20212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z1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z2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z3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7193756" y="3987822"/>
            <a:ext cx="4129087" cy="254317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2" name="TextBox 21"/>
          <p:cNvSpPr txBox="1"/>
          <p:nvPr/>
        </p:nvSpPr>
        <p:spPr>
          <a:xfrm>
            <a:off x="7561659" y="4770745"/>
            <a:ext cx="3350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Dimensionality Reduction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49622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Preprocessed data</a:t>
            </a:r>
            <a:endParaRPr lang="ar-EG" dirty="0"/>
          </a:p>
        </p:txBody>
      </p:sp>
      <p:sp>
        <p:nvSpPr>
          <p:cNvPr id="5" name="Rounded Rectangle 4"/>
          <p:cNvSpPr/>
          <p:nvPr/>
        </p:nvSpPr>
        <p:spPr>
          <a:xfrm>
            <a:off x="5038721" y="3017039"/>
            <a:ext cx="2057399" cy="1185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Data cleaning</a:t>
            </a:r>
            <a:endParaRPr lang="ar-EG" dirty="0"/>
          </a:p>
        </p:txBody>
      </p:sp>
      <p:sp>
        <p:nvSpPr>
          <p:cNvPr id="6" name="Right Arrow 5"/>
          <p:cNvSpPr/>
          <p:nvPr/>
        </p:nvSpPr>
        <p:spPr>
          <a:xfrm>
            <a:off x="4130275" y="3343270"/>
            <a:ext cx="623887" cy="4429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ounded Rectangle 6"/>
          <p:cNvSpPr/>
          <p:nvPr/>
        </p:nvSpPr>
        <p:spPr>
          <a:xfrm>
            <a:off x="8048620" y="3017039"/>
            <a:ext cx="2057399" cy="1185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Data encoding</a:t>
            </a:r>
            <a:endParaRPr lang="ar-EG" dirty="0"/>
          </a:p>
        </p:txBody>
      </p:sp>
      <p:sp>
        <p:nvSpPr>
          <p:cNvPr id="8" name="Rounded Rectangle 7"/>
          <p:cNvSpPr/>
          <p:nvPr/>
        </p:nvSpPr>
        <p:spPr>
          <a:xfrm>
            <a:off x="8048621" y="5072052"/>
            <a:ext cx="2057399" cy="1185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Data normalization</a:t>
            </a:r>
            <a:endParaRPr lang="ar-EG" dirty="0"/>
          </a:p>
        </p:txBody>
      </p:sp>
      <p:sp>
        <p:nvSpPr>
          <p:cNvPr id="9" name="Right Arrow 8"/>
          <p:cNvSpPr/>
          <p:nvPr/>
        </p:nvSpPr>
        <p:spPr>
          <a:xfrm>
            <a:off x="7260429" y="3343272"/>
            <a:ext cx="623887" cy="4429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ounded Rectangle 9"/>
          <p:cNvSpPr/>
          <p:nvPr/>
        </p:nvSpPr>
        <p:spPr>
          <a:xfrm>
            <a:off x="5038725" y="5072053"/>
            <a:ext cx="2057399" cy="1185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Feature selection/ dimensionality reduction</a:t>
            </a:r>
            <a:endParaRPr lang="ar-EG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8765378" y="4474365"/>
            <a:ext cx="623887" cy="4429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ight Arrow 11"/>
          <p:cNvSpPr/>
          <p:nvPr/>
        </p:nvSpPr>
        <p:spPr>
          <a:xfrm flipH="1">
            <a:off x="4130275" y="5443524"/>
            <a:ext cx="623888" cy="4429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Right Arrow 12"/>
          <p:cNvSpPr/>
          <p:nvPr/>
        </p:nvSpPr>
        <p:spPr>
          <a:xfrm flipH="1">
            <a:off x="7260428" y="5443526"/>
            <a:ext cx="623888" cy="4429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Can 13"/>
          <p:cNvSpPr/>
          <p:nvPr/>
        </p:nvSpPr>
        <p:spPr>
          <a:xfrm>
            <a:off x="2326477" y="2908099"/>
            <a:ext cx="1447803" cy="13132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Raw data</a:t>
            </a:r>
            <a:endParaRPr lang="ar-EG" dirty="0"/>
          </a:p>
        </p:txBody>
      </p:sp>
      <p:sp>
        <p:nvSpPr>
          <p:cNvPr id="15" name="Can 14"/>
          <p:cNvSpPr/>
          <p:nvPr/>
        </p:nvSpPr>
        <p:spPr>
          <a:xfrm>
            <a:off x="2416963" y="4944657"/>
            <a:ext cx="1447803" cy="13132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Preprocessed data</a:t>
            </a:r>
            <a:endParaRPr lang="ar-EG" dirty="0"/>
          </a:p>
        </p:txBody>
      </p:sp>
      <p:sp>
        <p:nvSpPr>
          <p:cNvPr id="16" name="TextBox 15"/>
          <p:cNvSpPr txBox="1"/>
          <p:nvPr/>
        </p:nvSpPr>
        <p:spPr>
          <a:xfrm>
            <a:off x="1100138" y="1560492"/>
            <a:ext cx="965835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>
                <a:solidFill>
                  <a:srgbClr val="0070C0"/>
                </a:solidFill>
              </a:rPr>
              <a:t>After preprocessing</a:t>
            </a:r>
            <a:r>
              <a:rPr lang="en-US" sz="2800" dirty="0"/>
              <a:t>, we can easily use the preprocessed data to </a:t>
            </a:r>
            <a:r>
              <a:rPr lang="en-US" sz="2800" b="1" dirty="0">
                <a:solidFill>
                  <a:srgbClr val="0070C0"/>
                </a:solidFill>
              </a:rPr>
              <a:t>train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our model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240657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577</Words>
  <Application>Microsoft Office PowerPoint</Application>
  <PresentationFormat>Widescreen</PresentationFormat>
  <Paragraphs>271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Cambria Math</vt:lpstr>
      <vt:lpstr>Wingdings</vt:lpstr>
      <vt:lpstr>Office Theme</vt:lpstr>
      <vt:lpstr>Data preprocessing</vt:lpstr>
      <vt:lpstr>(1) Data cleaning</vt:lpstr>
      <vt:lpstr>(2) Data encoding</vt:lpstr>
      <vt:lpstr>(2) Data encoding</vt:lpstr>
      <vt:lpstr>(2) Data encoding</vt:lpstr>
      <vt:lpstr>(2) Data encoding</vt:lpstr>
      <vt:lpstr>(3) Data normalization</vt:lpstr>
      <vt:lpstr>(4) Feature selection / dimensionality reduction</vt:lpstr>
      <vt:lpstr>Preprocessed data</vt:lpstr>
      <vt:lpstr>Evaluation Metrics</vt:lpstr>
      <vt:lpstr>Evaluation Metrics</vt:lpstr>
      <vt:lpstr>Overfitting And Underfitting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hossam180099@fci.bu.edu.eg</dc:creator>
  <cp:lastModifiedBy>hossam180099@fci.bu.edu.eg</cp:lastModifiedBy>
  <cp:revision>3</cp:revision>
  <dcterms:created xsi:type="dcterms:W3CDTF">2024-02-24T00:59:27Z</dcterms:created>
  <dcterms:modified xsi:type="dcterms:W3CDTF">2024-03-02T13:10:59Z</dcterms:modified>
</cp:coreProperties>
</file>