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6" r:id="rId4"/>
  </p:sldMasterIdLst>
  <p:notesMasterIdLst>
    <p:notesMasterId r:id="rId14"/>
  </p:notesMasterIdLst>
  <p:handoutMasterIdLst>
    <p:handoutMasterId r:id="rId15"/>
  </p:handoutMasterIdLst>
  <p:sldIdLst>
    <p:sldId id="383" r:id="rId5"/>
    <p:sldId id="381" r:id="rId6"/>
    <p:sldId id="374" r:id="rId7"/>
    <p:sldId id="379" r:id="rId8"/>
    <p:sldId id="376" r:id="rId9"/>
    <p:sldId id="375" r:id="rId10"/>
    <p:sldId id="377" r:id="rId11"/>
    <p:sldId id="37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2D983-1044-4088-99BF-B7B05372458E}" v="113" dt="2022-03-22T15:03:33.142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F32B-0B80-17F6-6C84-CCCB05C0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9B8B-5D23-3F6D-C9E1-D22D97D6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CF1A-F0D1-44B5-AD54-154CD15E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F249-D914-4317-539C-775030E2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F6F8-07F1-D07E-4FEB-01414AE6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137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2F0A-8366-51A2-E16C-C34BEC42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2691A-7427-DFA5-332E-3D0D46A8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D40B-7915-0408-6B3B-B9E5E05A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579C-3AD9-A2FF-E9CF-A2F9CB26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442E-CC6B-8415-6A69-28A3E05F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15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6391D-F861-8D8D-57EB-97DEFE3B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9D45F-36BC-A5E6-F93A-594B6CCDB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FAD3-2A4E-CAE9-A036-44814123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9BB5-64DD-B0E2-87CF-64923E0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FFE-7587-43D6-EBC4-AC104ED8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833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1322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0437-22DF-561E-B732-E0D10BE2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5272-96E4-00B8-0FDD-E8236DA7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B013-F343-E966-2801-FC7BE38A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7F8D-255C-3E03-AD17-D5AA62BC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9994-FC71-24E8-7EFC-5D65F097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014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5003-141C-1BE6-0E01-934CC7A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67EB-4DF2-DB43-88D9-C99ADAFC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A995-378B-A226-7732-6A98CB2C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D59-627C-F465-647F-6AA52CB0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7F8-0BB1-5CBE-9613-A9D7F40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883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E3D1-5C49-8CD3-9680-CF27554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BC37-04D5-18D6-6445-F6EC28054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359F-8415-7D0E-3A66-6B6BE19F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F99DF-5BDB-1F66-8934-CF47F409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2D18-EDC6-EE83-B5B1-E9716AFA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99F2E-6A64-5787-D37F-A04B67F8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582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525-06C0-969D-B8E7-AC841C18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FCFA-A96F-ACCF-A71E-7F1A407D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64220-7C69-536F-66A8-AE83387FC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0ADF2-15B9-3679-9CE3-7851513F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3D8DC-EE28-DCBF-C614-8F92AC828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BDFFE-FA70-802F-BE50-B6BC247D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62234-8DC9-A023-9895-4CD4FF87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5C97C-9F49-23E4-DD41-37B36CC7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148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D240-7EA9-E875-CE4C-59C4284F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83299-A48D-35FB-00F6-DBB5A3F0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3E389-7B7D-09C0-4EF4-047E033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B7AC-FC55-0A1E-6A51-342B0CF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423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CD4EB-0CA9-F2C6-8232-6C302D63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25B8D-83AD-455E-DD63-359AFC25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65FC-F145-32CA-A7ED-FECB36F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023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39C-C80F-939B-C294-96DBE261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0887-4C61-B9EA-455E-9841FD40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CCE1-3AF7-3547-7336-DDA02EA1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EDC2D-60CA-390F-FC6A-51A1F1A2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E95D-D589-4551-97C9-4457BF41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2478D-2D33-DA7B-E461-6944B584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63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1191-592D-CBAD-0F11-90B8B564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F69E5-D3A1-A435-E1C3-28A866C0C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594D8-1D96-E6E3-9845-D81FD935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1CA64-12ED-6869-9430-52A2BB0C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237E-F0D4-6319-8929-70C4101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29C0-5C59-6325-62C4-12A98C78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134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1811B-7506-7D93-4780-8FD1D171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F544-FDB0-BA54-9D6C-0EDE5EB7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5BF7-FEEA-4618-4A35-58870BBFA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6B929-4359-4FE6-B766-0297DC5452A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8CB8-1A15-483A-AF4C-745D37AAE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D1B1-11FB-F468-19EE-1A124562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01439-8649-465E-BFAC-DE870C4F2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50" r:id="rId13"/>
    <p:sldLayoutId id="2147483710" r:id="rId14"/>
    <p:sldLayoutId id="2147483711" r:id="rId15"/>
    <p:sldLayoutId id="2147483712" r:id="rId16"/>
    <p:sldLayoutId id="2147483713" r:id="rId17"/>
    <p:sldLayoutId id="2147483715" r:id="rId18"/>
    <p:sldLayoutId id="2147483716" r:id="rId19"/>
    <p:sldLayoutId id="2147483717" r:id="rId20"/>
    <p:sldLayoutId id="2147483718" r:id="rId21"/>
    <p:sldLayoutId id="214748371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logo with a letter h and a circle with lines and dots&#10;&#10;Description automatically generated">
            <a:extLst>
              <a:ext uri="{FF2B5EF4-FFF2-40B4-BE49-F238E27FC236}">
                <a16:creationId xmlns:a16="http://schemas.microsoft.com/office/drawing/2014/main" id="{1FF0F5BC-4AEB-4960-E1C8-1B32A8AD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6" b="24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9EA7D-BB39-21AC-7292-1E810DA3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3796650-B1EA-4B57-A07A-493FE2CC2CD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3/9/2024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FC065-0389-A111-8796-8B2D3874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501439-8649-465E-BFAC-DE870C4F2E2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584A-12F0-80BB-F8CA-31D9D6863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1C981-F78C-693F-B2CB-20154E42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14" y="1311215"/>
            <a:ext cx="10312008" cy="5215704"/>
          </a:xfrm>
        </p:spPr>
        <p:txBody>
          <a:bodyPr>
            <a:normAutofit/>
          </a:bodyPr>
          <a:lstStyle/>
          <a:p>
            <a:r>
              <a:rPr lang="en-US" sz="7200" dirty="0"/>
              <a:t>K-Nearest Neighbor(KNN)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15BD-A634-33E0-7BDA-0E928A8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140" y="315901"/>
            <a:ext cx="7422158" cy="1106499"/>
          </a:xfrm>
        </p:spPr>
        <p:txBody>
          <a:bodyPr>
            <a:normAutofit/>
          </a:bodyPr>
          <a:lstStyle/>
          <a:p>
            <a:r>
              <a:rPr lang="en-US" dirty="0"/>
              <a:t>K-Nearest Neighbor(KNN)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634E37-056A-239D-B38A-D53CED235F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06720"/>
            <a:ext cx="12192000" cy="3334804"/>
          </a:xfrm>
        </p:spPr>
        <p:txBody>
          <a:bodyPr/>
          <a:lstStyle/>
          <a:p>
            <a:r>
              <a:rPr lang="en-US" dirty="0"/>
              <a:t>The K-NN algorithm works by finding the K nearest neighbors to a given data point based on a distance metric, such as Euclidean distance. The class or value of the data point is then determined by the majority vote or average of the K neighbors.</a:t>
            </a:r>
          </a:p>
        </p:txBody>
      </p:sp>
      <p:pic>
        <p:nvPicPr>
          <p:cNvPr id="1028" name="Picture 4" descr="KNN (K-Nearest Neighbors) Classifier from Scratch | by Amy Beisel | Medium">
            <a:extLst>
              <a:ext uri="{FF2B5EF4-FFF2-40B4-BE49-F238E27FC236}">
                <a16:creationId xmlns:a16="http://schemas.microsoft.com/office/drawing/2014/main" id="{D58E117F-67B6-0C1C-78DC-F3FE1E54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82" y="2538692"/>
            <a:ext cx="5430036" cy="37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 \text{distance}(x, X_i) = \sqrt{\sum_{j=1}^{d} (x_j - X_{i_j})^2} ]       ">
            <a:extLst>
              <a:ext uri="{FF2B5EF4-FFF2-40B4-BE49-F238E27FC236}">
                <a16:creationId xmlns:a16="http://schemas.microsoft.com/office/drawing/2014/main" id="{E3FFBCE2-C255-30DA-EA27-3DD2E3A0F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kNN - Roshan Talimi">
            <a:extLst>
              <a:ext uri="{FF2B5EF4-FFF2-40B4-BE49-F238E27FC236}">
                <a16:creationId xmlns:a16="http://schemas.microsoft.com/office/drawing/2014/main" id="{F955D833-6A83-428E-1696-D414BFF0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5" y="2974122"/>
            <a:ext cx="5135526" cy="15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ustering - What is the correct definition of Minkowski distance ...">
            <a:extLst>
              <a:ext uri="{FF2B5EF4-FFF2-40B4-BE49-F238E27FC236}">
                <a16:creationId xmlns:a16="http://schemas.microsoft.com/office/drawing/2014/main" id="{777EB432-0FDB-812F-E3B5-D02EE017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5" y="4791218"/>
            <a:ext cx="5135526" cy="15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584A-12F0-80BB-F8CA-31D9D6863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1C981-F78C-693F-B2CB-20154E42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140" y="315901"/>
            <a:ext cx="6311573" cy="110649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15BD-A634-33E0-7BDA-0E928A8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5705BAF9-FB84-C926-5766-58B73F87958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58512"/>
              </p:ext>
            </p:extLst>
          </p:nvPr>
        </p:nvGraphicFramePr>
        <p:xfrm>
          <a:off x="1021027" y="1731716"/>
          <a:ext cx="9571746" cy="32805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699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22699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2226998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2890752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Cigarettes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Heart 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404790-43B1-1864-63A9-0C8CA9343D70}"/>
              </a:ext>
            </a:extLst>
          </p:cNvPr>
          <p:cNvSpPr txBox="1"/>
          <p:nvPr/>
        </p:nvSpPr>
        <p:spPr>
          <a:xfrm>
            <a:off x="2015140" y="5429955"/>
            <a:ext cx="88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Name=E ,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Cigarettes=3,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Weight=70, Heart Attack =??</a:t>
            </a:r>
          </a:p>
          <a:p>
            <a:r>
              <a:rPr lang="en-US" dirty="0">
                <a:latin typeface="+mj-lt"/>
              </a:rPr>
              <a:t>Given K=1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44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DCC1D-20C0-4F13-8E99-1107C12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58621-E823-4BB7-B8BB-7CCED826A5D6}"/>
                  </a:ext>
                </a:extLst>
              </p:cNvPr>
              <p:cNvSpPr txBox="1"/>
              <p:nvPr/>
            </p:nvSpPr>
            <p:spPr>
              <a:xfrm>
                <a:off x="457200" y="711199"/>
                <a:ext cx="11796889" cy="466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Calculate using distance measure like Euclidean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Name A </a:t>
                </a:r>
                <a:r>
                  <a:rPr lang="en-US" sz="2000" dirty="0">
                    <a:sym typeface="Wingdings" panose="05000000000000000000" pitchFamily="2" charset="2"/>
                  </a:rPr>
                  <a:t> distance =d(A,E)=</a:t>
                </a:r>
                <a:r>
                  <a:rPr 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Name B </a:t>
                </a:r>
                <a:r>
                  <a:rPr lang="en-US" sz="2000" dirty="0">
                    <a:sym typeface="Wingdings" panose="05000000000000000000" pitchFamily="2" charset="2"/>
                  </a:rPr>
                  <a:t> distance =d(B,E)=</a:t>
                </a:r>
                <a:r>
                  <a:rPr 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Name C</a:t>
                </a:r>
                <a:r>
                  <a:rPr lang="en-US" sz="2000" dirty="0">
                    <a:sym typeface="Wingdings" panose="05000000000000000000" pitchFamily="2" charset="2"/>
                  </a:rPr>
                  <a:t> distance =d(C,E)=</a:t>
                </a:r>
                <a:r>
                  <a:rPr 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Name D </a:t>
                </a:r>
                <a:r>
                  <a:rPr lang="en-US" sz="2000" dirty="0">
                    <a:sym typeface="Wingdings" panose="05000000000000000000" pitchFamily="2" charset="2"/>
                  </a:rPr>
                  <a:t> distance =d(D,E)=</a:t>
                </a:r>
                <a:r>
                  <a:rPr 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07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E58621-E823-4BB7-B8BB-7CCED826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11199"/>
                <a:ext cx="11796889" cy="4661020"/>
              </a:xfrm>
              <a:prstGeom prst="rect">
                <a:avLst/>
              </a:prstGeom>
              <a:blipFill>
                <a:blip r:embed="rId2"/>
                <a:stretch>
                  <a:fillRect l="-517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C6748-6BE8-4C44-87A2-0CF37024F492}"/>
                  </a:ext>
                </a:extLst>
              </p:cNvPr>
              <p:cNvSpPr txBox="1"/>
              <p:nvPr/>
            </p:nvSpPr>
            <p:spPr>
              <a:xfrm>
                <a:off x="877711" y="1067415"/>
                <a:ext cx="611293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sepChr m:val=",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C6748-6BE8-4C44-87A2-0CF37024F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1" y="1067415"/>
                <a:ext cx="6112932" cy="427746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4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33729631"/>
              </p:ext>
            </p:extLst>
          </p:nvPr>
        </p:nvGraphicFramePr>
        <p:xfrm>
          <a:off x="1088202" y="733778"/>
          <a:ext cx="9621075" cy="39502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2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39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Cigarettes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Heart Attack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1793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28F438-3EB3-4AB6-B729-94BB31242CDC}"/>
              </a:ext>
            </a:extLst>
          </p:cNvPr>
          <p:cNvSpPr txBox="1"/>
          <p:nvPr/>
        </p:nvSpPr>
        <p:spPr>
          <a:xfrm>
            <a:off x="1422400" y="5136444"/>
            <a:ext cx="31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Must Sort Distance</a:t>
            </a:r>
          </a:p>
        </p:txBody>
      </p:sp>
    </p:spTree>
    <p:extLst>
      <p:ext uri="{BB962C8B-B14F-4D97-AF65-F5344CB8AC3E}">
        <p14:creationId xmlns:p14="http://schemas.microsoft.com/office/powerpoint/2010/main" val="244038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0049000"/>
              </p:ext>
            </p:extLst>
          </p:nvPr>
        </p:nvGraphicFramePr>
        <p:xfrm>
          <a:off x="1381713" y="824090"/>
          <a:ext cx="9621078" cy="43453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0351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4028209621"/>
                    </a:ext>
                  </a:extLst>
                </a:gridCol>
              </a:tblGrid>
              <a:tr h="1034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Cigarettes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Heart Attack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Rank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179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D9E1CF-4236-466A-BB72-25794E6429F1}"/>
              </a:ext>
            </a:extLst>
          </p:cNvPr>
          <p:cNvSpPr txBox="1"/>
          <p:nvPr/>
        </p:nvSpPr>
        <p:spPr>
          <a:xfrm>
            <a:off x="2026355" y="5433745"/>
            <a:ext cx="852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look first at smallest distance “4” we Heart Attack =</a:t>
            </a:r>
            <a:r>
              <a:rPr lang="en-US" dirty="0">
                <a:sym typeface="Wingdings" panose="05000000000000000000" pitchFamily="2" charset="2"/>
              </a:rPr>
              <a:t>Bad</a:t>
            </a:r>
          </a:p>
          <a:p>
            <a:r>
              <a:rPr lang="en-US" dirty="0">
                <a:sym typeface="Wingdings" panose="05000000000000000000" pitchFamily="2" charset="2"/>
              </a:rPr>
              <a:t>we can Predict that </a:t>
            </a:r>
            <a:r>
              <a:rPr lang="en-US" dirty="0"/>
              <a:t>Heart Attack =</a:t>
            </a:r>
            <a:r>
              <a:rPr lang="en-US" dirty="0">
                <a:sym typeface="Wingdings" panose="05000000000000000000" pitchFamily="2" charset="2"/>
              </a:rPr>
              <a:t>Bad Based on smallest distance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0616792"/>
              </p:ext>
            </p:extLst>
          </p:nvPr>
        </p:nvGraphicFramePr>
        <p:xfrm>
          <a:off x="783960" y="1133405"/>
          <a:ext cx="9571746" cy="39366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699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22699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2226998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2890752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Cigarettes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Heart 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56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4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8" name="Graphic 57" descr="Handshake">
            <a:extLst>
              <a:ext uri="{FF2B5EF4-FFF2-40B4-BE49-F238E27FC236}">
                <a16:creationId xmlns:a16="http://schemas.microsoft.com/office/drawing/2014/main" id="{33B697D4-01DD-08D0-5C0A-49C62697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1A71338-8BA2-4C79-A6C5-5A8E30081D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230e9df3-be65-4c73-a93b-d1236ebd677e"/>
    <ds:schemaRef ds:uri="http://purl.org/dc/terms/"/>
    <ds:schemaRef ds:uri="16c05727-aa75-4e4a-9b5f-8a80a1165891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312</Words>
  <Application>Microsoft Office PowerPoint</Application>
  <PresentationFormat>Widescreen</PresentationFormat>
  <Paragraphs>143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Posterama</vt:lpstr>
      <vt:lpstr>Wingdings</vt:lpstr>
      <vt:lpstr>Office Theme</vt:lpstr>
      <vt:lpstr>PowerPoint Presentation</vt:lpstr>
      <vt:lpstr>K-Nearest Neighbor(KNN)</vt:lpstr>
      <vt:lpstr>K-Nearest Neighbor(KNN)</vt:lpstr>
      <vt:lpstr>Example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K_NN</dc:title>
  <dc:creator>سحر محمد عبد الحافظ أحمد طنطاوى</dc:creator>
  <cp:lastModifiedBy>hossam180099@fci.bu.edu.eg</cp:lastModifiedBy>
  <cp:revision>7</cp:revision>
  <dcterms:created xsi:type="dcterms:W3CDTF">2022-03-22T13:58:27Z</dcterms:created>
  <dcterms:modified xsi:type="dcterms:W3CDTF">2024-03-08T22:52:08Z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