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46"/>
  </p:notesMasterIdLst>
  <p:sldIdLst>
    <p:sldId id="256" r:id="rId2"/>
    <p:sldId id="302" r:id="rId3"/>
    <p:sldId id="257" r:id="rId4"/>
    <p:sldId id="258" r:id="rId5"/>
    <p:sldId id="259" r:id="rId6"/>
    <p:sldId id="261" r:id="rId7"/>
    <p:sldId id="292" r:id="rId8"/>
    <p:sldId id="293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8" roundtripDataSignature="AMtx7mi7zHZJGG55WSh6oq2fzKjYQv2L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61F338E-A695-4BF6-B20A-4EC03E198B55}">
  <a:tblStyle styleId="{361F338E-A695-4BF6-B20A-4EC03E198B5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59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8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52568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>
          <a:extLst>
            <a:ext uri="{FF2B5EF4-FFF2-40B4-BE49-F238E27FC236}">
              <a16:creationId xmlns:a16="http://schemas.microsoft.com/office/drawing/2014/main" id="{879C8AF9-31F1-823B-0E79-DD4022F8F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>
            <a:extLst>
              <a:ext uri="{FF2B5EF4-FFF2-40B4-BE49-F238E27FC236}">
                <a16:creationId xmlns:a16="http://schemas.microsoft.com/office/drawing/2014/main" id="{2543938B-5207-3F61-6E70-43867FAD77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0:notes">
            <a:extLst>
              <a:ext uri="{FF2B5EF4-FFF2-40B4-BE49-F238E27FC236}">
                <a16:creationId xmlns:a16="http://schemas.microsoft.com/office/drawing/2014/main" id="{35D8398C-BBA0-BD98-7470-A8D475B474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557859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>
          <a:extLst>
            <a:ext uri="{FF2B5EF4-FFF2-40B4-BE49-F238E27FC236}">
              <a16:creationId xmlns:a16="http://schemas.microsoft.com/office/drawing/2014/main" id="{498C3774-3D79-4192-8F12-B1C6100B8B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5:notes">
            <a:extLst>
              <a:ext uri="{FF2B5EF4-FFF2-40B4-BE49-F238E27FC236}">
                <a16:creationId xmlns:a16="http://schemas.microsoft.com/office/drawing/2014/main" id="{CDD8C13F-F15E-93BD-C4D8-6A9F0BFDA0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5:notes">
            <a:extLst>
              <a:ext uri="{FF2B5EF4-FFF2-40B4-BE49-F238E27FC236}">
                <a16:creationId xmlns:a16="http://schemas.microsoft.com/office/drawing/2014/main" id="{66A9A9D9-A5B0-9D57-3113-7E73EEDADDD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5516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>
          <a:extLst>
            <a:ext uri="{FF2B5EF4-FFF2-40B4-BE49-F238E27FC236}">
              <a16:creationId xmlns:a16="http://schemas.microsoft.com/office/drawing/2014/main" id="{8F2FE8FA-676F-28E9-1C18-2AAE247AD5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5:notes">
            <a:extLst>
              <a:ext uri="{FF2B5EF4-FFF2-40B4-BE49-F238E27FC236}">
                <a16:creationId xmlns:a16="http://schemas.microsoft.com/office/drawing/2014/main" id="{D827CF37-690A-0C84-0DE7-D8ADB6EF214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5:notes">
            <a:extLst>
              <a:ext uri="{FF2B5EF4-FFF2-40B4-BE49-F238E27FC236}">
                <a16:creationId xmlns:a16="http://schemas.microsoft.com/office/drawing/2014/main" id="{59F4E027-868B-3531-036B-8D7FC900073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752813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>
          <a:extLst>
            <a:ext uri="{FF2B5EF4-FFF2-40B4-BE49-F238E27FC236}">
              <a16:creationId xmlns:a16="http://schemas.microsoft.com/office/drawing/2014/main" id="{A0C3930B-C260-EE6C-B3BE-2503996F9B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5:notes">
            <a:extLst>
              <a:ext uri="{FF2B5EF4-FFF2-40B4-BE49-F238E27FC236}">
                <a16:creationId xmlns:a16="http://schemas.microsoft.com/office/drawing/2014/main" id="{CE1F5659-0723-8D4F-9950-1FCA907857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5:notes">
            <a:extLst>
              <a:ext uri="{FF2B5EF4-FFF2-40B4-BE49-F238E27FC236}">
                <a16:creationId xmlns:a16="http://schemas.microsoft.com/office/drawing/2014/main" id="{54A724C2-87FD-34FE-7BDE-0B8569D9EF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8906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>
          <a:extLst>
            <a:ext uri="{FF2B5EF4-FFF2-40B4-BE49-F238E27FC236}">
              <a16:creationId xmlns:a16="http://schemas.microsoft.com/office/drawing/2014/main" id="{877AB91F-3243-ACF5-7410-1D8A475ACF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5:notes">
            <a:extLst>
              <a:ext uri="{FF2B5EF4-FFF2-40B4-BE49-F238E27FC236}">
                <a16:creationId xmlns:a16="http://schemas.microsoft.com/office/drawing/2014/main" id="{A0249524-307E-560E-67E2-3076E37AB7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5:notes">
            <a:extLst>
              <a:ext uri="{FF2B5EF4-FFF2-40B4-BE49-F238E27FC236}">
                <a16:creationId xmlns:a16="http://schemas.microsoft.com/office/drawing/2014/main" id="{3979C653-26D9-1253-8768-C5550BA55DF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615954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>
          <a:extLst>
            <a:ext uri="{FF2B5EF4-FFF2-40B4-BE49-F238E27FC236}">
              <a16:creationId xmlns:a16="http://schemas.microsoft.com/office/drawing/2014/main" id="{1A3A76F0-8BD5-8E4B-C352-30336FA2F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5:notes">
            <a:extLst>
              <a:ext uri="{FF2B5EF4-FFF2-40B4-BE49-F238E27FC236}">
                <a16:creationId xmlns:a16="http://schemas.microsoft.com/office/drawing/2014/main" id="{2DA96514-F281-5BF0-C8A1-F47A0DDBB4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5:notes">
            <a:extLst>
              <a:ext uri="{FF2B5EF4-FFF2-40B4-BE49-F238E27FC236}">
                <a16:creationId xmlns:a16="http://schemas.microsoft.com/office/drawing/2014/main" id="{E90F08D3-6E81-9202-8F29-B7B12AC799B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834458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>
          <a:extLst>
            <a:ext uri="{FF2B5EF4-FFF2-40B4-BE49-F238E27FC236}">
              <a16:creationId xmlns:a16="http://schemas.microsoft.com/office/drawing/2014/main" id="{F774CD24-EA98-5CC4-90F9-60F08A32D3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5:notes">
            <a:extLst>
              <a:ext uri="{FF2B5EF4-FFF2-40B4-BE49-F238E27FC236}">
                <a16:creationId xmlns:a16="http://schemas.microsoft.com/office/drawing/2014/main" id="{BEE24820-ACC2-DDD9-73DE-21E5C92283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5:notes">
            <a:extLst>
              <a:ext uri="{FF2B5EF4-FFF2-40B4-BE49-F238E27FC236}">
                <a16:creationId xmlns:a16="http://schemas.microsoft.com/office/drawing/2014/main" id="{AC49FFB9-4ECC-A5F6-3AAF-616D7A0E902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343990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>
          <a:extLst>
            <a:ext uri="{FF2B5EF4-FFF2-40B4-BE49-F238E27FC236}">
              <a16:creationId xmlns:a16="http://schemas.microsoft.com/office/drawing/2014/main" id="{CE682BD8-D9D3-EE2C-8AC3-F0530204C6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5:notes">
            <a:extLst>
              <a:ext uri="{FF2B5EF4-FFF2-40B4-BE49-F238E27FC236}">
                <a16:creationId xmlns:a16="http://schemas.microsoft.com/office/drawing/2014/main" id="{062A0FD8-03B5-7866-9A3D-4D5C1846D0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5:notes">
            <a:extLst>
              <a:ext uri="{FF2B5EF4-FFF2-40B4-BE49-F238E27FC236}">
                <a16:creationId xmlns:a16="http://schemas.microsoft.com/office/drawing/2014/main" id="{BC978440-B946-2283-4AB9-B5FC4963D3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9842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9654C-E0E0-4709-B41A-97D0A8A2CFA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33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7CC7B-D91A-FF13-CA9A-02788D205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6064C7-25B8-39E8-36CF-A51FD6A3D6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DBE0F-498F-DB91-6CCD-ED54FD4F6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E6485-6BC3-B01F-C421-0567CF803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D21FB-844B-04CD-3EBE-BB23C2755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88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5BA3C-EF1A-0F6C-57F5-92021A067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D8614E-1D8C-6C43-88DE-F10ABF4C7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E74EB-1558-0950-2171-93D1321F6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F3456-7FB6-F201-9F3E-A2D7E349E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9BF38-435B-335C-8C05-E6F2937EB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67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F8A95E-0D88-753B-E576-0BD76D1E92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A28187-7073-3EAA-AC18-C6A2F61D61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F5D41-C517-36B0-95F6-7E8788C70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9D3FE-F2F2-43BD-0866-EDD6DDC77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DE65C-29F3-45A6-711F-C71AF5BE4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73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BA81B-FCEF-C60C-AEF6-A7B4B6F7F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18854-D8DB-1E00-507E-218637805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B707A-1076-1810-7407-7873C427D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324F1-F1E3-0E14-5ADA-AC35BB59C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6B94D-C188-D36B-EE98-5CB2E87C6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2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60516-F3B8-C0D0-D716-E16C3F676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DA80C-8C5F-46CB-87D1-348AA89FB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41BED-D869-01DE-FC32-E5F435B85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5D240-3F68-89AD-77B1-EA25819A9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B83B8-701D-BAB3-DA2A-E54D9893F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4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11ADA-E682-46EC-D646-D0132BDC8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486CD-AFAF-C19E-43D8-9524B15A2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FBD451-6FEE-AC53-FCCD-3206B6635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9E9FB-C9D3-4141-76E7-311C3E7B8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9B575-105C-6BE2-460D-8E6B30A12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0C909D-03D6-5F65-AD0F-D9FFC78F0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819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3A57A-3EC6-3CEA-F8B9-80E07B392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09739-F819-68D0-34CC-F90E6F173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842FCF-7982-0D66-B9C8-73AB6BC5C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7C573C-A104-21A9-54BF-AE116A2CE7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017F68-E3BF-3D4C-FD58-B41FAE4FBE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E50012-E57C-A221-9F9D-B56274F3F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AAE030-EED4-14FF-5731-BD64BD545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DC4900-3817-4941-1D49-CF25AA14D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41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CD4BD-8486-92EA-AA59-23019D40F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46BAD3-21CC-7DF7-B72E-427391EE6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49F6C6-4454-C9DD-8609-BF952F762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9E5D2C-22D3-A4B2-3D8C-2AF326AD6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67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707EF7-903F-54C7-42B7-F5A4AC33D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FAB5F3-CBB0-5C67-E1A5-D92C89DA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F3557-76B1-86C6-9A35-3A7938879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59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5E089-2262-4145-C902-0D974D0C1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D6754-3C6B-BD86-C726-4C9CE1D03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F7ECD9-5906-2C34-77FD-2F9FDF71C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46A23E-DF24-81D3-1DBF-B584D7BAA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6A9E9-4C17-390B-C025-25B24F885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D9A16-A515-46DF-FB1E-C0E1E9749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87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531E5-7B77-57DD-1140-6F4AA16DD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2B6721-2C04-39DE-8EAF-4B56555C20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9A9BDC-8F86-42B9-402C-C0A59E0D9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7BF296-DB52-0261-AABC-1BA2D3B23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9E7AC8-5765-2078-9202-9275E6071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480D6-4C14-829C-916C-2EC257650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72008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E3FFA1-4766-8D44-EE62-88B2EA20E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E7DD8D-D30F-2F69-0041-03EA1351C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8E19F-538F-2E7F-06E1-69DB87CE75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F7708-A5F0-496B-57A7-64FADE247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7EDFC-16B3-47B2-F4B6-3BDA842BE6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22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ownload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python.org/downloads/release/python-390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logo with a letter h and a circle with lines and dots&#10;&#10;Description automatically generated">
            <a:extLst>
              <a:ext uri="{FF2B5EF4-FFF2-40B4-BE49-F238E27FC236}">
                <a16:creationId xmlns:a16="http://schemas.microsoft.com/office/drawing/2014/main" id="{F6AB3DCF-051A-BD71-9190-17EA5D0E2B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046" b="2471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Jupyter Notebook</a:t>
            </a:r>
            <a:endParaRPr/>
          </a:p>
        </p:txBody>
      </p:sp>
      <p:pic>
        <p:nvPicPr>
          <p:cNvPr id="138" name="Google Shape;138;p9"/>
          <p:cNvPicPr preferRelativeResize="0"/>
          <p:nvPr/>
        </p:nvPicPr>
        <p:blipFill rotWithShape="1">
          <a:blip r:embed="rId3">
            <a:alphaModFix/>
          </a:blip>
          <a:srcRect t="10400"/>
          <a:stretch/>
        </p:blipFill>
        <p:spPr>
          <a:xfrm>
            <a:off x="2109979" y="2085976"/>
            <a:ext cx="7686292" cy="3814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Python basics</a:t>
            </a:r>
            <a:endParaRPr/>
          </a:p>
        </p:txBody>
      </p:sp>
      <p:sp>
        <p:nvSpPr>
          <p:cNvPr id="144" name="Google Shape;144;p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Printing output</a:t>
            </a:r>
            <a:endParaRPr/>
          </a:p>
        </p:txBody>
      </p:sp>
      <p:pic>
        <p:nvPicPr>
          <p:cNvPr id="150" name="Google Shape;150;p11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tretch/>
        </p:blipFill>
        <p:spPr>
          <a:xfrm>
            <a:off x="4095576" y="2652437"/>
            <a:ext cx="4000847" cy="2697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Comments</a:t>
            </a:r>
            <a:endParaRPr/>
          </a:p>
        </p:txBody>
      </p:sp>
      <p:pic>
        <p:nvPicPr>
          <p:cNvPr id="156" name="Google Shape;156;p12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tretch/>
        </p:blipFill>
        <p:spPr>
          <a:xfrm>
            <a:off x="4190835" y="3014418"/>
            <a:ext cx="3810330" cy="1973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Variables, arithmetic operators</a:t>
            </a:r>
            <a:endParaRPr/>
          </a:p>
        </p:txBody>
      </p:sp>
      <p:pic>
        <p:nvPicPr>
          <p:cNvPr id="163" name="Google Shape;163;p13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94048" y="1527543"/>
            <a:ext cx="4461588" cy="1901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53877" y="1451672"/>
            <a:ext cx="4901682" cy="4645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Spaces are important in Python</a:t>
            </a:r>
            <a:endParaRPr/>
          </a:p>
        </p:txBody>
      </p:sp>
      <p:pic>
        <p:nvPicPr>
          <p:cNvPr id="169" name="Google Shape;169;p14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tretch/>
        </p:blipFill>
        <p:spPr>
          <a:xfrm>
            <a:off x="3710733" y="3319245"/>
            <a:ext cx="4770533" cy="1364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70676" y="2936066"/>
            <a:ext cx="7450648" cy="2130456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Error message</a:t>
            </a:r>
            <a:endParaRPr/>
          </a:p>
        </p:txBody>
      </p:sp>
      <p:grpSp>
        <p:nvGrpSpPr>
          <p:cNvPr id="176" name="Google Shape;176;p15"/>
          <p:cNvGrpSpPr/>
          <p:nvPr/>
        </p:nvGrpSpPr>
        <p:grpSpPr>
          <a:xfrm>
            <a:off x="1110188" y="3710506"/>
            <a:ext cx="2631232" cy="1216057"/>
            <a:chOff x="2101643" y="4751018"/>
            <a:chExt cx="2631232" cy="1216057"/>
          </a:xfrm>
        </p:grpSpPr>
        <p:sp>
          <p:nvSpPr>
            <p:cNvPr id="177" name="Google Shape;177;p15"/>
            <p:cNvSpPr/>
            <p:nvPr/>
          </p:nvSpPr>
          <p:spPr>
            <a:xfrm>
              <a:off x="4070402" y="4751018"/>
              <a:ext cx="662473" cy="1216057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5"/>
            <p:cNvSpPr txBox="1"/>
            <p:nvPr/>
          </p:nvSpPr>
          <p:spPr>
            <a:xfrm>
              <a:off x="2101643" y="5122356"/>
              <a:ext cx="1968759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Read from bottom to top</a:t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Error message</a:t>
            </a:r>
            <a:endParaRPr/>
          </a:p>
        </p:txBody>
      </p:sp>
      <p:pic>
        <p:nvPicPr>
          <p:cNvPr id="183" name="Google Shape;183;p16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tretch/>
        </p:blipFill>
        <p:spPr>
          <a:xfrm>
            <a:off x="3710733" y="3319245"/>
            <a:ext cx="4770533" cy="1364098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6"/>
          <p:cNvSpPr/>
          <p:nvPr/>
        </p:nvSpPr>
        <p:spPr>
          <a:xfrm>
            <a:off x="3806890" y="4590661"/>
            <a:ext cx="4348065" cy="475861"/>
          </a:xfrm>
          <a:prstGeom prst="rect">
            <a:avLst/>
          </a:prstGeom>
          <a:noFill/>
          <a:ln w="28575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6"/>
          <p:cNvSpPr txBox="1"/>
          <p:nvPr/>
        </p:nvSpPr>
        <p:spPr>
          <a:xfrm>
            <a:off x="1092382" y="4454594"/>
            <a:ext cx="2556588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Error reason </a:t>
            </a:r>
            <a:br>
              <a:rPr lang="en-US" sz="20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(this means our spaces are wrong)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Error message</a:t>
            </a:r>
            <a:endParaRPr/>
          </a:p>
        </p:txBody>
      </p:sp>
      <p:pic>
        <p:nvPicPr>
          <p:cNvPr id="191" name="Google Shape;191;p17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tretch/>
        </p:blipFill>
        <p:spPr>
          <a:xfrm>
            <a:off x="3710733" y="3319245"/>
            <a:ext cx="4770533" cy="1364098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7"/>
          <p:cNvSpPr/>
          <p:nvPr/>
        </p:nvSpPr>
        <p:spPr>
          <a:xfrm>
            <a:off x="4208108" y="4117926"/>
            <a:ext cx="2855166" cy="475861"/>
          </a:xfrm>
          <a:prstGeom prst="rect">
            <a:avLst/>
          </a:prstGeom>
          <a:noFill/>
          <a:ln w="28575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7"/>
          <p:cNvSpPr txBox="1"/>
          <p:nvPr/>
        </p:nvSpPr>
        <p:spPr>
          <a:xfrm>
            <a:off x="2790553" y="4155801"/>
            <a:ext cx="126826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line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Error message</a:t>
            </a:r>
            <a:endParaRPr/>
          </a:p>
        </p:txBody>
      </p:sp>
      <p:pic>
        <p:nvPicPr>
          <p:cNvPr id="199" name="Google Shape;199;p18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tretch/>
        </p:blipFill>
        <p:spPr>
          <a:xfrm>
            <a:off x="3710733" y="3319245"/>
            <a:ext cx="4770533" cy="1364098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8"/>
          <p:cNvSpPr/>
          <p:nvPr/>
        </p:nvSpPr>
        <p:spPr>
          <a:xfrm>
            <a:off x="4292083" y="3412912"/>
            <a:ext cx="2855166" cy="319334"/>
          </a:xfrm>
          <a:prstGeom prst="rect">
            <a:avLst/>
          </a:prstGeom>
          <a:noFill/>
          <a:ln w="28575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8"/>
          <p:cNvSpPr txBox="1"/>
          <p:nvPr/>
        </p:nvSpPr>
        <p:spPr>
          <a:xfrm>
            <a:off x="2883859" y="3572579"/>
            <a:ext cx="126826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here it is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AI Lab 01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Lab introduction, and Python basics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878581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Error message</a:t>
            </a:r>
            <a:endParaRPr/>
          </a:p>
        </p:txBody>
      </p:sp>
      <p:pic>
        <p:nvPicPr>
          <p:cNvPr id="207" name="Google Shape;207;p19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tretch/>
        </p:blipFill>
        <p:spPr>
          <a:xfrm>
            <a:off x="3710733" y="3319245"/>
            <a:ext cx="4770533" cy="1364098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9"/>
          <p:cNvSpPr/>
          <p:nvPr/>
        </p:nvSpPr>
        <p:spPr>
          <a:xfrm>
            <a:off x="4058817" y="3873238"/>
            <a:ext cx="4488024" cy="282563"/>
          </a:xfrm>
          <a:prstGeom prst="rect">
            <a:avLst/>
          </a:prstGeom>
          <a:noFill/>
          <a:ln w="28575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9"/>
          <p:cNvSpPr txBox="1"/>
          <p:nvPr/>
        </p:nvSpPr>
        <p:spPr>
          <a:xfrm>
            <a:off x="1362270" y="3873238"/>
            <a:ext cx="255658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Filename </a:t>
            </a:r>
            <a:br>
              <a:rPr lang="en-US" sz="20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(this means our cell)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Error message</a:t>
            </a:r>
            <a:endParaRPr/>
          </a:p>
        </p:txBody>
      </p:sp>
      <p:pic>
        <p:nvPicPr>
          <p:cNvPr id="215" name="Google Shape;215;p20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tretch/>
        </p:blipFill>
        <p:spPr>
          <a:xfrm>
            <a:off x="3710733" y="3319245"/>
            <a:ext cx="4770533" cy="1364098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0"/>
          <p:cNvSpPr/>
          <p:nvPr/>
        </p:nvSpPr>
        <p:spPr>
          <a:xfrm>
            <a:off x="8665883" y="3873238"/>
            <a:ext cx="1155441" cy="344199"/>
          </a:xfrm>
          <a:prstGeom prst="rect">
            <a:avLst/>
          </a:prstGeom>
          <a:noFill/>
          <a:ln w="28575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0"/>
          <p:cNvSpPr txBox="1"/>
          <p:nvPr/>
        </p:nvSpPr>
        <p:spPr>
          <a:xfrm>
            <a:off x="9243603" y="4241869"/>
            <a:ext cx="170750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Line number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Error message</a:t>
            </a:r>
            <a:endParaRPr/>
          </a:p>
        </p:txBody>
      </p:sp>
      <p:pic>
        <p:nvPicPr>
          <p:cNvPr id="223" name="Google Shape;223;p21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tretch/>
        </p:blipFill>
        <p:spPr>
          <a:xfrm>
            <a:off x="3710733" y="3319245"/>
            <a:ext cx="4770533" cy="1364098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1"/>
          <p:cNvSpPr txBox="1"/>
          <p:nvPr/>
        </p:nvSpPr>
        <p:spPr>
          <a:xfrm>
            <a:off x="838200" y="3637400"/>
            <a:ext cx="2652928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If this is not your code (like when you import a library), continue reading from bottom to top</a:t>
            </a:r>
            <a:endParaRPr/>
          </a:p>
        </p:txBody>
      </p:sp>
      <p:sp>
        <p:nvSpPr>
          <p:cNvPr id="226" name="Google Shape;226;p21"/>
          <p:cNvSpPr/>
          <p:nvPr/>
        </p:nvSpPr>
        <p:spPr>
          <a:xfrm>
            <a:off x="3795303" y="3829194"/>
            <a:ext cx="6026021" cy="742806"/>
          </a:xfrm>
          <a:prstGeom prst="rect">
            <a:avLst/>
          </a:prstGeom>
          <a:noFill/>
          <a:ln w="28575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Line numbers</a:t>
            </a:r>
            <a:endParaRPr/>
          </a:p>
        </p:txBody>
      </p:sp>
      <p:sp>
        <p:nvSpPr>
          <p:cNvPr id="232" name="Google Shape;232;p22"/>
          <p:cNvSpPr txBox="1"/>
          <p:nvPr/>
        </p:nvSpPr>
        <p:spPr>
          <a:xfrm>
            <a:off x="1751121" y="2009238"/>
            <a:ext cx="546144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You can show line numbers if they are hidden</a:t>
            </a:r>
            <a:endParaRPr/>
          </a:p>
        </p:txBody>
      </p:sp>
      <p:grpSp>
        <p:nvGrpSpPr>
          <p:cNvPr id="233" name="Google Shape;233;p22"/>
          <p:cNvGrpSpPr/>
          <p:nvPr/>
        </p:nvGrpSpPr>
        <p:grpSpPr>
          <a:xfrm>
            <a:off x="3363305" y="2839867"/>
            <a:ext cx="5985967" cy="2049374"/>
            <a:chOff x="3512596" y="2727899"/>
            <a:chExt cx="5166808" cy="1402202"/>
          </a:xfrm>
        </p:grpSpPr>
        <p:pic>
          <p:nvPicPr>
            <p:cNvPr id="234" name="Google Shape;234;p2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512596" y="2727899"/>
              <a:ext cx="5166808" cy="14022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5" name="Google Shape;235;p22"/>
            <p:cNvSpPr/>
            <p:nvPr/>
          </p:nvSpPr>
          <p:spPr>
            <a:xfrm>
              <a:off x="4646645" y="3573624"/>
              <a:ext cx="2024743" cy="251927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Order of running cells is important</a:t>
            </a:r>
            <a:endParaRPr/>
          </a:p>
        </p:txBody>
      </p:sp>
      <p:pic>
        <p:nvPicPr>
          <p:cNvPr id="241" name="Google Shape;241;p23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tretch/>
        </p:blipFill>
        <p:spPr>
          <a:xfrm>
            <a:off x="2731478" y="2961074"/>
            <a:ext cx="6729043" cy="2080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Order of running cells is important</a:t>
            </a:r>
            <a:endParaRPr/>
          </a:p>
        </p:txBody>
      </p:sp>
      <p:pic>
        <p:nvPicPr>
          <p:cNvPr id="247" name="Google Shape;247;p24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tretch/>
        </p:blipFill>
        <p:spPr>
          <a:xfrm>
            <a:off x="2731478" y="2961074"/>
            <a:ext cx="6729043" cy="208044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4"/>
          <p:cNvSpPr/>
          <p:nvPr/>
        </p:nvSpPr>
        <p:spPr>
          <a:xfrm>
            <a:off x="2367720" y="4818239"/>
            <a:ext cx="4938149" cy="416234"/>
          </a:xfrm>
          <a:prstGeom prst="rect">
            <a:avLst/>
          </a:prstGeom>
          <a:noFill/>
          <a:ln w="28575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4"/>
          <p:cNvSpPr txBox="1"/>
          <p:nvPr/>
        </p:nvSpPr>
        <p:spPr>
          <a:xfrm>
            <a:off x="2079170" y="5449078"/>
            <a:ext cx="6178421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This means either we forgot to run the previous cell or the variable name is wrong  </a:t>
            </a:r>
            <a:br>
              <a:rPr lang="en-US" sz="20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(or the variable is not defined at all)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Order of running cells is important</a:t>
            </a:r>
            <a:endParaRPr/>
          </a:p>
        </p:txBody>
      </p:sp>
      <p:pic>
        <p:nvPicPr>
          <p:cNvPr id="255" name="Google Shape;255;p25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tretch/>
        </p:blipFill>
        <p:spPr>
          <a:xfrm>
            <a:off x="2731478" y="2961074"/>
            <a:ext cx="6729043" cy="208044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5"/>
          <p:cNvSpPr/>
          <p:nvPr/>
        </p:nvSpPr>
        <p:spPr>
          <a:xfrm>
            <a:off x="1413240" y="2722238"/>
            <a:ext cx="4938149" cy="416234"/>
          </a:xfrm>
          <a:prstGeom prst="rect">
            <a:avLst/>
          </a:prstGeom>
          <a:noFill/>
          <a:ln w="28575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5"/>
          <p:cNvSpPr txBox="1"/>
          <p:nvPr/>
        </p:nvSpPr>
        <p:spPr>
          <a:xfrm>
            <a:off x="755779" y="2153400"/>
            <a:ext cx="335902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We must run this first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Variables are case-sensitive</a:t>
            </a:r>
            <a:endParaRPr/>
          </a:p>
        </p:txBody>
      </p:sp>
      <p:pic>
        <p:nvPicPr>
          <p:cNvPr id="263" name="Google Shape;263;p26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tretch/>
        </p:blipFill>
        <p:spPr>
          <a:xfrm>
            <a:off x="2765771" y="2991556"/>
            <a:ext cx="6660457" cy="20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Variables are case-sensitive</a:t>
            </a:r>
            <a:endParaRPr/>
          </a:p>
        </p:txBody>
      </p:sp>
      <p:pic>
        <p:nvPicPr>
          <p:cNvPr id="269" name="Google Shape;269;p27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167176" y="2460202"/>
            <a:ext cx="9857648" cy="2988876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7"/>
          <p:cNvSpPr/>
          <p:nvPr/>
        </p:nvSpPr>
        <p:spPr>
          <a:xfrm>
            <a:off x="2367720" y="4818239"/>
            <a:ext cx="4938149" cy="416234"/>
          </a:xfrm>
          <a:prstGeom prst="rect">
            <a:avLst/>
          </a:prstGeom>
          <a:noFill/>
          <a:ln w="28575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27"/>
          <p:cNvSpPr txBox="1"/>
          <p:nvPr/>
        </p:nvSpPr>
        <p:spPr>
          <a:xfrm>
            <a:off x="2079170" y="5449078"/>
            <a:ext cx="6178421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Again, this means either we forgot to run the previous cell or the variable name is wrong  </a:t>
            </a:r>
            <a:br>
              <a:rPr lang="en-US" sz="20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(or the variable is not defined at all)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Variables are case-sensitive</a:t>
            </a:r>
            <a:endParaRPr/>
          </a:p>
        </p:txBody>
      </p:sp>
      <p:pic>
        <p:nvPicPr>
          <p:cNvPr id="277" name="Google Shape;277;p28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167176" y="2460202"/>
            <a:ext cx="9857648" cy="2988876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8"/>
          <p:cNvSpPr/>
          <p:nvPr/>
        </p:nvSpPr>
        <p:spPr>
          <a:xfrm>
            <a:off x="3626926" y="3306334"/>
            <a:ext cx="1355622" cy="400110"/>
          </a:xfrm>
          <a:prstGeom prst="rect">
            <a:avLst/>
          </a:prstGeom>
          <a:noFill/>
          <a:ln w="28575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28"/>
          <p:cNvSpPr txBox="1"/>
          <p:nvPr/>
        </p:nvSpPr>
        <p:spPr>
          <a:xfrm>
            <a:off x="3842656" y="1977752"/>
            <a:ext cx="318329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The names are different</a:t>
            </a:r>
            <a:endParaRPr/>
          </a:p>
        </p:txBody>
      </p:sp>
      <p:sp>
        <p:nvSpPr>
          <p:cNvPr id="280" name="Google Shape;280;p28"/>
          <p:cNvSpPr/>
          <p:nvPr/>
        </p:nvSpPr>
        <p:spPr>
          <a:xfrm>
            <a:off x="2896376" y="2660522"/>
            <a:ext cx="1355622" cy="400110"/>
          </a:xfrm>
          <a:prstGeom prst="rect">
            <a:avLst/>
          </a:prstGeom>
          <a:noFill/>
          <a:ln w="28575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1" name="Google Shape;281;p28"/>
          <p:cNvCxnSpPr/>
          <p:nvPr/>
        </p:nvCxnSpPr>
        <p:spPr>
          <a:xfrm flipH="1">
            <a:off x="4161453" y="2337616"/>
            <a:ext cx="410547" cy="322906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2" name="Google Shape;282;p28"/>
          <p:cNvCxnSpPr/>
          <p:nvPr/>
        </p:nvCxnSpPr>
        <p:spPr>
          <a:xfrm flipH="1">
            <a:off x="4441371" y="2406034"/>
            <a:ext cx="300485" cy="81796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Course plan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Required software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Python basics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If statement</a:t>
            </a:r>
            <a:endParaRPr/>
          </a:p>
        </p:txBody>
      </p:sp>
      <p:pic>
        <p:nvPicPr>
          <p:cNvPr id="288" name="Google Shape;288;p29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tretch/>
        </p:blipFill>
        <p:spPr>
          <a:xfrm>
            <a:off x="2935225" y="2295145"/>
            <a:ext cx="6321550" cy="3412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structures</a:t>
            </a:r>
            <a:endParaRPr/>
          </a:p>
        </p:txBody>
      </p:sp>
      <p:pic>
        <p:nvPicPr>
          <p:cNvPr id="294" name="Google Shape;294;p30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tretch/>
        </p:blipFill>
        <p:spPr>
          <a:xfrm>
            <a:off x="3374137" y="2221992"/>
            <a:ext cx="5443726" cy="35586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Length of a list (or a tuple)</a:t>
            </a:r>
            <a:endParaRPr/>
          </a:p>
        </p:txBody>
      </p:sp>
      <p:pic>
        <p:nvPicPr>
          <p:cNvPr id="300" name="Google Shape;300;p31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tretch/>
        </p:blipFill>
        <p:spPr>
          <a:xfrm>
            <a:off x="3520441" y="2350009"/>
            <a:ext cx="5151118" cy="3302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For loop</a:t>
            </a:r>
            <a:endParaRPr/>
          </a:p>
        </p:txBody>
      </p:sp>
      <p:pic>
        <p:nvPicPr>
          <p:cNvPr id="306" name="Google Shape;306;p32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tretch/>
        </p:blipFill>
        <p:spPr>
          <a:xfrm>
            <a:off x="3511296" y="2194561"/>
            <a:ext cx="5169408" cy="3613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For loop</a:t>
            </a:r>
            <a:endParaRPr/>
          </a:p>
        </p:txBody>
      </p:sp>
      <p:pic>
        <p:nvPicPr>
          <p:cNvPr id="312" name="Google Shape;312;p33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tretch/>
        </p:blipFill>
        <p:spPr>
          <a:xfrm>
            <a:off x="3346704" y="2084832"/>
            <a:ext cx="5498592" cy="3832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While loop</a:t>
            </a:r>
            <a:endParaRPr/>
          </a:p>
        </p:txBody>
      </p:sp>
      <p:pic>
        <p:nvPicPr>
          <p:cNvPr id="318" name="Google Shape;318;p34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tretch/>
        </p:blipFill>
        <p:spPr>
          <a:xfrm>
            <a:off x="3639313" y="2103121"/>
            <a:ext cx="4913374" cy="37963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Functions</a:t>
            </a:r>
            <a:endParaRPr/>
          </a:p>
        </p:txBody>
      </p:sp>
      <p:pic>
        <p:nvPicPr>
          <p:cNvPr id="324" name="Google Shape;324;p35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tretch/>
        </p:blipFill>
        <p:spPr>
          <a:xfrm>
            <a:off x="3749041" y="2478024"/>
            <a:ext cx="4693918" cy="3046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>
          <a:extLst>
            <a:ext uri="{FF2B5EF4-FFF2-40B4-BE49-F238E27FC236}">
              <a16:creationId xmlns:a16="http://schemas.microsoft.com/office/drawing/2014/main" id="{89D9E070-784E-10E7-17CA-5544DCABE9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">
            <a:extLst>
              <a:ext uri="{FF2B5EF4-FFF2-40B4-BE49-F238E27FC236}">
                <a16:creationId xmlns:a16="http://schemas.microsoft.com/office/drawing/2014/main" id="{C5F8FC57-E3EF-6F31-79E5-BDDF31612E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dirty="0" err="1"/>
              <a:t>Numpy</a:t>
            </a:r>
            <a:endParaRPr dirty="0"/>
          </a:p>
        </p:txBody>
      </p:sp>
      <p:sp>
        <p:nvSpPr>
          <p:cNvPr id="144" name="Google Shape;144;p10">
            <a:extLst>
              <a:ext uri="{FF2B5EF4-FFF2-40B4-BE49-F238E27FC236}">
                <a16:creationId xmlns:a16="http://schemas.microsoft.com/office/drawing/2014/main" id="{FB2CE31E-9B97-EAB4-C267-B557DE4F58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09709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>
          <a:extLst>
            <a:ext uri="{FF2B5EF4-FFF2-40B4-BE49-F238E27FC236}">
              <a16:creationId xmlns:a16="http://schemas.microsoft.com/office/drawing/2014/main" id="{876B7275-FAB9-877D-DC18-DB6F574B6D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5">
            <a:extLst>
              <a:ext uri="{FF2B5EF4-FFF2-40B4-BE49-F238E27FC236}">
                <a16:creationId xmlns:a16="http://schemas.microsoft.com/office/drawing/2014/main" id="{1DE44536-B1B0-4282-1557-D0847186B3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Install</a:t>
            </a:r>
            <a:endParaRPr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68E5C1-722C-6A0E-3B3D-F536F1E018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47548" y="3263003"/>
            <a:ext cx="6296904" cy="1476581"/>
          </a:xfrm>
        </p:spPr>
      </p:pic>
    </p:spTree>
    <p:extLst>
      <p:ext uri="{BB962C8B-B14F-4D97-AF65-F5344CB8AC3E}">
        <p14:creationId xmlns:p14="http://schemas.microsoft.com/office/powerpoint/2010/main" val="33468521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>
          <a:extLst>
            <a:ext uri="{FF2B5EF4-FFF2-40B4-BE49-F238E27FC236}">
              <a16:creationId xmlns:a16="http://schemas.microsoft.com/office/drawing/2014/main" id="{AD3070D5-F853-A498-B6EE-AC45A0B677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5">
            <a:extLst>
              <a:ext uri="{FF2B5EF4-FFF2-40B4-BE49-F238E27FC236}">
                <a16:creationId xmlns:a16="http://schemas.microsoft.com/office/drawing/2014/main" id="{7FD3911F-8362-6CF8-E910-6E9DD4DB3F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err="1"/>
              <a:t>numpy</a:t>
            </a:r>
            <a:endParaRPr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DE88F32-8B53-516C-297E-A78681EDB8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56409"/>
          <a:stretch/>
        </p:blipFill>
        <p:spPr>
          <a:xfrm>
            <a:off x="762195" y="2338809"/>
            <a:ext cx="4332879" cy="4351338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D6F3E8-0147-D938-E72E-E116231094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3034" y="3119296"/>
            <a:ext cx="4001058" cy="21910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62C05A-C449-E4F7-B285-DBC32F3AF1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195" y="1381315"/>
            <a:ext cx="10821910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1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Course Plan</a:t>
            </a:r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>
          <a:extLst>
            <a:ext uri="{FF2B5EF4-FFF2-40B4-BE49-F238E27FC236}">
              <a16:creationId xmlns:a16="http://schemas.microsoft.com/office/drawing/2014/main" id="{4F3F1D9A-21D6-DD8F-A8AF-D183470CD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5">
            <a:extLst>
              <a:ext uri="{FF2B5EF4-FFF2-40B4-BE49-F238E27FC236}">
                <a16:creationId xmlns:a16="http://schemas.microsoft.com/office/drawing/2014/main" id="{A1B3AB1E-84E9-6F97-7384-19DD7B3F7E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err="1"/>
              <a:t>numpy</a:t>
            </a:r>
            <a:endParaRPr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C6E504-7848-02CA-2E65-4FC1CEAB64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531315"/>
            <a:ext cx="4848902" cy="2314898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40A151-8637-4752-5D51-4FC21AC2A3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8005" y="2969526"/>
            <a:ext cx="3905795" cy="14384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B6A8E67-C169-C556-406D-4E744EA86E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690688"/>
            <a:ext cx="7163800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3330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>
          <a:extLst>
            <a:ext uri="{FF2B5EF4-FFF2-40B4-BE49-F238E27FC236}">
              <a16:creationId xmlns:a16="http://schemas.microsoft.com/office/drawing/2014/main" id="{C412A414-8A6A-C3C6-1478-477DAF25A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5">
            <a:extLst>
              <a:ext uri="{FF2B5EF4-FFF2-40B4-BE49-F238E27FC236}">
                <a16:creationId xmlns:a16="http://schemas.microsoft.com/office/drawing/2014/main" id="{0ECB92F2-A30D-2E07-E337-8CFC52DFC3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err="1"/>
              <a:t>numpy</a:t>
            </a:r>
            <a:endParaRPr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8C99C8-7B7C-AB2E-25DB-7D01B12FFC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328709"/>
            <a:ext cx="4915586" cy="2200582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961C78-B4C0-9940-7BCA-84D503FFFA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0966" y="2741147"/>
            <a:ext cx="6011114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3121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>
          <a:extLst>
            <a:ext uri="{FF2B5EF4-FFF2-40B4-BE49-F238E27FC236}">
              <a16:creationId xmlns:a16="http://schemas.microsoft.com/office/drawing/2014/main" id="{7D71727B-3C05-74B6-3F56-0C283282E8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5">
            <a:extLst>
              <a:ext uri="{FF2B5EF4-FFF2-40B4-BE49-F238E27FC236}">
                <a16:creationId xmlns:a16="http://schemas.microsoft.com/office/drawing/2014/main" id="{4738AD1B-2D90-8BAB-5B46-1A028502D3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err="1"/>
              <a:t>numpy</a:t>
            </a:r>
            <a:endParaRPr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6C8A4DF-F235-BB30-17A6-F71EF98161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0289" y="1368426"/>
            <a:ext cx="10515600" cy="3617293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777F96-5C7D-B443-4B01-E0F61DC054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2793" y="3177072"/>
            <a:ext cx="2010056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3063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>
          <a:extLst>
            <a:ext uri="{FF2B5EF4-FFF2-40B4-BE49-F238E27FC236}">
              <a16:creationId xmlns:a16="http://schemas.microsoft.com/office/drawing/2014/main" id="{A988D500-C2EA-5B39-EBCA-0C006F8659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5">
            <a:extLst>
              <a:ext uri="{FF2B5EF4-FFF2-40B4-BE49-F238E27FC236}">
                <a16:creationId xmlns:a16="http://schemas.microsoft.com/office/drawing/2014/main" id="{A071AB8B-EE83-0AF6-94F2-54BCE70E9B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err="1"/>
              <a:t>numpy</a:t>
            </a:r>
            <a:endParaRPr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D9693D5-6E76-ED56-B7B0-46092E7D48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7297206" cy="435133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D24277-6B1C-EA9C-2BFA-1A98BDF9E6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89" y="2375486"/>
            <a:ext cx="3686689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1333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>
          <a:extLst>
            <a:ext uri="{FF2B5EF4-FFF2-40B4-BE49-F238E27FC236}">
              <a16:creationId xmlns:a16="http://schemas.microsoft.com/office/drawing/2014/main" id="{261E38A2-2CB4-BBB7-B844-81962A4CC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5">
            <a:extLst>
              <a:ext uri="{FF2B5EF4-FFF2-40B4-BE49-F238E27FC236}">
                <a16:creationId xmlns:a16="http://schemas.microsoft.com/office/drawing/2014/main" id="{5B9546C6-01FC-9FAF-C755-5C40B8D001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err="1"/>
              <a:t>numpy</a:t>
            </a:r>
            <a:endParaRPr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32620E-EB6C-C38E-F020-EA1A140752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949544"/>
            <a:ext cx="6906589" cy="3991532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0C9E2B-44A3-4A5E-2BA1-13889985E38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4726"/>
          <a:stretch/>
        </p:blipFill>
        <p:spPr>
          <a:xfrm>
            <a:off x="7901651" y="3206509"/>
            <a:ext cx="3924848" cy="217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091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Course Plan (Lab)</a:t>
            </a:r>
            <a:endParaRPr/>
          </a:p>
        </p:txBody>
      </p:sp>
      <p:graphicFrame>
        <p:nvGraphicFramePr>
          <p:cNvPr id="103" name="Google Shape;103;p4"/>
          <p:cNvGraphicFramePr/>
          <p:nvPr>
            <p:extLst>
              <p:ext uri="{D42A27DB-BD31-4B8C-83A1-F6EECF244321}">
                <p14:modId xmlns:p14="http://schemas.microsoft.com/office/powerpoint/2010/main" val="870230101"/>
              </p:ext>
            </p:extLst>
          </p:nvPr>
        </p:nvGraphicFramePr>
        <p:xfrm>
          <a:off x="2885492" y="1611021"/>
          <a:ext cx="6809025" cy="4074270"/>
        </p:xfrm>
        <a:graphic>
          <a:graphicData uri="http://schemas.openxmlformats.org/drawingml/2006/table">
            <a:tbl>
              <a:tblPr firstRow="1" bandRow="1">
                <a:noFill/>
                <a:tableStyleId>{361F338E-A695-4BF6-B20A-4EC03E198B55}</a:tableStyleId>
              </a:tblPr>
              <a:tblGrid>
                <a:gridCol w="123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Week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Topic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Python basics + </a:t>
                      </a:r>
                      <a:r>
                        <a:rPr lang="en-US" sz="1800" u="none" strike="noStrike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numpy</a:t>
                      </a:r>
                      <a:r>
                        <a:rPr lang="en-US" sz="18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pandas matplotlib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Pre-Processing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k-nearest neighbors (KNN)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4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K-means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5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Naïve Bayes 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6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Decision Tree (DT)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7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Random Forest (RF)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8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Linear-Regression 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9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Logistic Regression  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10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Support Vector Machine (SVM)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Required software</a:t>
            </a:r>
            <a:endParaRPr/>
          </a:p>
        </p:txBody>
      </p:sp>
      <p:sp>
        <p:nvSpPr>
          <p:cNvPr id="115" name="Google Shape;115;p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653A73-B4B2-9CC4-0A71-2EBF0F478A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05D401B-8538-51E1-0C7A-90279ECEF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Anaconda</a:t>
            </a:r>
            <a:r>
              <a:rPr lang="en-US" dirty="0"/>
              <a:t>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4FA5217-0C93-708C-5822-F2CF959BE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Download from here: </a:t>
            </a:r>
            <a:r>
              <a:rPr lang="en-US" sz="1800" b="0" i="0" u="sng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3"/>
              </a:rPr>
              <a:t>https://www.anaconda.com/download</a:t>
            </a:r>
            <a:r>
              <a:rPr lang="en-US" sz="1800" b="0" i="0" u="sng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endParaRPr lang="en-US" sz="1800" u="sng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903682-27A8-7FA8-B48A-EA047A6B2F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6630" y="2420921"/>
            <a:ext cx="7287642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667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57E10A-9506-39C2-F0BC-470B4D839A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5BE6ED4-1B88-41C0-192A-E631C59BE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EF03E0A-936E-991B-3E9F-ED5FA5AF1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Download from here: </a:t>
            </a:r>
            <a:r>
              <a:rPr lang="en-US" sz="1800" b="0" i="0" u="sng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2"/>
              </a:rPr>
              <a:t>https://www.python.org/downloads/release/python-390/</a:t>
            </a:r>
            <a:r>
              <a:rPr lang="en-US" sz="1800" b="0" i="0" u="sng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lang="en-US" sz="1800" u="sng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45A815-0C74-1AEA-3FBF-FA185D65A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395" y="2298266"/>
            <a:ext cx="11307753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279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Anaconda Distribution</a:t>
            </a:r>
            <a:endParaRPr/>
          </a:p>
        </p:txBody>
      </p:sp>
      <p:pic>
        <p:nvPicPr>
          <p:cNvPr id="129" name="Google Shape;129;p8"/>
          <p:cNvPicPr preferRelativeResize="0"/>
          <p:nvPr/>
        </p:nvPicPr>
        <p:blipFill rotWithShape="1">
          <a:blip r:embed="rId3">
            <a:alphaModFix/>
          </a:blip>
          <a:srcRect b="10936"/>
          <a:stretch/>
        </p:blipFill>
        <p:spPr>
          <a:xfrm>
            <a:off x="666750" y="1528762"/>
            <a:ext cx="9505950" cy="475993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8"/>
          <p:cNvSpPr/>
          <p:nvPr/>
        </p:nvSpPr>
        <p:spPr>
          <a:xfrm>
            <a:off x="2185988" y="4143375"/>
            <a:ext cx="1828800" cy="2028825"/>
          </a:xfrm>
          <a:prstGeom prst="rect">
            <a:avLst/>
          </a:prstGeom>
          <a:noFill/>
          <a:ln w="28575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8"/>
          <p:cNvSpPr txBox="1"/>
          <p:nvPr/>
        </p:nvSpPr>
        <p:spPr>
          <a:xfrm>
            <a:off x="3814762" y="1690688"/>
            <a:ext cx="361473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We use Jupyter Notebook</a:t>
            </a:r>
            <a:endParaRPr sz="2400" b="1" i="0" u="none" strike="noStrike" cap="non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2" name="Google Shape;132;p8"/>
          <p:cNvCxnSpPr/>
          <p:nvPr/>
        </p:nvCxnSpPr>
        <p:spPr>
          <a:xfrm flipH="1">
            <a:off x="4014788" y="2171700"/>
            <a:ext cx="1600200" cy="2986087"/>
          </a:xfrm>
          <a:prstGeom prst="straightConnector1">
            <a:avLst/>
          </a:prstGeom>
          <a:noFill/>
          <a:ln w="57150" cap="flat" cmpd="sng">
            <a:solidFill>
              <a:srgbClr val="7030A0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72</TotalTime>
  <Words>322</Words>
  <Application>Microsoft Office PowerPoint</Application>
  <PresentationFormat>Widescreen</PresentationFormat>
  <Paragraphs>85</Paragraphs>
  <Slides>44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AI Lab 01</vt:lpstr>
      <vt:lpstr>Outline</vt:lpstr>
      <vt:lpstr>Course Plan</vt:lpstr>
      <vt:lpstr>Course Plan (Lab)</vt:lpstr>
      <vt:lpstr>Required software</vt:lpstr>
      <vt:lpstr>Anaconda </vt:lpstr>
      <vt:lpstr>Python </vt:lpstr>
      <vt:lpstr>Anaconda Distribution</vt:lpstr>
      <vt:lpstr>Jupyter Notebook</vt:lpstr>
      <vt:lpstr>Python basics</vt:lpstr>
      <vt:lpstr>Printing output</vt:lpstr>
      <vt:lpstr>Comments</vt:lpstr>
      <vt:lpstr>Variables, arithmetic operators</vt:lpstr>
      <vt:lpstr>Spaces are important in Python</vt:lpstr>
      <vt:lpstr>Error message</vt:lpstr>
      <vt:lpstr>Error message</vt:lpstr>
      <vt:lpstr>Error message</vt:lpstr>
      <vt:lpstr>Error message</vt:lpstr>
      <vt:lpstr>Error message</vt:lpstr>
      <vt:lpstr>Error message</vt:lpstr>
      <vt:lpstr>Error message</vt:lpstr>
      <vt:lpstr>Line numbers</vt:lpstr>
      <vt:lpstr>Order of running cells is important</vt:lpstr>
      <vt:lpstr>Order of running cells is important</vt:lpstr>
      <vt:lpstr>Order of running cells is important</vt:lpstr>
      <vt:lpstr>Variables are case-sensitive</vt:lpstr>
      <vt:lpstr>Variables are case-sensitive</vt:lpstr>
      <vt:lpstr>Variables are case-sensitive</vt:lpstr>
      <vt:lpstr>If statement</vt:lpstr>
      <vt:lpstr>Data structures</vt:lpstr>
      <vt:lpstr>Length of a list (or a tuple)</vt:lpstr>
      <vt:lpstr>For loop</vt:lpstr>
      <vt:lpstr>For loop</vt:lpstr>
      <vt:lpstr>While loop</vt:lpstr>
      <vt:lpstr>Functions</vt:lpstr>
      <vt:lpstr>Numpy</vt:lpstr>
      <vt:lpstr>Install</vt:lpstr>
      <vt:lpstr>numpy</vt:lpstr>
      <vt:lpstr>numpy</vt:lpstr>
      <vt:lpstr>numpy</vt:lpstr>
      <vt:lpstr>numpy</vt:lpstr>
      <vt:lpstr>numpy</vt:lpstr>
      <vt:lpstr>numpy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Lab 01</dc:title>
  <dc:creator>Abdulwahab Almestekawy</dc:creator>
  <cp:lastModifiedBy>hossam180099@fci.bu.edu.eg</cp:lastModifiedBy>
  <cp:revision>7</cp:revision>
  <dcterms:created xsi:type="dcterms:W3CDTF">2023-02-18T20:10:23Z</dcterms:created>
  <dcterms:modified xsi:type="dcterms:W3CDTF">2024-03-08T00:52:42Z</dcterms:modified>
</cp:coreProperties>
</file>