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</p:sldIdLst>
  <p:sldSz cx="12192000" cy="6858000"/>
  <p:notesSz cx="6858000" cy="9144000"/>
  <p:custDataLst>
    <p:tags r:id="rId12"/>
  </p:custDataLst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CF8B2-F085-57C1-9252-E0DF67F87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F0E792-F27A-3CF5-C5B0-61CA84ADF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2D4E3-7F36-E06B-05D5-286B93E54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BAAA8-E9E9-4853-985F-7CDD1BDEAC49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30CF9-4004-C71D-A6CB-58A384176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16E39-81CA-518C-E37A-C10AA470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3DD3-1A35-43E6-95AE-27CE5DE92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864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0E6CB-D141-61F7-AF17-E7677AD47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59EF5-BBDE-A9CE-B941-1FCB58206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D9ED8-7D02-D6D4-F157-C1FD0C268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BAAA8-E9E9-4853-985F-7CDD1BDEAC49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941FC-A755-8EA4-6404-E234F6374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F5F48-E326-B6C0-9A34-4A55FA7E0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3DD3-1A35-43E6-95AE-27CE5DE92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710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04A81D-FD4F-5BD5-AC18-33F128990F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7081A1-5328-23F6-95C5-9F06221CA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76D0A-9B29-03DD-DD81-CB258A95E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BAAA8-E9E9-4853-985F-7CDD1BDEAC49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499F3-1D51-DF11-18FA-E50873E03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3AB99-092B-3269-3D27-CE12DA8E8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3DD3-1A35-43E6-95AE-27CE5DE92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572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DC13-EF19-C14B-3090-9CDCA67D8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BB0A6-A096-4F00-8889-0E9370647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0F5CB-8D10-98F5-56F3-911DA242E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BAAA8-E9E9-4853-985F-7CDD1BDEAC49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E1792-69C0-88E3-AE45-23F0DCC9A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A0EB3-24A4-2E19-3658-56D756D0C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3DD3-1A35-43E6-95AE-27CE5DE92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736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73183-E8FB-09DA-732D-00EA5E14D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E1880-81D8-1009-3AEC-88173F84C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23B81-4B31-85F9-6047-912471378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BAAA8-E9E9-4853-985F-7CDD1BDEAC49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DB1DA-D20E-1B55-0808-36F2042FE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74A36-87E1-3077-943F-A6C47D866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3DD3-1A35-43E6-95AE-27CE5DE92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952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7FD54-69A6-06C1-29FF-C2CA2DC9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5D3A5-1622-D64B-8A1F-E53892C137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5B51F5-1A05-CD9C-65C9-B753DFE2E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F19A3-19B7-175D-E1F7-3705C8BD6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BAAA8-E9E9-4853-985F-7CDD1BDEAC49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1AE38-B760-1340-6ADE-B52E646A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3A93E-B2FB-AF74-CBF2-32493742F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3DD3-1A35-43E6-95AE-27CE5DE92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376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30786-BF62-62E8-A5BC-66B383614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B987E-D151-0AB0-1136-ADF2688D3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A7480A-9B47-2864-7623-7DE992FC5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494EE9-510F-6382-118C-4D7F1F8FF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E7848-A42D-EF7C-45AB-603A041D6E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E5EFFE-41B5-CD84-8F1B-E963912E5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BAAA8-E9E9-4853-985F-7CDD1BDEAC49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29DD57-2DBB-BE51-F098-B0BA77D20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A596F8-FDDF-4C4D-0D65-A5C44290A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3DD3-1A35-43E6-95AE-27CE5DE92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91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FEBEE-82CA-7350-9F69-43E606B84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0E2554-37F3-DE75-74E2-47DBC0ED3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BAAA8-E9E9-4853-985F-7CDD1BDEAC49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BD1408-C4C6-FF2A-5B2C-C21A0EC20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DE1F16-FA7B-D30C-2FF5-6729C3BE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3DD3-1A35-43E6-95AE-27CE5DE92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696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2F51C0-6D80-F2AC-1F5E-583395219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BAAA8-E9E9-4853-985F-7CDD1BDEAC49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A2199F-FEB7-12A4-E078-EEE4C2C2E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1D11C-A765-B5E4-9A89-DCABC97A5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3DD3-1A35-43E6-95AE-27CE5DE92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178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F7E40-4993-2048-8C82-D9D068C91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EE255-10B1-9F6B-DE35-20D3FA91A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AE7CB-2309-0F72-1AE8-1D6D5897F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18E92-D90E-8EF7-5592-25C4BD046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BAAA8-E9E9-4853-985F-7CDD1BDEAC49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E6238-2B23-FA59-4ED9-35B35E083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C8DFA-E906-670F-0776-BB27F5BF9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3DD3-1A35-43E6-95AE-27CE5DE92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649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78239-184B-29E5-DC1D-68D3F461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E419CB-9FB0-AB04-2F58-305B8F0C0D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70AFFC-DC09-8EEC-36BF-EBCA70793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0BDF7-224D-67CB-7F41-01145C6B8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BAAA8-E9E9-4853-985F-7CDD1BDEAC49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430C4-F584-975D-3C86-1795C43C9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A61CB2-BF6D-42E7-BD7A-B67AEBD4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3DD3-1A35-43E6-95AE-27CE5DE92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4055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46289847-68DE-C159-E3C4-11E8389931D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0936108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425" imgH="424" progId="TCLayout.ActiveDocument.1">
                  <p:embed/>
                </p:oleObj>
              </mc:Choice>
              <mc:Fallback>
                <p:oleObj name="think-cell Slide" r:id="rId14" imgW="425" imgH="4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D8937C-6AEF-181A-9817-5236D3D9B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B68AE-F763-81EB-474D-0D5FF4FCA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6BE84-83D8-FC58-B17A-51EBAE533E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BAAA8-E9E9-4853-985F-7CDD1BDEAC49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CB5E1-E64A-8DDD-0BB2-A7D493626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4E516-41AF-BE59-B7CB-748505D29F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C3DD3-1A35-43E6-95AE-27CE5DE92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027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hyperlink" Target="https://github.com/HossamHeikal/AIS-data-pipeline#ais-data-pipeline" TargetMode="Externa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11.JPG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5.png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6.png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7.png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8.png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9.png"/><Relationship Id="rId5" Type="http://schemas.openxmlformats.org/officeDocument/2006/relationships/hyperlink" Target="http://localhost:3000/" TargetMode="External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10.JPG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2B6B21AE-62EF-5E5D-48F0-77DB46059A8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158597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055A5C5-86B6-2C05-FC4C-2AD70E52E2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>
            <a:normAutofit/>
          </a:bodyPr>
          <a:lstStyle/>
          <a:p>
            <a:r>
              <a:rPr lang="en-US" b="1" i="0" u="none" strike="noStrike" dirty="0">
                <a:solidFill>
                  <a:srgbClr val="1F2328"/>
                </a:solidFill>
                <a:effectLst/>
                <a:latin typeface="-apple-system"/>
                <a:hlinkClick r:id="rId5"/>
              </a:rPr>
              <a:t>AIS-data-pipeline</a:t>
            </a:r>
            <a:b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B36C3E-CB22-84FC-1324-779B4B977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33867"/>
            <a:ext cx="9144000" cy="1655762"/>
          </a:xfrm>
        </p:spPr>
        <p:txBody>
          <a:bodyPr>
            <a:normAutofit/>
          </a:bodyPr>
          <a:lstStyle/>
          <a:p>
            <a:r>
              <a:rPr lang="en-GB" sz="1600" b="0" i="0" dirty="0">
                <a:solidFill>
                  <a:srgbClr val="1F2328"/>
                </a:solidFill>
                <a:effectLst/>
              </a:rPr>
              <a:t>End-to-End Automated Data Pipeline: From Data Acquisition to Visualization with </a:t>
            </a:r>
            <a:r>
              <a:rPr lang="en-GB" sz="1600" b="0" i="0" dirty="0" err="1">
                <a:solidFill>
                  <a:srgbClr val="1F2328"/>
                </a:solidFill>
                <a:effectLst/>
              </a:rPr>
              <a:t>Dockerized</a:t>
            </a:r>
            <a:r>
              <a:rPr lang="en-GB" sz="1600" b="0" i="0" dirty="0">
                <a:solidFill>
                  <a:srgbClr val="1F2328"/>
                </a:solidFill>
                <a:effectLst/>
              </a:rPr>
              <a:t> Spark, HDFS, and Airflow, Postgres and </a:t>
            </a:r>
            <a:r>
              <a:rPr lang="en-GB" sz="1600" b="0" i="0" dirty="0" err="1">
                <a:solidFill>
                  <a:srgbClr val="1F2328"/>
                </a:solidFill>
                <a:effectLst/>
              </a:rPr>
              <a:t>metabase</a:t>
            </a:r>
            <a:r>
              <a:rPr lang="en-GB" sz="1600" b="0" i="0" dirty="0">
                <a:solidFill>
                  <a:srgbClr val="1F2328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6972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396E0A2A-CE87-D267-9F7D-C78F3682DB7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96E0A2A-CE87-D267-9F7D-C78F3682DB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B3E7AC9-B58C-7D23-9443-319425014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 err="1"/>
              <a:t>Metabase</a:t>
            </a:r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DEDC22-AB6A-090D-4B13-A04819E536E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Run a Query and visualize the top 10 destinations</a:t>
            </a:r>
          </a:p>
          <a:p>
            <a:r>
              <a:rPr lang="en-US" sz="1800" dirty="0"/>
              <a:t>You can choose from a variety of charts to visualize data and create dashboards</a:t>
            </a:r>
            <a:endParaRPr lang="en-GB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25826F-63F4-E2E2-9F40-ADC50E2791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598" y="2702096"/>
            <a:ext cx="7608163" cy="360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12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78AB5B94-FE6E-1C90-8556-5B9AC4CEB18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650058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3778BE1-DA09-36B6-A1B8-5BA1666D6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Pipeline Architecture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3A4C83-0094-F27A-7A38-C03548F8D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301" y="3316333"/>
            <a:ext cx="2213578" cy="855135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D6D14DB-77F4-E02E-D36D-33A9A28E1527}"/>
              </a:ext>
            </a:extLst>
          </p:cNvPr>
          <p:cNvSpPr txBox="1">
            <a:spLocks/>
          </p:cNvSpPr>
          <p:nvPr/>
        </p:nvSpPr>
        <p:spPr>
          <a:xfrm>
            <a:off x="458680" y="3497802"/>
            <a:ext cx="2796387" cy="1038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1F2328"/>
                </a:solidFill>
                <a:latin typeface="+mn-lt"/>
              </a:rPr>
              <a:t>AIS-data</a:t>
            </a:r>
            <a:br>
              <a:rPr lang="en-US" b="1" dirty="0">
                <a:solidFill>
                  <a:srgbClr val="1F2328"/>
                </a:solidFill>
                <a:latin typeface="+mn-lt"/>
              </a:rPr>
            </a:br>
            <a:endParaRPr lang="en-GB" dirty="0">
              <a:latin typeface="+mn-lt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FAF3A0-D2BF-D9F7-15EF-506A18C6C496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441359" y="3743901"/>
            <a:ext cx="1594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D504593E-0D5F-9C94-E5DC-0CC8A54192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306" y="3134798"/>
            <a:ext cx="1247595" cy="121820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5BF5CE8-3E52-5833-9808-49FA9C143DFA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6249879" y="3743901"/>
            <a:ext cx="9624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038BEE7D-9FE3-6CBC-454F-9EA156FA9F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159" y="3343795"/>
            <a:ext cx="2191339" cy="800209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E0749E-C801-E464-BA58-F5192A7AB012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 flipV="1">
            <a:off x="8459901" y="3743900"/>
            <a:ext cx="11732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328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54549FEE-AF74-FB9A-B408-097F224F61E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947804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E45F94-69C7-0E08-106A-9CDE6C426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092" y="116550"/>
            <a:ext cx="10515600" cy="1325563"/>
          </a:xfrm>
        </p:spPr>
        <p:txBody>
          <a:bodyPr vert="horz"/>
          <a:lstStyle/>
          <a:p>
            <a:r>
              <a:rPr lang="en-US" dirty="0"/>
              <a:t>Overview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82E9D-BA1A-74D7-F67F-A9DD07144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94" y="1313895"/>
            <a:ext cx="10758996" cy="5069150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sz="1800" i="0" dirty="0">
                <a:effectLst/>
              </a:rPr>
              <a:t>Objective: </a:t>
            </a:r>
          </a:p>
          <a:p>
            <a:pPr algn="l"/>
            <a:r>
              <a:rPr lang="en-US" sz="1300" b="0" i="0" dirty="0">
                <a:effectLst/>
              </a:rPr>
              <a:t>Create an automated system for data workflow from download to visualization.</a:t>
            </a:r>
          </a:p>
          <a:p>
            <a:pPr marL="0" indent="0" algn="l">
              <a:buNone/>
            </a:pPr>
            <a:r>
              <a:rPr lang="en-US" sz="1800" b="0" i="0" dirty="0">
                <a:effectLst/>
              </a:rPr>
              <a:t>Key Elements: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</a:rPr>
              <a:t>Utilizes AIS data for maritime traffic analysis.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</a:rPr>
              <a:t>Incorporates Docker, Apache Spark, HDFS, PostgreSQL, </a:t>
            </a:r>
            <a:r>
              <a:rPr lang="en-US" sz="1300" b="0" i="0" dirty="0" err="1">
                <a:effectLst/>
              </a:rPr>
              <a:t>Metabase</a:t>
            </a:r>
            <a:r>
              <a:rPr lang="en-US" sz="1300" b="0" i="0" dirty="0">
                <a:effectLst/>
              </a:rPr>
              <a:t>, and Airflow.</a:t>
            </a:r>
          </a:p>
          <a:p>
            <a:pPr algn="l"/>
            <a:r>
              <a:rPr lang="en-US" sz="1300" b="0" i="0" dirty="0">
                <a:effectLst/>
              </a:rPr>
              <a:t>Process Overview: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</a:rPr>
              <a:t>Environment setup with Docker.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</a:rPr>
              <a:t>Data download/storage automation.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</a:rPr>
              <a:t>Daily task scheduling with Airflow.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</a:rPr>
              <a:t>Data cleaning and destination analysis.</a:t>
            </a:r>
          </a:p>
          <a:p>
            <a:pPr marL="0" indent="0" algn="l">
              <a:buNone/>
            </a:pPr>
            <a:r>
              <a:rPr lang="en-US" sz="1800" i="0" dirty="0">
                <a:effectLst/>
              </a:rPr>
              <a:t>Outcome</a:t>
            </a:r>
            <a:r>
              <a:rPr lang="en-US" sz="1300" b="0" i="0" dirty="0">
                <a:effectLst/>
              </a:rPr>
              <a:t>: </a:t>
            </a:r>
          </a:p>
          <a:p>
            <a:pPr algn="l"/>
            <a:r>
              <a:rPr lang="en-US" sz="1300" b="0" i="0" dirty="0">
                <a:effectLst/>
              </a:rPr>
              <a:t>Streamlined daily data processing for analysis readiness.</a:t>
            </a:r>
          </a:p>
          <a:p>
            <a:pPr marL="0" indent="0" algn="l">
              <a:buNone/>
            </a:pPr>
            <a:r>
              <a:rPr lang="en-US" sz="1800" b="0" i="0" dirty="0">
                <a:effectLst/>
              </a:rPr>
              <a:t>Recommendations: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</a:rPr>
              <a:t>Add error-handling.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</a:rPr>
              <a:t>Visualize with PostgreSQL.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</a:rPr>
              <a:t>Regular system monitoring.</a:t>
            </a:r>
          </a:p>
          <a:p>
            <a:pPr marL="0" indent="0">
              <a:buNone/>
            </a:pPr>
            <a:r>
              <a:rPr lang="en-GB" sz="2100" dirty="0"/>
              <a:t>Note: </a:t>
            </a:r>
          </a:p>
          <a:p>
            <a:r>
              <a:rPr lang="en-GB" sz="1300" dirty="0"/>
              <a:t>The code used get the data from the local directory to ease the process of testing the pipeline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4160504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16ABD783-2DF4-1D46-8282-7AC869DE83E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086673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C58E33D-5795-DD53-8D17-F8F2F0A6D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Running containers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60F03-0640-36B1-B3A4-5E2997DE0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After building the image for Airflow using a python base image </a:t>
            </a:r>
          </a:p>
          <a:p>
            <a:r>
              <a:rPr lang="en-US" sz="2000" dirty="0"/>
              <a:t>Run </a:t>
            </a:r>
            <a:r>
              <a:rPr lang="en-GB" sz="2000" dirty="0"/>
              <a:t>docker-compose up --scale spark-worker=2  -d to create two spark worker</a:t>
            </a:r>
          </a:p>
          <a:p>
            <a:r>
              <a:rPr lang="en-GB" sz="2000" dirty="0"/>
              <a:t>Containers should look like this in docker desktop</a:t>
            </a:r>
            <a:endParaRPr lang="en-US" sz="2000" dirty="0"/>
          </a:p>
          <a:p>
            <a:endParaRPr lang="en-GB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6DBA99-7BB4-4A21-D899-8FB92C38FE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2998" y="2988308"/>
            <a:ext cx="5992427" cy="32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142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48954BBE-651F-5C16-9DCE-4FA0F4DAECA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394303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EE6DE-A829-C4E2-CA6F-98770110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Airflow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F025C-78F4-DFBF-B2A2-AF6ACF6EA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Log in on </a:t>
            </a:r>
            <a:r>
              <a:rPr lang="en-US" sz="2000" b="1" dirty="0"/>
              <a:t>http://localhost:8081/login/ </a:t>
            </a:r>
            <a:endParaRPr lang="en-GB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63A0AA-D855-18A7-63D9-6619E1422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2774" y="2734322"/>
            <a:ext cx="8983772" cy="312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15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48954BBE-651F-5C16-9DCE-4FA0F4DAECA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8954BBE-651F-5C16-9DCE-4FA0F4DAEC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EE6DE-A829-C4E2-CA6F-98770110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Airflow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F025C-78F4-DFBF-B2A2-AF6ACF6EA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Create a spark connection on</a:t>
            </a:r>
            <a:endParaRPr lang="en-GB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1500FA-EB05-D50F-160C-F55DEA18E2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2571" y="2227569"/>
            <a:ext cx="8513686" cy="408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311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48954BBE-651F-5C16-9DCE-4FA0F4DAECA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8954BBE-651F-5C16-9DCE-4FA0F4DAEC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CEE6DE-A829-C4E2-CA6F-98770110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Airflow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F025C-78F4-DFBF-B2A2-AF6ACF6EA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Run and monitor Dag</a:t>
            </a:r>
          </a:p>
          <a:p>
            <a:endParaRPr lang="en-GB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66A159-1426-E7FD-F07D-0AC8F611DD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8652" y="2291211"/>
            <a:ext cx="7714695" cy="364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477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6BD0421B-444E-93E1-1CFB-E9CB732246D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596309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1300387-BAC7-C047-46C6-23B3717A0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 err="1"/>
              <a:t>Metabase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DAC42-021F-99FC-B98B-73177A9F1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Once the </a:t>
            </a:r>
            <a:r>
              <a:rPr lang="en-US" sz="1800" dirty="0" err="1"/>
              <a:t>dag</a:t>
            </a:r>
            <a:r>
              <a:rPr lang="en-US" sz="1800" dirty="0"/>
              <a:t> is done go to </a:t>
            </a:r>
            <a:r>
              <a:rPr lang="en-US" sz="1800" dirty="0">
                <a:hlinkClick r:id="rId5"/>
              </a:rPr>
              <a:t>http://localhost:3000/</a:t>
            </a:r>
            <a:r>
              <a:rPr lang="en-US" sz="1800" dirty="0"/>
              <a:t> to access </a:t>
            </a:r>
            <a:r>
              <a:rPr lang="en-US" sz="1800" dirty="0" err="1"/>
              <a:t>metabase</a:t>
            </a:r>
            <a:endParaRPr lang="en-US" sz="1800" dirty="0"/>
          </a:p>
          <a:p>
            <a:r>
              <a:rPr lang="en-US" sz="1800" dirty="0"/>
              <a:t>Sign up and add the </a:t>
            </a:r>
            <a:r>
              <a:rPr lang="en-US" sz="1800" dirty="0" err="1"/>
              <a:t>postgres</a:t>
            </a:r>
            <a:r>
              <a:rPr lang="en-US" sz="1800" dirty="0"/>
              <a:t> credentials</a:t>
            </a:r>
          </a:p>
          <a:p>
            <a:r>
              <a:rPr lang="en-US" sz="1800" dirty="0"/>
              <a:t>Select New &gt; SQL Query </a:t>
            </a:r>
            <a:endParaRPr lang="en-GB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6C2A3C-D8A0-B1E4-2A96-29B68D9079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2066" y="2898934"/>
            <a:ext cx="7190913" cy="341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941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396E0A2A-CE87-D267-9F7D-C78F3682DB7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507384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B3E7AC9-B58C-7D23-9443-319425014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 err="1"/>
              <a:t>Metabase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56F7AAA-3134-105F-E342-6888EECB2E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187" y="2677374"/>
            <a:ext cx="8724649" cy="3815501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DEDC22-AB6A-090D-4B13-A04819E536E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Pick the data that was just added by the Airflow pipeline (Popular Destination Analysis)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4798791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268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Office Theme</vt:lpstr>
      <vt:lpstr>think-cell Slide</vt:lpstr>
      <vt:lpstr>AIS-data-pipeline </vt:lpstr>
      <vt:lpstr>Pipeline Architecture</vt:lpstr>
      <vt:lpstr>Overview</vt:lpstr>
      <vt:lpstr>Running containers</vt:lpstr>
      <vt:lpstr>Airflow</vt:lpstr>
      <vt:lpstr>Airflow</vt:lpstr>
      <vt:lpstr>Airflow</vt:lpstr>
      <vt:lpstr>Metabase</vt:lpstr>
      <vt:lpstr>Metabase</vt:lpstr>
      <vt:lpstr>Metabase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AIS-data-pipeline</dc:title>
  <dc:creator>Hossam Heikal</dc:creator>
  <cp:lastModifiedBy>Hossam Heikal</cp:lastModifiedBy>
  <cp:revision>1</cp:revision>
  <dcterms:created xsi:type="dcterms:W3CDTF">2023-11-09T16:08:04Z</dcterms:created>
  <dcterms:modified xsi:type="dcterms:W3CDTF">2023-11-09T19:55:17Z</dcterms:modified>
</cp:coreProperties>
</file>