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59" r:id="rId4"/>
    <p:sldId id="271" r:id="rId5"/>
    <p:sldId id="272" r:id="rId6"/>
    <p:sldId id="273" r:id="rId7"/>
    <p:sldId id="260" r:id="rId8"/>
    <p:sldId id="275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Montserrat Classic Bold" panose="020B0604020202020204" charset="0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swald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22" autoAdjust="0"/>
  </p:normalViewPr>
  <p:slideViewPr>
    <p:cSldViewPr>
      <p:cViewPr varScale="1">
        <p:scale>
          <a:sx n="51" d="100"/>
          <a:sy n="51" d="100"/>
        </p:scale>
        <p:origin x="888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666314" y="675436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82517" y="-6073297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endParaRPr lang="en-US" sz="16437" spc="161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33500" y="4520818"/>
            <a:ext cx="15621000" cy="1108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Topological Sorting {Decrease and Conquer}</a:t>
            </a:r>
            <a:endParaRPr lang="en-US" sz="5400" b="1" spc="692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89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Name : Hossam Abdelreheem Soltan</a:t>
            </a:r>
          </a:p>
          <a:p>
            <a:pPr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ID        ; 224527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74FBC8-DEE8-386F-8074-189CBBFD73E3}"/>
              </a:ext>
            </a:extLst>
          </p:cNvPr>
          <p:cNvCxnSpPr>
            <a:cxnSpLocks/>
          </p:cNvCxnSpPr>
          <p:nvPr/>
        </p:nvCxnSpPr>
        <p:spPr>
          <a:xfrm>
            <a:off x="1828800" y="6438900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5123097" y="776195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0508" y="530041"/>
            <a:ext cx="7416941" cy="1507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b="1" spc="97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sort: 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94393" y="2655844"/>
            <a:ext cx="8591492" cy="1366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3600" b="1" spc="247" dirty="0">
                <a:solidFill>
                  <a:srgbClr val="231F20"/>
                </a:solidFill>
                <a:latin typeface="DM Sans"/>
              </a:rPr>
              <a:t>topological sort is a meaningful operation only for Directed Acyclic Graphs (DAGs)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721" y="7613150"/>
            <a:ext cx="8134292" cy="1351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2800" b="1" spc="247" dirty="0">
                <a:solidFill>
                  <a:srgbClr val="231F20"/>
                </a:solidFill>
                <a:latin typeface="DM Sans" pitchFamily="2" charset="0"/>
                <a:cs typeface="Arial" panose="020B0604020202020204" pitchFamily="34" charset="0"/>
              </a:rPr>
              <a:t>The topological sorting algorithms, such as Kahn's algorithm (based on BFS) or Depth-First Search (DFS)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25679" y="3946690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DAG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515097" y="7859852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400" spc="247" dirty="0">
                <a:solidFill>
                  <a:srgbClr val="231F20"/>
                </a:solidFill>
                <a:latin typeface="DM Sans"/>
              </a:rPr>
              <a:t>Not a Dag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133ABB80-7555-E61D-42D8-375EC64257A4}"/>
              </a:ext>
            </a:extLst>
          </p:cNvPr>
          <p:cNvGrpSpPr/>
          <p:nvPr/>
        </p:nvGrpSpPr>
        <p:grpSpPr>
          <a:xfrm>
            <a:off x="-29980" y="0"/>
            <a:ext cx="18288000" cy="2324100"/>
            <a:chOff x="0" y="0"/>
            <a:chExt cx="4816593" cy="812800"/>
          </a:xfrm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5BD44F1A-4C3C-88C8-05B4-AF58FF577F8D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C7DC75DB-E3A5-E7DB-F7DE-596BA06F3760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4F578183-FB08-2D3D-6309-3302302F126F}"/>
              </a:ext>
            </a:extLst>
          </p:cNvPr>
          <p:cNvSpPr txBox="1"/>
          <p:nvPr/>
        </p:nvSpPr>
        <p:spPr>
          <a:xfrm>
            <a:off x="781108" y="449456"/>
            <a:ext cx="7677092" cy="1247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6000" spc="786" dirty="0">
                <a:solidFill>
                  <a:srgbClr val="FFFFFF"/>
                </a:solidFill>
                <a:latin typeface="Oswald Bold"/>
              </a:rPr>
              <a:t>Topological sort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341D0A-AFCF-580F-3711-318F70792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41" y="2607697"/>
            <a:ext cx="4114286" cy="3301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4A3518-47AD-4A34-C165-19295904F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961" y="6627009"/>
            <a:ext cx="4114286" cy="2857846"/>
          </a:xfrm>
          <a:prstGeom prst="rect">
            <a:avLst/>
          </a:prstGeom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B2633D60-0268-DDF7-E1FD-00FE7AE52FD8}"/>
              </a:ext>
            </a:extLst>
          </p:cNvPr>
          <p:cNvSpPr txBox="1"/>
          <p:nvPr/>
        </p:nvSpPr>
        <p:spPr>
          <a:xfrm>
            <a:off x="792250" y="5042072"/>
            <a:ext cx="9248365" cy="1785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2800" b="1" spc="247" dirty="0">
                <a:solidFill>
                  <a:srgbClr val="231F20"/>
                </a:solidFill>
                <a:latin typeface="DM Sans" pitchFamily="2" charset="0"/>
                <a:cs typeface="Times New Roman" panose="02020603050405020304" pitchFamily="18" charset="0"/>
              </a:rPr>
              <a:t>Topological sorting is a linear arrangement of vertices in a directed acyclic graph (DAG). The order is for parents to come before children.</a:t>
            </a:r>
          </a:p>
        </p:txBody>
      </p:sp>
    </p:spTree>
    <p:extLst>
      <p:ext uri="{BB962C8B-B14F-4D97-AF65-F5344CB8AC3E}">
        <p14:creationId xmlns:p14="http://schemas.microsoft.com/office/powerpoint/2010/main" val="42176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3528161" y="320968"/>
            <a:ext cx="11552977" cy="1121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5400" spc="368" dirty="0">
                <a:solidFill>
                  <a:srgbClr val="231F20"/>
                </a:solidFill>
                <a:latin typeface="Oswald Bold"/>
              </a:rPr>
              <a:t>Example</a:t>
            </a:r>
            <a:r>
              <a:rPr lang="ar-EG" sz="5400" spc="368" dirty="0">
                <a:solidFill>
                  <a:srgbClr val="231F20"/>
                </a:solidFill>
                <a:latin typeface="Oswald Bold"/>
              </a:rPr>
              <a:t>1</a:t>
            </a:r>
            <a:r>
              <a:rPr lang="en-US" sz="5400" spc="368" dirty="0">
                <a:solidFill>
                  <a:srgbClr val="231F20"/>
                </a:solidFill>
                <a:latin typeface="Oswald Bold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6047" y="2933700"/>
            <a:ext cx="6581561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Use topological sort by DFS- Depth first search (Dag).</a:t>
            </a: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b="1" spc="19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5468600" y="-534959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19989762">
            <a:off x="12880770" y="652270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9E9C1E-8453-A275-9C96-4653BC029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162300"/>
            <a:ext cx="6789599" cy="3620285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F12E56F1-C2B1-C5F4-5AA9-A4B354A2384D}"/>
              </a:ext>
            </a:extLst>
          </p:cNvPr>
          <p:cNvSpPr txBox="1"/>
          <p:nvPr/>
        </p:nvSpPr>
        <p:spPr>
          <a:xfrm>
            <a:off x="1066800" y="4805992"/>
            <a:ext cx="6581561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Calculate in-degree of all nodes . </a:t>
            </a:r>
            <a:endParaRPr lang="en-US" sz="1200" b="1" spc="19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8FAD8C4E-30AC-4423-FD21-D36FBA76224E}"/>
              </a:ext>
            </a:extLst>
          </p:cNvPr>
          <p:cNvSpPr txBox="1"/>
          <p:nvPr/>
        </p:nvSpPr>
        <p:spPr>
          <a:xfrm>
            <a:off x="1066799" y="6370507"/>
            <a:ext cx="658156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spc="197" dirty="0">
                <a:solidFill>
                  <a:srgbClr val="231F20"/>
                </a:solidFill>
                <a:latin typeface="DM Sans"/>
              </a:rPr>
              <a:t>we will start any node with zero indegree or don’t have parent. </a:t>
            </a:r>
            <a:endParaRPr lang="en-US" sz="1200" b="1" spc="19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65376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432964" y="341509"/>
            <a:ext cx="11552977" cy="1043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3600" spc="368" dirty="0">
                <a:solidFill>
                  <a:srgbClr val="231F20"/>
                </a:solidFill>
                <a:latin typeface="Oswald Bold"/>
              </a:rPr>
              <a:t>Illustration Topological Sorting Algorithm</a:t>
            </a:r>
            <a:r>
              <a:rPr lang="en-US" sz="3200" spc="368" dirty="0">
                <a:solidFill>
                  <a:srgbClr val="231F20"/>
                </a:solidFill>
                <a:latin typeface="Oswald Bold"/>
              </a:rPr>
              <a:t>:</a:t>
            </a:r>
            <a:endParaRPr lang="en-US" sz="3600" spc="36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11406" y="1647879"/>
            <a:ext cx="6581561" cy="1450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400" b="1" i="1" dirty="0">
                <a:effectLst/>
                <a:latin typeface="Nunito" pitchFamily="2" charset="0"/>
              </a:rPr>
              <a:t>Step1:</a:t>
            </a:r>
            <a:endParaRPr lang="en-US" sz="2400" i="1" dirty="0">
              <a:latin typeface="Nunito" pitchFamily="2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Nunito" pitchFamily="2" charset="0"/>
              </a:rPr>
              <a:t>We mus</a:t>
            </a:r>
            <a:r>
              <a:rPr lang="en-US" sz="2400" i="1" dirty="0">
                <a:latin typeface="Nunito" pitchFamily="2" charset="0"/>
              </a:rPr>
              <a:t>t start from nodes don’t have parent like (G,A).</a:t>
            </a:r>
            <a:endParaRPr lang="en-US" sz="2400" b="0" i="1" dirty="0">
              <a:effectLst/>
              <a:latin typeface="Nunito" pitchFamily="2" charset="0"/>
            </a:endParaRP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10" spc="197" dirty="0">
              <a:latin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5468600" y="-534959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7657591" y="830066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2966D2E-A0FA-2030-4C5F-1D1AF8C5A480}"/>
              </a:ext>
            </a:extLst>
          </p:cNvPr>
          <p:cNvSpPr txBox="1"/>
          <p:nvPr/>
        </p:nvSpPr>
        <p:spPr>
          <a:xfrm>
            <a:off x="10811405" y="3361796"/>
            <a:ext cx="6581561" cy="1450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400" b="1" i="1" dirty="0">
                <a:effectLst/>
                <a:latin typeface="Nunito" pitchFamily="2" charset="0"/>
              </a:rPr>
              <a:t>Step 2:</a:t>
            </a:r>
            <a:endParaRPr lang="en-US" sz="2400" b="0" i="1" dirty="0"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Nunito" pitchFamily="2" charset="0"/>
              </a:rPr>
              <a:t> Use </a:t>
            </a:r>
            <a:r>
              <a:rPr lang="en-US" sz="2400" i="1" dirty="0">
                <a:latin typeface="Nunito" pitchFamily="2" charset="0"/>
              </a:rPr>
              <a:t>strategy DFS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1" dirty="0">
              <a:effectLst/>
              <a:latin typeface="Nunito" pitchFamily="2" charset="0"/>
            </a:endParaRP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10" spc="197" dirty="0">
              <a:latin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2B803-AE26-828C-1F80-0A361FEEB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24" y="2045724"/>
            <a:ext cx="8516176" cy="6755376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56BAC40E-DC61-E086-A964-DDBA32ED1622}"/>
              </a:ext>
            </a:extLst>
          </p:cNvPr>
          <p:cNvSpPr txBox="1"/>
          <p:nvPr/>
        </p:nvSpPr>
        <p:spPr>
          <a:xfrm>
            <a:off x="10810156" y="4748840"/>
            <a:ext cx="6581561" cy="1450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400" b="1" i="1" dirty="0">
                <a:effectLst/>
                <a:latin typeface="Nunito" pitchFamily="2" charset="0"/>
              </a:rPr>
              <a:t>Step </a:t>
            </a:r>
            <a:r>
              <a:rPr lang="en-US" sz="2400" b="1" i="1" dirty="0">
                <a:latin typeface="Nunito" pitchFamily="2" charset="0"/>
              </a:rPr>
              <a:t>3</a:t>
            </a:r>
            <a:r>
              <a:rPr lang="en-US" sz="2400" b="1" i="1" dirty="0">
                <a:effectLst/>
                <a:latin typeface="Nunito" pitchFamily="2" charset="0"/>
              </a:rPr>
              <a:t>:</a:t>
            </a:r>
            <a:endParaRPr lang="en-US" sz="2400" b="0" i="1" dirty="0"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Nunito" pitchFamily="2" charset="0"/>
              </a:rPr>
              <a:t> </a:t>
            </a:r>
            <a:r>
              <a:rPr lang="en-US" sz="2400" i="1" dirty="0">
                <a:latin typeface="Nunito" pitchFamily="2" charset="0"/>
              </a:rPr>
              <a:t>Add to stack and so 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1" dirty="0">
              <a:effectLst/>
              <a:latin typeface="Nunito" pitchFamily="2" charset="0"/>
            </a:endParaRP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10" spc="197" dirty="0">
              <a:latin typeface="DM Sans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37A57C2A-CC03-5352-1916-54F00DA97161}"/>
              </a:ext>
            </a:extLst>
          </p:cNvPr>
          <p:cNvSpPr txBox="1"/>
          <p:nvPr/>
        </p:nvSpPr>
        <p:spPr>
          <a:xfrm>
            <a:off x="10808907" y="6141560"/>
            <a:ext cx="6581561" cy="2251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400" b="1" i="1" dirty="0">
                <a:effectLst/>
                <a:latin typeface="Nunito" pitchFamily="2" charset="0"/>
              </a:rPr>
              <a:t>Step 4:</a:t>
            </a:r>
            <a:endParaRPr lang="en-US" sz="2400" b="0" i="1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Nunito" pitchFamily="2" charset="0"/>
              </a:rPr>
              <a:t> W</a:t>
            </a:r>
            <a:r>
              <a:rPr lang="en-US" sz="2400" i="1" dirty="0">
                <a:latin typeface="Nunito" pitchFamily="2" charset="0"/>
              </a:rPr>
              <a:t>hen you back if the node don’t have  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 Add to Stack and so on. 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i="1" dirty="0"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1" dirty="0">
              <a:effectLst/>
              <a:latin typeface="Nunito" pitchFamily="2" charset="0"/>
            </a:endParaRP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10" spc="197" dirty="0">
              <a:latin typeface="DM Sans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75D7B46A-9291-41A1-3FFC-56DAAD5CB234}"/>
              </a:ext>
            </a:extLst>
          </p:cNvPr>
          <p:cNvSpPr txBox="1"/>
          <p:nvPr/>
        </p:nvSpPr>
        <p:spPr>
          <a:xfrm>
            <a:off x="10808907" y="8008740"/>
            <a:ext cx="6581561" cy="1450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0" fontAlgn="base"/>
            <a:r>
              <a:rPr lang="en-US" sz="2400" b="1" i="1" dirty="0">
                <a:effectLst/>
                <a:latin typeface="Nunito" pitchFamily="2" charset="0"/>
              </a:rPr>
              <a:t>Step 5:</a:t>
            </a:r>
            <a:endParaRPr lang="en-US" sz="2400" b="0" i="1" dirty="0"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Nunito" pitchFamily="2" charset="0"/>
              </a:rPr>
              <a:t> </a:t>
            </a:r>
            <a:r>
              <a:rPr lang="en-US" sz="2400" i="1" dirty="0">
                <a:latin typeface="Nunito" pitchFamily="2" charset="0"/>
              </a:rPr>
              <a:t>In the End, reverse the stack.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1" dirty="0">
              <a:effectLst/>
              <a:latin typeface="Nunito" pitchFamily="2" charset="0"/>
            </a:endParaRPr>
          </a:p>
          <a:p>
            <a:pPr marL="342900" lvl="0" indent="-342900" algn="ctr">
              <a:lnSpc>
                <a:spcPts val="277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10" spc="197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590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82880" y="22860"/>
            <a:ext cx="1865376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5195457" y="334340"/>
            <a:ext cx="11552977" cy="108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5400" spc="368" dirty="0">
                <a:solidFill>
                  <a:srgbClr val="231F20"/>
                </a:solidFill>
                <a:latin typeface="Oswald Bold"/>
              </a:rPr>
              <a:t>  Cont.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468600" y="-534959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7657591" y="830066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9458906-45A5-070D-E633-BC43E8D8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Topological Sort of the given graph 5 4 2 3 1 0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4328689" y="-190500"/>
            <a:ext cx="11552977" cy="1121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5400" spc="368" dirty="0">
                <a:solidFill>
                  <a:srgbClr val="231F20"/>
                </a:solidFill>
                <a:latin typeface="Oswald Bold"/>
              </a:rPr>
              <a:t>Code: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468600" y="-534959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D792-1335-EC9B-8106-887336E94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10972800" cy="106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3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1295400" y="454947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latin typeface="Oswald Bold"/>
              </a:rPr>
              <a:t>Analysis code: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4">
                <a:extLst>
                  <a:ext uri="{FF2B5EF4-FFF2-40B4-BE49-F238E27FC236}">
                    <a16:creationId xmlns:a16="http://schemas.microsoft.com/office/drawing/2014/main" id="{C30AB764-E9AD-F699-CDC8-9BC7A74223FE}"/>
                  </a:ext>
                </a:extLst>
              </p:cNvPr>
              <p:cNvSpPr txBox="1"/>
              <p:nvPr/>
            </p:nvSpPr>
            <p:spPr>
              <a:xfrm>
                <a:off x="1272540" y="2236981"/>
                <a:ext cx="16002000" cy="627332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fontAlgn="base"/>
                <a:r>
                  <a:rPr lang="en-US" sz="4000" b="1" spc="194" dirty="0">
                    <a:solidFill>
                      <a:srgbClr val="231F20"/>
                    </a:solidFill>
                  </a:rPr>
                  <a:t> Depth-first search: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  <m:e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−1+1=</m:t>
                    </m:r>
                  </m:oMath>
                </a14:m>
                <a:r>
                  <a:rPr lang="en-US" sz="4000" b="0" spc="194" dirty="0">
                    <a:solidFill>
                      <a:srgbClr val="231F20"/>
                    </a:solidFill>
                  </a:rPr>
                  <a:t>O(E)</a:t>
                </a:r>
                <a:endParaRPr lang="ar-EG" sz="4000" b="0" spc="194" dirty="0">
                  <a:solidFill>
                    <a:srgbClr val="231F20"/>
                  </a:solidFill>
                </a:endParaRPr>
              </a:p>
              <a:p>
                <a:pPr fontAlgn="base"/>
                <a:endParaRPr lang="en-US" sz="4000" b="1" spc="194" dirty="0">
                  <a:solidFill>
                    <a:srgbClr val="231F20"/>
                  </a:solidFill>
                </a:endParaRPr>
              </a:p>
              <a:p>
                <a:pPr fontAlgn="base"/>
                <a:r>
                  <a:rPr lang="en-US" sz="4000" b="1" spc="194" dirty="0">
                    <a:solidFill>
                      <a:srgbClr val="231F20"/>
                    </a:solidFill>
                  </a:rPr>
                  <a:t> Popping all vertices from the stack: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−1+1=</m:t>
                    </m:r>
                  </m:oMath>
                </a14:m>
                <a:r>
                  <a:rPr lang="en-US" sz="4000" b="0" spc="194" dirty="0">
                    <a:solidFill>
                      <a:srgbClr val="231F20"/>
                    </a:solidFill>
                  </a:rPr>
                  <a:t>O(V) </a:t>
                </a:r>
                <a:endParaRPr lang="ar-EG" sz="4000" b="0" spc="194" dirty="0">
                  <a:solidFill>
                    <a:srgbClr val="231F20"/>
                  </a:solidFill>
                </a:endParaRPr>
              </a:p>
              <a:p>
                <a:pPr fontAlgn="base"/>
                <a:endParaRPr lang="en-US" sz="4000" b="0" spc="194" dirty="0">
                  <a:solidFill>
                    <a:srgbClr val="231F20"/>
                  </a:solidFill>
                </a:endParaRPr>
              </a:p>
              <a:p>
                <a:pPr fontAlgn="base"/>
                <a:r>
                  <a:rPr lang="en-US" sz="4000" b="1" spc="194" dirty="0">
                    <a:solidFill>
                      <a:srgbClr val="231F20"/>
                    </a:solidFill>
                  </a:rPr>
                  <a:t> </a:t>
                </a:r>
                <a:r>
                  <a:rPr lang="en-US" sz="4000" b="1" spc="194" dirty="0"/>
                  <a:t>Topological sort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 spc="194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EG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000" b="0" i="1" spc="194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b="0" spc="194" dirty="0">
                    <a:solidFill>
                      <a:srgbClr val="231F20"/>
                    </a:solidFill>
                  </a:rPr>
                  <a:t>O(V + E) </a:t>
                </a:r>
              </a:p>
              <a:p>
                <a:pPr fontAlgn="base"/>
                <a:endParaRPr lang="en-US" sz="4000" b="0" spc="194" dirty="0">
                  <a:solidFill>
                    <a:srgbClr val="231F20"/>
                  </a:solidFill>
                </a:endParaRPr>
              </a:p>
              <a:p>
                <a:pPr fontAlgn="base"/>
                <a:r>
                  <a:rPr lang="en-US" sz="4800" b="1" spc="194" dirty="0">
                    <a:solidFill>
                      <a:srgbClr val="231F20"/>
                    </a:solidFill>
                  </a:rPr>
                  <a:t>T(n) = </a:t>
                </a:r>
                <a14:m>
                  <m:oMath xmlns:m="http://schemas.openxmlformats.org/officeDocument/2006/math">
                    <m:r>
                      <a:rPr lang="en-US" sz="4800" b="0" i="1" spc="194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4800" b="1" spc="194" dirty="0">
                    <a:solidFill>
                      <a:srgbClr val="C00000"/>
                    </a:solidFill>
                  </a:rPr>
                  <a:t>O(V + E)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Nunito" pitchFamily="2" charset="0"/>
                </a:endParaRPr>
              </a:p>
              <a:p>
                <a:pPr fontAlgn="base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Nunito" pitchFamily="2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Nunito" pitchFamily="2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en-US" sz="2400" b="0" i="1" dirty="0">
                  <a:effectLst/>
                  <a:latin typeface="Nunito" pitchFamily="2" charset="0"/>
                </a:endParaRPr>
              </a:p>
              <a:p>
                <a:pPr marL="342900" lvl="0" indent="-342900" algn="ctr">
                  <a:lnSpc>
                    <a:spcPts val="2774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sz="2010" spc="197" dirty="0">
                  <a:latin typeface="DM Sans"/>
                </a:endParaRPr>
              </a:p>
            </p:txBody>
          </p:sp>
        </mc:Choice>
        <mc:Fallback xmlns="">
          <p:sp>
            <p:nvSpPr>
              <p:cNvPr id="27" name="TextBox 14">
                <a:extLst>
                  <a:ext uri="{FF2B5EF4-FFF2-40B4-BE49-F238E27FC236}">
                    <a16:creationId xmlns:a16="http://schemas.microsoft.com/office/drawing/2014/main" id="{C30AB764-E9AD-F699-CDC8-9BC7A7422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2236981"/>
                <a:ext cx="16002000" cy="6273320"/>
              </a:xfrm>
              <a:prstGeom prst="rect">
                <a:avLst/>
              </a:prstGeom>
              <a:blipFill>
                <a:blip r:embed="rId5"/>
                <a:stretch>
                  <a:fillRect l="-2324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185939" y="770321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0508" y="530041"/>
            <a:ext cx="7416941" cy="1507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b="1" spc="97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sort: 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-29374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81108" y="6597356"/>
            <a:ext cx="6076629" cy="87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  <a:p>
            <a:pPr lvl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133ABB80-7555-E61D-42D8-375EC64257A4}"/>
              </a:ext>
            </a:extLst>
          </p:cNvPr>
          <p:cNvGrpSpPr/>
          <p:nvPr/>
        </p:nvGrpSpPr>
        <p:grpSpPr>
          <a:xfrm>
            <a:off x="0" y="3549274"/>
            <a:ext cx="18288000" cy="2490518"/>
            <a:chOff x="0" y="-19050"/>
            <a:chExt cx="4816593" cy="871001"/>
          </a:xfrm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5BD44F1A-4C3C-88C8-05B4-AF58FF577F8D}"/>
                </a:ext>
              </a:extLst>
            </p:cNvPr>
            <p:cNvSpPr/>
            <p:nvPr/>
          </p:nvSpPr>
          <p:spPr>
            <a:xfrm>
              <a:off x="0" y="39151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C7DC75DB-E3A5-E7DB-F7DE-596BA06F3760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4F578183-FB08-2D3D-6309-3302302F126F}"/>
              </a:ext>
            </a:extLst>
          </p:cNvPr>
          <p:cNvSpPr txBox="1"/>
          <p:nvPr/>
        </p:nvSpPr>
        <p:spPr>
          <a:xfrm>
            <a:off x="781108" y="449456"/>
            <a:ext cx="7677092" cy="1247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6000" spc="786" dirty="0">
                <a:solidFill>
                  <a:srgbClr val="FFFFFF"/>
                </a:solidFill>
                <a:latin typeface="Oswald Bold"/>
              </a:rPr>
              <a:t>Topological sort :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1B86A0BD-9D47-16D0-1E03-098106F46197}"/>
              </a:ext>
            </a:extLst>
          </p:cNvPr>
          <p:cNvSpPr txBox="1"/>
          <p:nvPr/>
        </p:nvSpPr>
        <p:spPr>
          <a:xfrm>
            <a:off x="3352800" y="4225337"/>
            <a:ext cx="10906040" cy="273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chemeClr val="bg2"/>
                </a:solidFill>
                <a:latin typeface="Oswald Bold"/>
              </a:rPr>
              <a:t>Thank You</a:t>
            </a:r>
          </a:p>
          <a:p>
            <a:pPr algn="ctr">
              <a:lnSpc>
                <a:spcPts val="11082"/>
              </a:lnSpc>
            </a:pPr>
            <a:endParaRPr lang="en-US" sz="8030" spc="786" dirty="0">
              <a:solidFill>
                <a:schemeClr val="bg2"/>
              </a:solidFill>
              <a:latin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404053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279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DM Sans</vt:lpstr>
      <vt:lpstr>Calibri</vt:lpstr>
      <vt:lpstr>Consolas</vt:lpstr>
      <vt:lpstr>Oswald Bold</vt:lpstr>
      <vt:lpstr>Cambria Math</vt:lpstr>
      <vt:lpstr>Nunito</vt:lpstr>
      <vt:lpstr>Arial</vt:lpstr>
      <vt:lpstr>Open Sans</vt:lpstr>
      <vt:lpstr>Montserrat Classic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 Soltan</dc:creator>
  <cp:lastModifiedBy>hossam soltan</cp:lastModifiedBy>
  <cp:revision>6</cp:revision>
  <dcterms:created xsi:type="dcterms:W3CDTF">2006-08-16T00:00:00Z</dcterms:created>
  <dcterms:modified xsi:type="dcterms:W3CDTF">2024-01-02T20:28:30Z</dcterms:modified>
  <dc:identifier>DAF4jxCgvA4</dc:identifier>
</cp:coreProperties>
</file>