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6" r:id="rId8"/>
    <p:sldId id="267" r:id="rId9"/>
    <p:sldId id="268" r:id="rId10"/>
    <p:sldId id="269" r:id="rId11"/>
    <p:sldId id="270" r:id="rId12"/>
    <p:sldId id="271" r:id="rId13"/>
    <p:sldId id="272" r:id="rId14"/>
    <p:sldId id="273"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8076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0502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6881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157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8935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2509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5321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1471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404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51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995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34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3512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783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615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332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50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586190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Heart disease Analysis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FB23-03C3-9018-086E-5FE54A7CB473}"/>
              </a:ext>
            </a:extLst>
          </p:cNvPr>
          <p:cNvSpPr>
            <a:spLocks noGrp="1"/>
          </p:cNvSpPr>
          <p:nvPr>
            <p:ph type="title"/>
          </p:nvPr>
        </p:nvSpPr>
        <p:spPr/>
        <p:txBody>
          <a:bodyPr>
            <a:normAutofit/>
          </a:bodyPr>
          <a:lstStyle/>
          <a:p>
            <a:r>
              <a:rPr lang="en-US" sz="1600" dirty="0">
                <a:ea typeface="+mj-lt"/>
                <a:cs typeface="+mj-lt"/>
              </a:rPr>
              <a:t>This bar chart illustrates the relationship between </a:t>
            </a:r>
            <a:r>
              <a:rPr lang="en-US" sz="1600" b="1" dirty="0">
                <a:ea typeface="+mj-lt"/>
                <a:cs typeface="+mj-lt"/>
              </a:rPr>
              <a:t>Exercise Habits</a:t>
            </a:r>
            <a:r>
              <a:rPr lang="en-US" sz="1600" dirty="0">
                <a:ea typeface="+mj-lt"/>
                <a:cs typeface="+mj-lt"/>
              </a:rPr>
              <a:t> (categorized as High, Medium, or Low) and </a:t>
            </a:r>
            <a:r>
              <a:rPr lang="en-US" sz="1600" b="1" dirty="0">
                <a:ea typeface="+mj-lt"/>
                <a:cs typeface="+mj-lt"/>
              </a:rPr>
              <a:t>Heart Disease Status</a:t>
            </a:r>
            <a:r>
              <a:rPr lang="en-US" sz="1600" dirty="0">
                <a:ea typeface="+mj-lt"/>
                <a:cs typeface="+mj-lt"/>
              </a:rPr>
              <a:t> (blue for No and orange for Yes</a:t>
            </a:r>
            <a:br>
              <a:rPr lang="en-US" sz="1600" dirty="0">
                <a:ea typeface="+mj-lt"/>
                <a:cs typeface="+mj-lt"/>
              </a:rPr>
            </a:br>
            <a:r>
              <a:rPr lang="en-US" sz="1600" dirty="0">
                <a:ea typeface="+mj-lt"/>
                <a:cs typeface="+mj-lt"/>
              </a:rPr>
              <a:t>Individuals with </a:t>
            </a:r>
            <a:r>
              <a:rPr lang="en-US" sz="1600" b="1" dirty="0">
                <a:ea typeface="+mj-lt"/>
                <a:cs typeface="+mj-lt"/>
              </a:rPr>
              <a:t>higher exercise habits</a:t>
            </a:r>
            <a:r>
              <a:rPr lang="en-US" sz="1600" dirty="0">
                <a:ea typeface="+mj-lt"/>
                <a:cs typeface="+mj-lt"/>
              </a:rPr>
              <a:t> may have a slightly lower likelihood of heart disease, suggesting that consistent physical activity might be a protective factor</a:t>
            </a:r>
          </a:p>
        </p:txBody>
      </p:sp>
      <p:pic>
        <p:nvPicPr>
          <p:cNvPr id="7" name="Content Placeholder 6">
            <a:extLst>
              <a:ext uri="{FF2B5EF4-FFF2-40B4-BE49-F238E27FC236}">
                <a16:creationId xmlns:a16="http://schemas.microsoft.com/office/drawing/2014/main" id="{63406251-9BC2-3E4D-9748-45453E0D2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675" y="2052638"/>
            <a:ext cx="7806426" cy="4195762"/>
          </a:xfrm>
        </p:spPr>
      </p:pic>
    </p:spTree>
    <p:extLst>
      <p:ext uri="{BB962C8B-B14F-4D97-AF65-F5344CB8AC3E}">
        <p14:creationId xmlns:p14="http://schemas.microsoft.com/office/powerpoint/2010/main" val="60163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3D1C-D7CD-3EFF-1019-33980861E510}"/>
              </a:ext>
            </a:extLst>
          </p:cNvPr>
          <p:cNvSpPr>
            <a:spLocks noGrp="1"/>
          </p:cNvSpPr>
          <p:nvPr>
            <p:ph type="title"/>
          </p:nvPr>
        </p:nvSpPr>
        <p:spPr/>
        <p:txBody>
          <a:bodyPr>
            <a:normAutofit fontScale="90000"/>
          </a:bodyPr>
          <a:lstStyle/>
          <a:p>
            <a:pPr marL="285750" indent="-285750">
              <a:buFont typeface="Arial"/>
              <a:buChar char="•"/>
            </a:pPr>
            <a:r>
              <a:rPr lang="en-US" sz="2000" dirty="0">
                <a:ea typeface="+mj-lt"/>
                <a:cs typeface="+mj-lt"/>
              </a:rPr>
              <a:t>This bar chart represents the relationship between </a:t>
            </a:r>
            <a:r>
              <a:rPr lang="en-US" sz="2000" b="1" dirty="0">
                <a:ea typeface="+mj-lt"/>
                <a:cs typeface="+mj-lt"/>
              </a:rPr>
              <a:t>Alcohol Consumption</a:t>
            </a:r>
            <a:r>
              <a:rPr lang="en-US" sz="2000" dirty="0">
                <a:ea typeface="+mj-lt"/>
                <a:cs typeface="+mj-lt"/>
              </a:rPr>
              <a:t> (categorized as High, Medium, and Low) and </a:t>
            </a:r>
            <a:r>
              <a:rPr lang="en-US" sz="2000" b="1" dirty="0">
                <a:ea typeface="+mj-lt"/>
                <a:cs typeface="+mj-lt"/>
              </a:rPr>
              <a:t>Heart Disease Status</a:t>
            </a:r>
            <a:r>
              <a:rPr lang="en-US" sz="2000" dirty="0">
                <a:ea typeface="+mj-lt"/>
                <a:cs typeface="+mj-lt"/>
              </a:rPr>
              <a:t> (blue for No and orange for Yes)</a:t>
            </a:r>
            <a:br>
              <a:rPr lang="en-US" sz="2000" dirty="0">
                <a:ea typeface="+mj-lt"/>
                <a:cs typeface="+mj-lt"/>
              </a:rPr>
            </a:br>
            <a:r>
              <a:rPr lang="en-US" sz="2000" dirty="0">
                <a:ea typeface="+mj-lt"/>
                <a:cs typeface="+mj-lt"/>
              </a:rPr>
              <a:t>While medium alcohol consumption has a higher total count, it does not directly suggest a causal relationship between consumption levels and heart disease.</a:t>
            </a:r>
            <a:endParaRPr lang="en-US" sz="1600" dirty="0"/>
          </a:p>
          <a:p>
            <a:pPr marL="285750" indent="-285750">
              <a:buFont typeface="Arial"/>
              <a:buChar char="•"/>
            </a:pPr>
            <a:r>
              <a:rPr lang="en-US" sz="2000" dirty="0">
                <a:ea typeface="+mj-lt"/>
                <a:cs typeface="+mj-lt"/>
              </a:rPr>
              <a:t>Other lifestyle or demographic factors might be influencing this pattern</a:t>
            </a:r>
            <a:endParaRPr lang="en-US" dirty="0"/>
          </a:p>
          <a:p>
            <a:endParaRPr lang="en-US" sz="2000" dirty="0">
              <a:ea typeface="+mj-lt"/>
              <a:cs typeface="+mj-lt"/>
            </a:endParaRPr>
          </a:p>
        </p:txBody>
      </p:sp>
      <p:pic>
        <p:nvPicPr>
          <p:cNvPr id="4" name="Content Placeholder 3" descr="A graph of alcohol consumption&#10;&#10;AI-generated content may be incorrect.">
            <a:extLst>
              <a:ext uri="{FF2B5EF4-FFF2-40B4-BE49-F238E27FC236}">
                <a16:creationId xmlns:a16="http://schemas.microsoft.com/office/drawing/2014/main" id="{B9F6507D-82FB-C9A4-95FB-5F68D9A7F109}"/>
              </a:ext>
            </a:extLst>
          </p:cNvPr>
          <p:cNvPicPr>
            <a:picLocks noGrp="1" noChangeAspect="1"/>
          </p:cNvPicPr>
          <p:nvPr>
            <p:ph idx="1"/>
          </p:nvPr>
        </p:nvPicPr>
        <p:blipFill>
          <a:blip r:embed="rId2"/>
          <a:stretch>
            <a:fillRect/>
          </a:stretch>
        </p:blipFill>
        <p:spPr>
          <a:xfrm>
            <a:off x="1415845" y="2340076"/>
            <a:ext cx="8347587" cy="3908323"/>
          </a:xfrm>
        </p:spPr>
      </p:pic>
    </p:spTree>
    <p:extLst>
      <p:ext uri="{BB962C8B-B14F-4D97-AF65-F5344CB8AC3E}">
        <p14:creationId xmlns:p14="http://schemas.microsoft.com/office/powerpoint/2010/main" val="385582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ED44-CC9E-98F8-8A90-A1CE3D9CC38A}"/>
              </a:ext>
            </a:extLst>
          </p:cNvPr>
          <p:cNvSpPr>
            <a:spLocks noGrp="1"/>
          </p:cNvSpPr>
          <p:nvPr>
            <p:ph type="title"/>
          </p:nvPr>
        </p:nvSpPr>
        <p:spPr/>
        <p:txBody>
          <a:bodyPr>
            <a:normAutofit fontScale="90000"/>
          </a:bodyPr>
          <a:lstStyle/>
          <a:p>
            <a:r>
              <a:rPr lang="en-US" sz="1600" dirty="0">
                <a:ea typeface="+mj-lt"/>
                <a:cs typeface="+mj-lt"/>
              </a:rPr>
              <a:t>This histogram represents the relationship between fasting blood sugar and heart disease status (blue for "no" and "yes")</a:t>
            </a:r>
            <a:br>
              <a:rPr lang="en-US" sz="1600" dirty="0">
                <a:ea typeface="+mj-lt"/>
                <a:cs typeface="+mj-lt"/>
              </a:rPr>
            </a:br>
            <a:r>
              <a:rPr lang="en-US" sz="1600" dirty="0">
                <a:ea typeface="+mj-lt"/>
                <a:cs typeface="+mj-lt"/>
              </a:rPr>
              <a:t>insight</a:t>
            </a:r>
            <a:br>
              <a:rPr lang="en-US" sz="1600" dirty="0">
                <a:ea typeface="+mj-lt"/>
                <a:cs typeface="+mj-lt"/>
              </a:rPr>
            </a:br>
            <a:r>
              <a:rPr lang="en-US" sz="1600" dirty="0">
                <a:ea typeface="+mj-lt"/>
                <a:cs typeface="+mj-lt"/>
              </a:rPr>
              <a:t>The number of individuals without heart disease (red) appears to be higher at most blood sugar levels. There is a lower percentage of individuals with heart disease (blue) across different blood sugar levels.</a:t>
            </a:r>
            <a:endParaRPr lang="en-US" sz="1600" dirty="0"/>
          </a:p>
        </p:txBody>
      </p:sp>
      <p:pic>
        <p:nvPicPr>
          <p:cNvPr id="7" name="Content Placeholder 6">
            <a:extLst>
              <a:ext uri="{FF2B5EF4-FFF2-40B4-BE49-F238E27FC236}">
                <a16:creationId xmlns:a16="http://schemas.microsoft.com/office/drawing/2014/main" id="{7B635BE9-6599-0FF5-D7B3-4A7CD2E36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693065"/>
            <a:ext cx="8947150" cy="2914908"/>
          </a:xfrm>
        </p:spPr>
      </p:pic>
    </p:spTree>
    <p:extLst>
      <p:ext uri="{BB962C8B-B14F-4D97-AF65-F5344CB8AC3E}">
        <p14:creationId xmlns:p14="http://schemas.microsoft.com/office/powerpoint/2010/main" val="58346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95BC-9557-5318-AA16-9656FD5A900B}"/>
              </a:ext>
            </a:extLst>
          </p:cNvPr>
          <p:cNvSpPr>
            <a:spLocks noGrp="1"/>
          </p:cNvSpPr>
          <p:nvPr>
            <p:ph type="title"/>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000" b="1" dirty="0"/>
              <a:t>This bar chart shows the relationship between high blood pressure (BP) and cholesterol and heart disease status. Here's an explanation</a:t>
            </a:r>
            <a:br>
              <a:rPr lang="ar-EG" sz="1000" b="1" dirty="0"/>
            </a:br>
            <a:r>
              <a:rPr kumimoji="0" lang="en-US" altLang="en-US" sz="1000" b="1" i="0" u="none" strike="noStrike" cap="none" normalizeH="0" baseline="0" dirty="0">
                <a:ln>
                  <a:noFill/>
                </a:ln>
                <a:solidFill>
                  <a:schemeClr val="tx1"/>
                </a:solidFill>
                <a:effectLst/>
                <a:latin typeface="Arial" panose="020B0604020202020204" pitchFamily="34" charset="0"/>
              </a:rPr>
              <a:t>X-axis: Represents whether the individual has high blood pressure and cholesterol:</a:t>
            </a:r>
            <a:br>
              <a:rPr kumimoji="0" lang="en-US" altLang="en-US" sz="1000" b="1" i="0" u="none" strike="noStrike" cap="none" normalizeH="0" baseline="0" dirty="0">
                <a:ln>
                  <a:noFill/>
                </a:ln>
                <a:solidFill>
                  <a:schemeClr val="tx1"/>
                </a:solidFill>
                <a:effectLst/>
                <a:latin typeface="Arial" panose="020B0604020202020204" pitchFamily="34" charset="0"/>
              </a:rPr>
            </a:br>
            <a:r>
              <a:rPr kumimoji="0" lang="en-US" altLang="en-US" sz="1000" b="1" i="0" u="none" strike="noStrike" cap="none" normalizeH="0" baseline="0" dirty="0">
                <a:ln>
                  <a:noFill/>
                </a:ln>
                <a:solidFill>
                  <a:schemeClr val="tx1"/>
                </a:solidFill>
                <a:effectLst/>
                <a:latin typeface="Arial" panose="020B0604020202020204" pitchFamily="34" charset="0"/>
              </a:rPr>
              <a:t>False: No high BP or cholesterol.</a:t>
            </a:r>
            <a:br>
              <a:rPr kumimoji="0" lang="en-US" altLang="en-US" sz="1000" b="1" i="0" u="none" strike="noStrike" cap="none" normalizeH="0" baseline="0" dirty="0">
                <a:ln>
                  <a:noFill/>
                </a:ln>
                <a:solidFill>
                  <a:schemeClr val="tx1"/>
                </a:solidFill>
                <a:effectLst/>
                <a:latin typeface="Arial" panose="020B0604020202020204" pitchFamily="34" charset="0"/>
              </a:rPr>
            </a:br>
            <a:r>
              <a:rPr kumimoji="0" lang="en-US" altLang="en-US" sz="1000" b="1" i="0" u="none" strike="noStrike" cap="none" normalizeH="0" baseline="0" dirty="0">
                <a:ln>
                  <a:noFill/>
                </a:ln>
                <a:solidFill>
                  <a:schemeClr val="tx1"/>
                </a:solidFill>
                <a:effectLst/>
                <a:latin typeface="Arial" panose="020B0604020202020204" pitchFamily="34" charset="0"/>
              </a:rPr>
              <a:t>True: Presence of high BP or cholesterol.</a:t>
            </a:r>
            <a:br>
              <a:rPr kumimoji="0" lang="en-US" altLang="en-US" sz="1000" b="1" i="0" u="none" strike="noStrike" cap="none" normalizeH="0" baseline="0" dirty="0">
                <a:ln>
                  <a:noFill/>
                </a:ln>
                <a:solidFill>
                  <a:schemeClr val="tx1"/>
                </a:solidFill>
                <a:effectLst/>
                <a:latin typeface="Arial" panose="020B0604020202020204" pitchFamily="34" charset="0"/>
              </a:rPr>
            </a:br>
            <a:r>
              <a:rPr kumimoji="0" lang="en-US" altLang="en-US" sz="1000" b="1" i="0" u="none" strike="noStrike" cap="none" normalizeH="0" baseline="0" dirty="0">
                <a:ln>
                  <a:noFill/>
                </a:ln>
                <a:solidFill>
                  <a:schemeClr val="tx1"/>
                </a:solidFill>
                <a:effectLst/>
                <a:latin typeface="Arial" panose="020B0604020202020204" pitchFamily="34" charset="0"/>
              </a:rPr>
              <a:t>Y-axis: Represents the count of individuals </a:t>
            </a:r>
            <a:br>
              <a:rPr lang="ar-EG" sz="1000" b="1" dirty="0"/>
            </a:br>
            <a:r>
              <a:rPr lang="en-US" sz="1000" b="1" dirty="0"/>
              <a:t>Insights:</a:t>
            </a:r>
            <a:br>
              <a:rPr lang="en-US" sz="1000" b="1" dirty="0"/>
            </a:br>
            <a:r>
              <a:rPr lang="en-US" sz="1000" b="1" dirty="0"/>
              <a:t>High blood pressure and cholesterol are likely associated with an increased risk of heart disease, as the orange bar (Yes) is larger in the "True" category compared to the "False" category.</a:t>
            </a:r>
            <a:br>
              <a:rPr lang="en-US" sz="1000" b="1" dirty="0"/>
            </a:br>
            <a:r>
              <a:rPr lang="en-US" sz="1000" b="1" dirty="0"/>
              <a:t>However, most individuals, even with high BP or cholesterol, do not have heart disease, suggesting other factors may also contribute.</a:t>
            </a:r>
            <a:br>
              <a:rPr lang="en-US" sz="1100" dirty="0"/>
            </a:br>
            <a:r>
              <a:rPr lang="en-US" sz="1100" dirty="0">
                <a:ea typeface="+mj-lt"/>
                <a:cs typeface="+mj-lt"/>
              </a:rPr>
              <a:t>.</a:t>
            </a:r>
            <a:endParaRPr lang="en-US" sz="1100" dirty="0"/>
          </a:p>
        </p:txBody>
      </p:sp>
      <p:pic>
        <p:nvPicPr>
          <p:cNvPr id="4" name="Content Placeholder 3">
            <a:extLst>
              <a:ext uri="{FF2B5EF4-FFF2-40B4-BE49-F238E27FC236}">
                <a16:creationId xmlns:a16="http://schemas.microsoft.com/office/drawing/2014/main" id="{3F8E1111-84AE-419B-91E3-B5DF1712118E}"/>
              </a:ext>
            </a:extLst>
          </p:cNvPr>
          <p:cNvPicPr>
            <a:picLocks noGrp="1" noChangeAspect="1"/>
          </p:cNvPicPr>
          <p:nvPr>
            <p:ph idx="1"/>
          </p:nvPr>
        </p:nvPicPr>
        <p:blipFill>
          <a:blip r:embed="rId2"/>
          <a:stretch>
            <a:fillRect/>
          </a:stretch>
        </p:blipFill>
        <p:spPr>
          <a:xfrm>
            <a:off x="2270319" y="2052638"/>
            <a:ext cx="6613137" cy="4195762"/>
          </a:xfrm>
        </p:spPr>
      </p:pic>
    </p:spTree>
    <p:extLst>
      <p:ext uri="{BB962C8B-B14F-4D97-AF65-F5344CB8AC3E}">
        <p14:creationId xmlns:p14="http://schemas.microsoft.com/office/powerpoint/2010/main" val="266459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7D61-AFA3-5C50-1822-C5BE0BF1B879}"/>
              </a:ext>
            </a:extLst>
          </p:cNvPr>
          <p:cNvSpPr>
            <a:spLocks noGrp="1"/>
          </p:cNvSpPr>
          <p:nvPr>
            <p:ph type="title"/>
          </p:nvPr>
        </p:nvSpPr>
        <p:spPr>
          <a:xfrm>
            <a:off x="411480" y="991443"/>
            <a:ext cx="4443154" cy="1087819"/>
          </a:xfrm>
        </p:spPr>
        <p:txBody>
          <a:bodyPr anchor="b">
            <a:normAutofit fontScale="90000"/>
          </a:bodyPr>
          <a:lstStyle/>
          <a:p>
            <a:pPr marL="285750" indent="-285750">
              <a:buFont typeface="Arial,Sans-Serif"/>
              <a:buChar char="•"/>
            </a:pPr>
            <a:r>
              <a:rPr lang="en-US" sz="2000" dirty="0"/>
              <a:t>This</a:t>
            </a:r>
            <a:r>
              <a:rPr lang="ar-EG" sz="2000" dirty="0"/>
              <a:t> </a:t>
            </a:r>
            <a:r>
              <a:rPr lang="en-US" sz="2000" dirty="0"/>
              <a:t>histogram illustrates the relationship between </a:t>
            </a:r>
            <a:r>
              <a:rPr lang="en-US" sz="2000" b="1" dirty="0"/>
              <a:t>Average triglyceride level</a:t>
            </a:r>
            <a:r>
              <a:rPr lang="en-US" sz="2000" dirty="0"/>
              <a:t> and </a:t>
            </a:r>
            <a:r>
              <a:rPr lang="en-US" sz="2000" b="1" dirty="0"/>
              <a:t>heart disease status</a:t>
            </a:r>
            <a:r>
              <a:rPr lang="en-US" sz="2000" dirty="0"/>
              <a:t>. Here's the explanation:</a:t>
            </a:r>
            <a:endParaRPr lang="en-US" sz="2000" dirty="0">
              <a:ea typeface="+mj-lt"/>
              <a:cs typeface="+mj-lt"/>
            </a:endParaRPr>
          </a:p>
        </p:txBody>
      </p:sp>
      <p:sp>
        <p:nvSpPr>
          <p:cNvPr id="8" name="Content Placeholder 7">
            <a:extLst>
              <a:ext uri="{FF2B5EF4-FFF2-40B4-BE49-F238E27FC236}">
                <a16:creationId xmlns:a16="http://schemas.microsoft.com/office/drawing/2014/main" id="{068E548F-E3F9-D803-C288-90AA5F5CA1E7}"/>
              </a:ext>
            </a:extLst>
          </p:cNvPr>
          <p:cNvSpPr>
            <a:spLocks noGrp="1"/>
          </p:cNvSpPr>
          <p:nvPr>
            <p:ph idx="1"/>
          </p:nvPr>
        </p:nvSpPr>
        <p:spPr>
          <a:xfrm>
            <a:off x="411480" y="2684095"/>
            <a:ext cx="4443154" cy="3492868"/>
          </a:xfrm>
        </p:spPr>
        <p:txBody>
          <a:bodyPr>
            <a:normAutofit fontScale="92500"/>
          </a:bodyPr>
          <a:lstStyle/>
          <a:p>
            <a:r>
              <a:rPr lang="en-US" sz="1600" b="1" dirty="0"/>
              <a:t>Axes:</a:t>
            </a:r>
          </a:p>
          <a:p>
            <a:pPr>
              <a:buFont typeface="Arial" panose="020B0604020202020204" pitchFamily="34" charset="0"/>
              <a:buChar char="•"/>
            </a:pPr>
            <a:r>
              <a:rPr lang="en-US" sz="1600" b="1" dirty="0"/>
              <a:t>X-axis:</a:t>
            </a:r>
            <a:r>
              <a:rPr lang="en-US" sz="1600" dirty="0"/>
              <a:t> Represents heart disease status:</a:t>
            </a:r>
          </a:p>
          <a:p>
            <a:pPr marL="742950" lvl="1" indent="-285750">
              <a:buFont typeface="Arial" panose="020B0604020202020204" pitchFamily="34" charset="0"/>
              <a:buChar char="•"/>
            </a:pPr>
            <a:r>
              <a:rPr lang="en-US" sz="1600" b="1" dirty="0"/>
              <a:t>No:</a:t>
            </a:r>
            <a:r>
              <a:rPr lang="en-US" sz="1600" dirty="0"/>
              <a:t> Individuals without heart disease.</a:t>
            </a:r>
          </a:p>
          <a:p>
            <a:pPr marL="742950" lvl="1" indent="-285750">
              <a:buFont typeface="Arial" panose="020B0604020202020204" pitchFamily="34" charset="0"/>
              <a:buChar char="•"/>
            </a:pPr>
            <a:r>
              <a:rPr lang="en-US" sz="1600" b="1" dirty="0"/>
              <a:t>Yes:</a:t>
            </a:r>
            <a:r>
              <a:rPr lang="en-US" sz="1600" dirty="0"/>
              <a:t> Individuals with heart disease.</a:t>
            </a:r>
          </a:p>
          <a:p>
            <a:pPr>
              <a:buFont typeface="Arial" panose="020B0604020202020204" pitchFamily="34" charset="0"/>
              <a:buChar char="•"/>
            </a:pPr>
            <a:r>
              <a:rPr lang="en-US" sz="1600" b="1" dirty="0"/>
              <a:t>Y-axis:</a:t>
            </a:r>
            <a:r>
              <a:rPr lang="en-US" sz="1600" dirty="0"/>
              <a:t> Represents </a:t>
            </a:r>
            <a:r>
              <a:rPr lang="en-US" sz="1600" b="1" dirty="0"/>
              <a:t>triglyceride level</a:t>
            </a:r>
            <a:r>
              <a:rPr lang="en-US" sz="1600" dirty="0"/>
              <a:t> </a:t>
            </a:r>
            <a:r>
              <a:rPr lang="en-US" sz="1600" b="1" dirty="0"/>
              <a:t>Insights:</a:t>
            </a:r>
          </a:p>
          <a:p>
            <a:pPr>
              <a:buFont typeface="Arial" panose="020B0604020202020204" pitchFamily="34" charset="0"/>
              <a:buChar char="•"/>
            </a:pPr>
            <a:r>
              <a:rPr lang="en-US" sz="1600" dirty="0"/>
              <a:t>From this plot, </a:t>
            </a:r>
            <a:r>
              <a:rPr lang="en-US" sz="1600" b="1" dirty="0"/>
              <a:t>triglyceride level</a:t>
            </a:r>
            <a:r>
              <a:rPr lang="en-US" sz="1600" dirty="0"/>
              <a:t> alone do not appear to be a strong differentiating factor between individuals with and without heart disease. Additional variables might need to be considered for a more comprehensive analysis</a:t>
            </a:r>
          </a:p>
          <a:p>
            <a:pPr>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EA1B46DD-CEBE-2F25-C2C3-B5D2DFD63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077" y="1238865"/>
            <a:ext cx="6469626" cy="4681880"/>
          </a:xfrm>
          <a:prstGeom prst="rect">
            <a:avLst/>
          </a:prstGeom>
        </p:spPr>
      </p:pic>
    </p:spTree>
    <p:extLst>
      <p:ext uri="{BB962C8B-B14F-4D97-AF65-F5344CB8AC3E}">
        <p14:creationId xmlns:p14="http://schemas.microsoft.com/office/powerpoint/2010/main" val="6213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EDC2-D960-3F47-ECC3-D74704CE721E}"/>
              </a:ext>
            </a:extLst>
          </p:cNvPr>
          <p:cNvSpPr>
            <a:spLocks noGrp="1"/>
          </p:cNvSpPr>
          <p:nvPr>
            <p:ph type="title"/>
          </p:nvPr>
        </p:nvSpPr>
        <p:spPr/>
        <p:txBody>
          <a:bodyPr/>
          <a:lstStyle/>
          <a:p>
            <a:r>
              <a:rPr lang="en-US" sz="1600" dirty="0"/>
              <a:t>The image shows a bar chart showing the relationship between the number and average hours of sleep and the status of heart disease.</a:t>
            </a:r>
          </a:p>
        </p:txBody>
      </p:sp>
      <p:sp>
        <p:nvSpPr>
          <p:cNvPr id="4" name="Text Placeholder 3">
            <a:extLst>
              <a:ext uri="{FF2B5EF4-FFF2-40B4-BE49-F238E27FC236}">
                <a16:creationId xmlns:a16="http://schemas.microsoft.com/office/drawing/2014/main" id="{9F447FF7-616F-CDAB-FB54-83D01CB589BB}"/>
              </a:ext>
            </a:extLst>
          </p:cNvPr>
          <p:cNvSpPr>
            <a:spLocks noGrp="1"/>
          </p:cNvSpPr>
          <p:nvPr>
            <p:ph type="body" sz="half" idx="2"/>
          </p:nvPr>
        </p:nvSpPr>
        <p:spPr/>
        <p:txBody>
          <a:bodyPr/>
          <a:lstStyle/>
          <a:p>
            <a:r>
              <a:rPr lang="en-US" dirty="0" err="1"/>
              <a:t>Notes:The</a:t>
            </a:r>
            <a:r>
              <a:rPr lang="en-US" dirty="0"/>
              <a:t> average number of hours of sleep between the two groups (patients and non-patients) appears to be very </a:t>
            </a:r>
            <a:r>
              <a:rPr lang="en-US" dirty="0" err="1"/>
              <a:t>similar.The</a:t>
            </a:r>
            <a:r>
              <a:rPr lang="en-US" dirty="0"/>
              <a:t> chart indicates that there is no clear or significant difference in the average hours of sleep between individuals with heart disease and individuals without heart disease.</a:t>
            </a:r>
          </a:p>
        </p:txBody>
      </p:sp>
      <p:pic>
        <p:nvPicPr>
          <p:cNvPr id="10" name="Content Placeholder 9">
            <a:extLst>
              <a:ext uri="{FF2B5EF4-FFF2-40B4-BE49-F238E27FC236}">
                <a16:creationId xmlns:a16="http://schemas.microsoft.com/office/drawing/2014/main" id="{8EEADD44-0BAA-1F6F-5279-38B31D4A3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4" y="1684591"/>
            <a:ext cx="6866501" cy="4067280"/>
          </a:xfrm>
        </p:spPr>
      </p:pic>
    </p:spTree>
    <p:extLst>
      <p:ext uri="{BB962C8B-B14F-4D97-AF65-F5344CB8AC3E}">
        <p14:creationId xmlns:p14="http://schemas.microsoft.com/office/powerpoint/2010/main" val="20972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E28-D782-ADCA-7600-928C967841B0}"/>
              </a:ext>
            </a:extLst>
          </p:cNvPr>
          <p:cNvSpPr>
            <a:spLocks noGrp="1"/>
          </p:cNvSpPr>
          <p:nvPr>
            <p:ph type="title"/>
          </p:nvPr>
        </p:nvSpPr>
        <p:spPr/>
        <p:txBody>
          <a:bodyPr/>
          <a:lstStyle/>
          <a:p>
            <a:r>
              <a:rPr lang="ar-EG" sz="1600" dirty="0"/>
              <a:t>1</a:t>
            </a:r>
            <a:r>
              <a:rPr lang="en-US" sz="1600" dirty="0"/>
              <a:t> Title: Heart Diseases and CRP Levels</a:t>
            </a:r>
            <a:br>
              <a:rPr lang="en-US" sz="1600" dirty="0"/>
            </a:br>
            <a:r>
              <a:rPr lang="ar-EG" sz="1600" dirty="0"/>
              <a:t>2</a:t>
            </a:r>
            <a:r>
              <a:rPr lang="en-US" sz="1600" dirty="0"/>
              <a:t> Horizontal axis (CRP Level): Represents the level of C-reactive protein in the blood.</a:t>
            </a:r>
            <a:br>
              <a:rPr lang="en-US" sz="1600" dirty="0"/>
            </a:br>
            <a:r>
              <a:rPr lang="ar-EG" sz="1600" dirty="0"/>
              <a:t>3</a:t>
            </a:r>
            <a:r>
              <a:rPr lang="en-US" sz="1600" dirty="0"/>
              <a:t> Vertical axis (Probability Density): Represents the probability density (not the direct frequency).</a:t>
            </a:r>
          </a:p>
        </p:txBody>
      </p:sp>
      <p:pic>
        <p:nvPicPr>
          <p:cNvPr id="6" name="Content Placeholder 5">
            <a:extLst>
              <a:ext uri="{FF2B5EF4-FFF2-40B4-BE49-F238E27FC236}">
                <a16:creationId xmlns:a16="http://schemas.microsoft.com/office/drawing/2014/main" id="{ECE922B7-E5B3-8932-E2C9-1B57A6A0E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5" y="2045111"/>
            <a:ext cx="5863610" cy="3431458"/>
          </a:xfrm>
        </p:spPr>
      </p:pic>
      <p:sp>
        <p:nvSpPr>
          <p:cNvPr id="4" name="Text Placeholder 3">
            <a:extLst>
              <a:ext uri="{FF2B5EF4-FFF2-40B4-BE49-F238E27FC236}">
                <a16:creationId xmlns:a16="http://schemas.microsoft.com/office/drawing/2014/main" id="{FE48A3C2-330E-F0C1-7F6D-E3755CCD40A2}"/>
              </a:ext>
            </a:extLst>
          </p:cNvPr>
          <p:cNvSpPr>
            <a:spLocks noGrp="1"/>
          </p:cNvSpPr>
          <p:nvPr>
            <p:ph type="body" sz="half" idx="2"/>
          </p:nvPr>
        </p:nvSpPr>
        <p:spPr/>
        <p:txBody>
          <a:bodyPr>
            <a:normAutofit/>
          </a:bodyPr>
          <a:lstStyle/>
          <a:p>
            <a:r>
              <a:rPr lang="en-US" sz="1600" dirty="0"/>
              <a:t>s there a relationship between CRP and heart disease Yes, people with heart disease appear to have higher levels of CRP than people without. But CRP is not the only factor, there may be an overlap with other factors such as age or blood pressure.</a:t>
            </a:r>
          </a:p>
        </p:txBody>
      </p:sp>
    </p:spTree>
    <p:extLst>
      <p:ext uri="{BB962C8B-B14F-4D97-AF65-F5344CB8AC3E}">
        <p14:creationId xmlns:p14="http://schemas.microsoft.com/office/powerpoint/2010/main" val="335594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3289-9064-5538-DEFC-EE28467D6E83}"/>
              </a:ext>
            </a:extLst>
          </p:cNvPr>
          <p:cNvSpPr>
            <a:spLocks noGrp="1"/>
          </p:cNvSpPr>
          <p:nvPr>
            <p:ph type="title"/>
          </p:nvPr>
        </p:nvSpPr>
        <p:spPr/>
        <p:txBody>
          <a:bodyPr/>
          <a:lstStyle/>
          <a:p>
            <a:r>
              <a:rPr lang="en-US"/>
              <a:t>                            Dataset overview</a:t>
            </a:r>
          </a:p>
        </p:txBody>
      </p:sp>
      <p:sp>
        <p:nvSpPr>
          <p:cNvPr id="3" name="Content Placeholder 2">
            <a:extLst>
              <a:ext uri="{FF2B5EF4-FFF2-40B4-BE49-F238E27FC236}">
                <a16:creationId xmlns:a16="http://schemas.microsoft.com/office/drawing/2014/main" id="{5AC58FA7-4445-9019-71C5-D54E5D3A99B5}"/>
              </a:ext>
            </a:extLst>
          </p:cNvPr>
          <p:cNvSpPr>
            <a:spLocks noGrp="1"/>
          </p:cNvSpPr>
          <p:nvPr>
            <p:ph idx="1"/>
          </p:nvPr>
        </p:nvSpPr>
        <p:spPr/>
        <p:txBody>
          <a:bodyPr vert="horz" lIns="91440" tIns="45720" rIns="91440" bIns="45720" rtlCol="0" anchor="t">
            <a:normAutofit/>
          </a:bodyPr>
          <a:lstStyle/>
          <a:p>
            <a:pPr marL="457200" indent="-457200"/>
            <a:r>
              <a:rPr lang="en-US" dirty="0"/>
              <a:t>The dataset contains 10.000 entries and 21 </a:t>
            </a:r>
            <a:r>
              <a:rPr lang="en-US" dirty="0" err="1"/>
              <a:t>coloumns</a:t>
            </a:r>
            <a:r>
              <a:rPr lang="en-US" dirty="0"/>
              <a:t> related to heart disease risk factors.</a:t>
            </a:r>
          </a:p>
          <a:p>
            <a:pPr marL="457200" indent="-457200"/>
            <a:r>
              <a:rPr lang="en-US" dirty="0"/>
              <a:t>Key features :</a:t>
            </a:r>
          </a:p>
          <a:p>
            <a:pPr marL="457200" indent="-457200"/>
            <a:r>
              <a:rPr lang="en-US" dirty="0"/>
              <a:t>Age ,gender </a:t>
            </a:r>
          </a:p>
          <a:p>
            <a:pPr marL="457200" indent="-457200"/>
            <a:r>
              <a:rPr lang="en-US" dirty="0"/>
              <a:t>Health metrics : Blood pressure ,</a:t>
            </a:r>
            <a:r>
              <a:rPr lang="en-US" dirty="0" err="1"/>
              <a:t>cholesterol,Bmi</a:t>
            </a:r>
            <a:endParaRPr lang="en-US" dirty="0"/>
          </a:p>
          <a:p>
            <a:pPr marL="457200" indent="-457200"/>
            <a:r>
              <a:rPr lang="en-US" dirty="0"/>
              <a:t>Lifestyle :smoking ,exercise ,Alcohol consumption </a:t>
            </a:r>
          </a:p>
          <a:p>
            <a:pPr marL="457200" indent="-457200"/>
            <a:r>
              <a:rPr lang="en-US" dirty="0"/>
              <a:t>Outcome :Heart disease status</a:t>
            </a:r>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p:txBody>
      </p:sp>
    </p:spTree>
    <p:extLst>
      <p:ext uri="{BB962C8B-B14F-4D97-AF65-F5344CB8AC3E}">
        <p14:creationId xmlns:p14="http://schemas.microsoft.com/office/powerpoint/2010/main" val="422343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0B47-9AF6-3DC9-767B-A6759FD11071}"/>
              </a:ext>
            </a:extLst>
          </p:cNvPr>
          <p:cNvSpPr>
            <a:spLocks noGrp="1"/>
          </p:cNvSpPr>
          <p:nvPr>
            <p:ph type="title"/>
          </p:nvPr>
        </p:nvSpPr>
        <p:spPr/>
        <p:txBody>
          <a:bodyPr/>
          <a:lstStyle/>
          <a:p>
            <a:r>
              <a:rPr lang="en-US" dirty="0"/>
              <a:t>Demographics Analysis </a:t>
            </a:r>
          </a:p>
        </p:txBody>
      </p:sp>
      <p:sp>
        <p:nvSpPr>
          <p:cNvPr id="3" name="Content Placeholder 2">
            <a:extLst>
              <a:ext uri="{FF2B5EF4-FFF2-40B4-BE49-F238E27FC236}">
                <a16:creationId xmlns:a16="http://schemas.microsoft.com/office/drawing/2014/main" id="{34DD073A-A783-D719-D7AB-C93CA82D59CD}"/>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Age </a:t>
            </a:r>
            <a:r>
              <a:rPr lang="en-US" dirty="0" err="1"/>
              <a:t>distibution</a:t>
            </a:r>
            <a:r>
              <a:rPr lang="en-US" dirty="0"/>
              <a:t> reveals the majority of vases in the 40.60 age group .</a:t>
            </a:r>
          </a:p>
          <a:p>
            <a:pPr marL="514350" indent="-514350">
              <a:buAutoNum type="arabicPeriod"/>
            </a:pPr>
            <a:r>
              <a:rPr lang="en-US" dirty="0"/>
              <a:t>Gender distribution shows a slightly higher prevalence males .</a:t>
            </a:r>
          </a:p>
          <a:p>
            <a:pPr marL="514350" indent="-514350">
              <a:buAutoNum type="arabicPeriod"/>
            </a:pPr>
            <a:endParaRPr lang="en-US" dirty="0"/>
          </a:p>
        </p:txBody>
      </p:sp>
    </p:spTree>
    <p:extLst>
      <p:ext uri="{BB962C8B-B14F-4D97-AF65-F5344CB8AC3E}">
        <p14:creationId xmlns:p14="http://schemas.microsoft.com/office/powerpoint/2010/main" val="250540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D49E-1150-2CAF-B5B4-2AD3223EF7F5}"/>
              </a:ext>
            </a:extLst>
          </p:cNvPr>
          <p:cNvSpPr>
            <a:spLocks noGrp="1"/>
          </p:cNvSpPr>
          <p:nvPr>
            <p:ph type="title"/>
          </p:nvPr>
        </p:nvSpPr>
        <p:spPr/>
        <p:txBody>
          <a:bodyPr/>
          <a:lstStyle/>
          <a:p>
            <a:r>
              <a:rPr lang="en-US" dirty="0"/>
              <a:t>                       Risk factor analysis</a:t>
            </a:r>
          </a:p>
        </p:txBody>
      </p:sp>
      <p:sp>
        <p:nvSpPr>
          <p:cNvPr id="3" name="Content Placeholder 2">
            <a:extLst>
              <a:ext uri="{FF2B5EF4-FFF2-40B4-BE49-F238E27FC236}">
                <a16:creationId xmlns:a16="http://schemas.microsoft.com/office/drawing/2014/main" id="{90FA8B64-EB2F-769B-7A97-4BD7714C3058}"/>
              </a:ext>
            </a:extLst>
          </p:cNvPr>
          <p:cNvSpPr>
            <a:spLocks noGrp="1"/>
          </p:cNvSpPr>
          <p:nvPr>
            <p:ph idx="1"/>
          </p:nvPr>
        </p:nvSpPr>
        <p:spPr/>
        <p:txBody>
          <a:bodyPr vert="horz" lIns="91440" tIns="45720" rIns="91440" bIns="45720" rtlCol="0" anchor="t">
            <a:normAutofit/>
          </a:bodyPr>
          <a:lstStyle/>
          <a:p>
            <a:r>
              <a:rPr lang="en-US" dirty="0"/>
              <a:t>1.High cholesterol and blood pressure are strongly correlated with heart disease .</a:t>
            </a:r>
          </a:p>
          <a:p>
            <a:r>
              <a:rPr lang="en-US" dirty="0"/>
              <a:t>2.smoking and lack of </a:t>
            </a:r>
            <a:r>
              <a:rPr lang="en-US" dirty="0" err="1"/>
              <a:t>exercis</a:t>
            </a:r>
            <a:r>
              <a:rPr lang="en-US" dirty="0"/>
              <a:t> significantly increase risk </a:t>
            </a:r>
          </a:p>
          <a:p>
            <a:r>
              <a:rPr lang="en-US" dirty="0"/>
              <a:t>3.family history and diabetes and major contributing factors.</a:t>
            </a:r>
          </a:p>
        </p:txBody>
      </p:sp>
    </p:spTree>
    <p:extLst>
      <p:ext uri="{BB962C8B-B14F-4D97-AF65-F5344CB8AC3E}">
        <p14:creationId xmlns:p14="http://schemas.microsoft.com/office/powerpoint/2010/main" val="424135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E22D-243B-6B06-4C3A-156D9C775BF6}"/>
              </a:ext>
            </a:extLst>
          </p:cNvPr>
          <p:cNvSpPr>
            <a:spLocks noGrp="1"/>
          </p:cNvSpPr>
          <p:nvPr>
            <p:ph type="title"/>
          </p:nvPr>
        </p:nvSpPr>
        <p:spPr/>
        <p:txBody>
          <a:bodyPr/>
          <a:lstStyle/>
          <a:p>
            <a:r>
              <a:rPr lang="en-US" dirty="0"/>
              <a:t>                              Conclusions and </a:t>
            </a:r>
            <a:br>
              <a:rPr lang="en-US" dirty="0"/>
            </a:br>
            <a:r>
              <a:rPr lang="en-US" dirty="0"/>
              <a:t>                             recommendations </a:t>
            </a:r>
          </a:p>
        </p:txBody>
      </p:sp>
      <p:sp>
        <p:nvSpPr>
          <p:cNvPr id="3" name="Content Placeholder 2">
            <a:extLst>
              <a:ext uri="{FF2B5EF4-FFF2-40B4-BE49-F238E27FC236}">
                <a16:creationId xmlns:a16="http://schemas.microsoft.com/office/drawing/2014/main" id="{CBFF8B30-D19C-5762-B4ED-7F1647AC8924}"/>
              </a:ext>
            </a:extLst>
          </p:cNvPr>
          <p:cNvSpPr>
            <a:spLocks noGrp="1"/>
          </p:cNvSpPr>
          <p:nvPr>
            <p:ph idx="1"/>
          </p:nvPr>
        </p:nvSpPr>
        <p:spPr/>
        <p:txBody>
          <a:bodyPr vert="horz" lIns="91440" tIns="45720" rIns="91440" bIns="45720" rtlCol="0" anchor="t">
            <a:normAutofit/>
          </a:bodyPr>
          <a:lstStyle/>
          <a:p>
            <a:r>
              <a:rPr lang="en-US" dirty="0"/>
              <a:t>1.promote regular health screening for early detection </a:t>
            </a:r>
          </a:p>
          <a:p>
            <a:r>
              <a:rPr lang="en-US" dirty="0"/>
              <a:t>2.Encourage lifestyle </a:t>
            </a:r>
            <a:r>
              <a:rPr lang="en-US" dirty="0" err="1"/>
              <a:t>changes:reduced</a:t>
            </a:r>
            <a:r>
              <a:rPr lang="en-US" dirty="0"/>
              <a:t> smoking ,increased </a:t>
            </a:r>
            <a:r>
              <a:rPr lang="en-US" dirty="0" err="1"/>
              <a:t>excersise</a:t>
            </a:r>
            <a:r>
              <a:rPr lang="en-US" dirty="0"/>
              <a:t> .</a:t>
            </a:r>
          </a:p>
          <a:p>
            <a:r>
              <a:rPr lang="en-US" dirty="0"/>
              <a:t>3.Monitor and manage cholesterol and Blood pressure levels.</a:t>
            </a:r>
          </a:p>
        </p:txBody>
      </p:sp>
    </p:spTree>
    <p:extLst>
      <p:ext uri="{BB962C8B-B14F-4D97-AF65-F5344CB8AC3E}">
        <p14:creationId xmlns:p14="http://schemas.microsoft.com/office/powerpoint/2010/main" val="179889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C31D0-9FBB-97F8-BC2B-AC3B3609ECB6}"/>
              </a:ext>
            </a:extLst>
          </p:cNvPr>
          <p:cNvSpPr>
            <a:spLocks noGrp="1"/>
          </p:cNvSpPr>
          <p:nvPr>
            <p:ph type="title"/>
          </p:nvPr>
        </p:nvSpPr>
        <p:spPr>
          <a:xfrm>
            <a:off x="630936" y="639520"/>
            <a:ext cx="3429000" cy="1719072"/>
          </a:xfrm>
        </p:spPr>
        <p:txBody>
          <a:bodyPr anchor="b">
            <a:normAutofit/>
          </a:bodyPr>
          <a:lstStyle/>
          <a:p>
            <a:r>
              <a:rPr lang="en-US" sz="1500" dirty="0">
                <a:latin typeface="Aptos"/>
              </a:rPr>
              <a:t>The image represents a </a:t>
            </a:r>
            <a:r>
              <a:rPr lang="en-US" sz="1500" b="1" dirty="0">
                <a:latin typeface="Aptos"/>
              </a:rPr>
              <a:t>bar chart</a:t>
            </a:r>
            <a:r>
              <a:rPr lang="en-US" sz="1500" dirty="0">
                <a:latin typeface="Aptos"/>
              </a:rPr>
              <a:t> showing the distribution of data by gender (Male and Female).</a:t>
            </a:r>
            <a:endParaRPr lang="en-US" dirty="0"/>
          </a:p>
        </p:txBody>
      </p:sp>
      <p:sp>
        <p:nvSpPr>
          <p:cNvPr id="8" name="Content Placeholder 7">
            <a:extLst>
              <a:ext uri="{FF2B5EF4-FFF2-40B4-BE49-F238E27FC236}">
                <a16:creationId xmlns:a16="http://schemas.microsoft.com/office/drawing/2014/main" id="{5BE9BD6B-F4AC-EF4E-EDA9-5AB819D15C15}"/>
              </a:ext>
            </a:extLst>
          </p:cNvPr>
          <p:cNvSpPr>
            <a:spLocks noGrp="1"/>
          </p:cNvSpPr>
          <p:nvPr>
            <p:ph idx="1"/>
          </p:nvPr>
        </p:nvSpPr>
        <p:spPr>
          <a:xfrm>
            <a:off x="630936" y="2807208"/>
            <a:ext cx="3429000" cy="3410712"/>
          </a:xfrm>
        </p:spPr>
        <p:txBody>
          <a:bodyPr anchor="t">
            <a:normAutofit fontScale="62500" lnSpcReduction="20000"/>
          </a:bodyPr>
          <a:lstStyle/>
          <a:p>
            <a:endParaRPr lang="en-US" sz="2200" dirty="0"/>
          </a:p>
          <a:p>
            <a:r>
              <a:rPr lang="en-US" dirty="0"/>
              <a:t>Key Observations:</a:t>
            </a:r>
          </a:p>
          <a:p>
            <a:r>
              <a:rPr lang="en-US" sz="2200" dirty="0">
                <a:ea typeface="+mn-lt"/>
                <a:cs typeface="+mn-lt"/>
              </a:rPr>
              <a:t>The </a:t>
            </a:r>
            <a:r>
              <a:rPr lang="en-US" sz="2200" b="1" dirty="0">
                <a:ea typeface="+mn-lt"/>
                <a:cs typeface="+mn-lt"/>
              </a:rPr>
              <a:t>x-axis</a:t>
            </a:r>
            <a:r>
              <a:rPr lang="en-US" sz="2200" dirty="0">
                <a:ea typeface="+mn-lt"/>
                <a:cs typeface="+mn-lt"/>
              </a:rPr>
              <a:t> represents the </a:t>
            </a:r>
            <a:r>
              <a:rPr lang="en-US" sz="2200" b="1" dirty="0">
                <a:ea typeface="+mn-lt"/>
                <a:cs typeface="+mn-lt"/>
              </a:rPr>
              <a:t>Gender</a:t>
            </a:r>
            <a:r>
              <a:rPr lang="en-US" sz="2200" dirty="0">
                <a:ea typeface="+mn-lt"/>
                <a:cs typeface="+mn-lt"/>
              </a:rPr>
              <a:t> category, with two groups: Male and Female.</a:t>
            </a:r>
            <a:endParaRPr lang="en-US" dirty="0"/>
          </a:p>
          <a:p>
            <a:r>
              <a:rPr lang="en-US" sz="2200" dirty="0">
                <a:ea typeface="+mn-lt"/>
                <a:cs typeface="+mn-lt"/>
              </a:rPr>
              <a:t>The </a:t>
            </a:r>
            <a:r>
              <a:rPr lang="en-US" sz="2200" b="1" dirty="0">
                <a:ea typeface="+mn-lt"/>
                <a:cs typeface="+mn-lt"/>
              </a:rPr>
              <a:t>y-axis</a:t>
            </a:r>
            <a:r>
              <a:rPr lang="en-US" sz="2200" dirty="0">
                <a:ea typeface="+mn-lt"/>
                <a:cs typeface="+mn-lt"/>
              </a:rPr>
              <a:t> shows the </a:t>
            </a:r>
            <a:r>
              <a:rPr lang="en-US" sz="2200" b="1" dirty="0">
                <a:ea typeface="+mn-lt"/>
                <a:cs typeface="+mn-lt"/>
              </a:rPr>
              <a:t>count</a:t>
            </a:r>
            <a:r>
              <a:rPr lang="en-US" sz="2200" dirty="0">
                <a:ea typeface="+mn-lt"/>
                <a:cs typeface="+mn-lt"/>
              </a:rPr>
              <a:t> of occurrences for each gender in the dataset.</a:t>
            </a:r>
            <a:endParaRPr lang="en-US" dirty="0"/>
          </a:p>
          <a:p>
            <a:r>
              <a:rPr lang="en-US" sz="2200" dirty="0">
                <a:ea typeface="+mn-lt"/>
                <a:cs typeface="+mn-lt"/>
              </a:rPr>
              <a:t>The bars indicate that the counts for both genders are nearly equal, with approximately 5000 observations each.</a:t>
            </a:r>
            <a:endParaRPr lang="en-US" dirty="0"/>
          </a:p>
          <a:p>
            <a:r>
              <a:rPr lang="en-US" sz="2200" dirty="0">
                <a:ea typeface="+mn-lt"/>
                <a:cs typeface="+mn-lt"/>
              </a:rPr>
              <a:t>This suggests a balanced dataset in terms of gender distribution</a:t>
            </a:r>
            <a:endParaRPr lang="en-US" dirty="0"/>
          </a:p>
          <a:p>
            <a:endParaRPr lang="en-US" sz="2200" dirty="0"/>
          </a:p>
        </p:txBody>
      </p:sp>
      <p:pic>
        <p:nvPicPr>
          <p:cNvPr id="4" name="Content Placeholder 3" descr="A bar graph with blue squares&#10;&#10;AI-generated content may be incorrect.">
            <a:extLst>
              <a:ext uri="{FF2B5EF4-FFF2-40B4-BE49-F238E27FC236}">
                <a16:creationId xmlns:a16="http://schemas.microsoft.com/office/drawing/2014/main" id="{86696425-9A09-17DE-FDED-E514F6613DF8}"/>
              </a:ext>
            </a:extLst>
          </p:cNvPr>
          <p:cNvPicPr>
            <a:picLocks noChangeAspect="1"/>
          </p:cNvPicPr>
          <p:nvPr/>
        </p:nvPicPr>
        <p:blipFill>
          <a:blip r:embed="rId2"/>
          <a:stretch>
            <a:fillRect/>
          </a:stretch>
        </p:blipFill>
        <p:spPr>
          <a:xfrm>
            <a:off x="4654296" y="867197"/>
            <a:ext cx="6903720" cy="5143270"/>
          </a:xfrm>
          <a:prstGeom prst="rect">
            <a:avLst/>
          </a:prstGeom>
        </p:spPr>
      </p:pic>
    </p:spTree>
    <p:extLst>
      <p:ext uri="{BB962C8B-B14F-4D97-AF65-F5344CB8AC3E}">
        <p14:creationId xmlns:p14="http://schemas.microsoft.com/office/powerpoint/2010/main" val="339540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EFA5-F117-2807-4F83-6D63B9308AA1}"/>
              </a:ext>
            </a:extLst>
          </p:cNvPr>
          <p:cNvSpPr>
            <a:spLocks noGrp="1"/>
          </p:cNvSpPr>
          <p:nvPr>
            <p:ph type="title"/>
          </p:nvPr>
        </p:nvSpPr>
        <p:spPr>
          <a:xfrm>
            <a:off x="630936" y="639520"/>
            <a:ext cx="3429000" cy="1719072"/>
          </a:xfrm>
        </p:spPr>
        <p:txBody>
          <a:bodyPr anchor="b">
            <a:normAutofit fontScale="90000"/>
          </a:bodyPr>
          <a:lstStyle/>
          <a:p>
            <a:r>
              <a:rPr lang="en-US" sz="2000" dirty="0">
                <a:ea typeface="+mj-lt"/>
                <a:cs typeface="+mj-lt"/>
              </a:rPr>
              <a:t>This boxplot compares </a:t>
            </a:r>
            <a:r>
              <a:rPr lang="en-US" sz="2000" b="1" dirty="0">
                <a:ea typeface="+mj-lt"/>
                <a:cs typeface="+mj-lt"/>
              </a:rPr>
              <a:t>BMI (Body Mass Index)</a:t>
            </a:r>
            <a:r>
              <a:rPr lang="en-US" sz="2000" dirty="0">
                <a:ea typeface="+mj-lt"/>
                <a:cs typeface="+mj-lt"/>
              </a:rPr>
              <a:t> distribution between two groups: individuals who have heart disease (</a:t>
            </a:r>
            <a:r>
              <a:rPr lang="en-US" sz="2000" b="1" dirty="0">
                <a:ea typeface="+mj-lt"/>
                <a:cs typeface="+mj-lt"/>
              </a:rPr>
              <a:t>Yes</a:t>
            </a:r>
            <a:r>
              <a:rPr lang="en-US" sz="2000" dirty="0">
                <a:ea typeface="+mj-lt"/>
                <a:cs typeface="+mj-lt"/>
              </a:rPr>
              <a:t>) and those who do not (</a:t>
            </a:r>
            <a:r>
              <a:rPr lang="en-US" sz="2000" b="1" dirty="0">
                <a:ea typeface="+mj-lt"/>
                <a:cs typeface="+mj-lt"/>
              </a:rPr>
              <a:t>No</a:t>
            </a:r>
            <a:r>
              <a:rPr lang="en-US" sz="2000" dirty="0">
                <a:ea typeface="+mj-lt"/>
                <a:cs typeface="+mj-lt"/>
              </a:rPr>
              <a:t>)</a:t>
            </a:r>
            <a:endParaRPr lang="en-US" dirty="0"/>
          </a:p>
        </p:txBody>
      </p:sp>
      <p:sp>
        <p:nvSpPr>
          <p:cNvPr id="8" name="Content Placeholder 7">
            <a:extLst>
              <a:ext uri="{FF2B5EF4-FFF2-40B4-BE49-F238E27FC236}">
                <a16:creationId xmlns:a16="http://schemas.microsoft.com/office/drawing/2014/main" id="{7744438C-893D-AF93-7BC2-F4F5526D7DFB}"/>
              </a:ext>
            </a:extLst>
          </p:cNvPr>
          <p:cNvSpPr>
            <a:spLocks noGrp="1"/>
          </p:cNvSpPr>
          <p:nvPr>
            <p:ph idx="1"/>
          </p:nvPr>
        </p:nvSpPr>
        <p:spPr>
          <a:xfrm>
            <a:off x="630936" y="2807208"/>
            <a:ext cx="3429000" cy="3410712"/>
          </a:xfrm>
        </p:spPr>
        <p:txBody>
          <a:bodyPr anchor="t">
            <a:normAutofit/>
          </a:bodyPr>
          <a:lstStyle/>
          <a:p>
            <a:r>
              <a:rPr lang="en-US" dirty="0"/>
              <a:t>This shows that the body mass index of people with and without heart disease is similar, which indicates that this does not directly affect heart patients.</a:t>
            </a:r>
            <a:endParaRPr lang="en-US" sz="2200" dirty="0"/>
          </a:p>
        </p:txBody>
      </p:sp>
      <p:pic>
        <p:nvPicPr>
          <p:cNvPr id="5" name="Picture 4">
            <a:extLst>
              <a:ext uri="{FF2B5EF4-FFF2-40B4-BE49-F238E27FC236}">
                <a16:creationId xmlns:a16="http://schemas.microsoft.com/office/drawing/2014/main" id="{34C1A450-F8D3-D5E6-C801-5659E734E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497" y="1714500"/>
            <a:ext cx="6757065" cy="3429000"/>
          </a:xfrm>
          <a:prstGeom prst="rect">
            <a:avLst/>
          </a:prstGeom>
        </p:spPr>
      </p:pic>
    </p:spTree>
    <p:extLst>
      <p:ext uri="{BB962C8B-B14F-4D97-AF65-F5344CB8AC3E}">
        <p14:creationId xmlns:p14="http://schemas.microsoft.com/office/powerpoint/2010/main" val="356994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C15D-360A-66A1-EC36-76DAE1D2922A}"/>
              </a:ext>
            </a:extLst>
          </p:cNvPr>
          <p:cNvSpPr>
            <a:spLocks noGrp="1"/>
          </p:cNvSpPr>
          <p:nvPr>
            <p:ph type="title"/>
          </p:nvPr>
        </p:nvSpPr>
        <p:spPr>
          <a:xfrm>
            <a:off x="630936" y="640823"/>
            <a:ext cx="3419856" cy="5583148"/>
          </a:xfrm>
        </p:spPr>
        <p:txBody>
          <a:bodyPr anchor="ctr">
            <a:normAutofit/>
          </a:bodyPr>
          <a:lstStyle/>
          <a:p>
            <a:r>
              <a:rPr lang="en-US" sz="1800" dirty="0">
                <a:ea typeface="+mj-lt"/>
                <a:cs typeface="+mj-lt"/>
              </a:rPr>
              <a:t>The chart you provided is a </a:t>
            </a:r>
            <a:r>
              <a:rPr lang="en-US" sz="1800" b="1" dirty="0">
                <a:ea typeface="+mj-lt"/>
                <a:cs typeface="+mj-lt"/>
              </a:rPr>
              <a:t>stacked bar chart</a:t>
            </a:r>
            <a:r>
              <a:rPr lang="en-US" sz="1800" dirty="0">
                <a:ea typeface="+mj-lt"/>
                <a:cs typeface="+mj-lt"/>
              </a:rPr>
              <a:t> illustrating the distribution of </a:t>
            </a:r>
            <a:r>
              <a:rPr lang="en-US" sz="1800" b="1" dirty="0">
                <a:ea typeface="+mj-lt"/>
                <a:cs typeface="+mj-lt"/>
              </a:rPr>
              <a:t>stress levels</a:t>
            </a:r>
            <a:r>
              <a:rPr lang="en-US" sz="1800" dirty="0">
                <a:ea typeface="+mj-lt"/>
                <a:cs typeface="+mj-lt"/>
              </a:rPr>
              <a:t> (categorized as "Medium," "High," and "Low")  for heart </a:t>
            </a:r>
            <a:r>
              <a:rPr lang="en-US" sz="1800" dirty="0" err="1">
                <a:ea typeface="+mj-lt"/>
                <a:cs typeface="+mj-lt"/>
              </a:rPr>
              <a:t>dieases</a:t>
            </a:r>
            <a:endParaRPr lang="en-US" sz="1800" dirty="0"/>
          </a:p>
          <a:p>
            <a:pPr marL="285750" indent="-285750">
              <a:buFont typeface="Arial"/>
              <a:buChar char="•"/>
            </a:pPr>
            <a:r>
              <a:rPr lang="en-US" sz="1800" b="1" dirty="0">
                <a:ea typeface="+mj-lt"/>
                <a:cs typeface="+mj-lt"/>
              </a:rPr>
              <a:t>X-Axis</a:t>
            </a:r>
            <a:r>
              <a:rPr lang="en-US" sz="1800" dirty="0">
                <a:ea typeface="+mj-lt"/>
                <a:cs typeface="+mj-lt"/>
              </a:rPr>
              <a:t>: Represents the different </a:t>
            </a:r>
            <a:r>
              <a:rPr lang="en-US" sz="1800" b="1" dirty="0">
                <a:ea typeface="+mj-lt"/>
                <a:cs typeface="+mj-lt"/>
              </a:rPr>
              <a:t>stress levels</a:t>
            </a:r>
            <a:r>
              <a:rPr lang="en-US" sz="1800" dirty="0">
                <a:ea typeface="+mj-lt"/>
                <a:cs typeface="+mj-lt"/>
              </a:rPr>
              <a:t> (Medium, High, and Low).</a:t>
            </a:r>
            <a:endParaRPr lang="en-US" sz="1800" dirty="0"/>
          </a:p>
          <a:p>
            <a:pPr marL="285750" indent="-285750">
              <a:buFont typeface="Arial"/>
              <a:buChar char="•"/>
            </a:pPr>
            <a:r>
              <a:rPr lang="en-US" sz="1800" b="1" dirty="0">
                <a:ea typeface="+mj-lt"/>
                <a:cs typeface="+mj-lt"/>
              </a:rPr>
              <a:t>Y-Axis</a:t>
            </a:r>
            <a:r>
              <a:rPr lang="en-US" sz="1800" dirty="0">
                <a:ea typeface="+mj-lt"/>
                <a:cs typeface="+mj-lt"/>
              </a:rPr>
              <a:t>: Shows the </a:t>
            </a:r>
            <a:r>
              <a:rPr lang="en-US" sz="1800" b="1" dirty="0">
                <a:ea typeface="+mj-lt"/>
                <a:cs typeface="+mj-lt"/>
              </a:rPr>
              <a:t>count</a:t>
            </a:r>
            <a:r>
              <a:rPr lang="en-US" sz="1800" dirty="0">
                <a:ea typeface="+mj-lt"/>
                <a:cs typeface="+mj-lt"/>
              </a:rPr>
              <a:t> of individuals for each stress level.</a:t>
            </a:r>
            <a:br>
              <a:rPr lang="en-US" sz="1800" dirty="0">
                <a:ea typeface="+mj-lt"/>
                <a:cs typeface="+mj-lt"/>
              </a:rPr>
            </a:br>
            <a:br>
              <a:rPr lang="en-US" sz="1800" dirty="0">
                <a:ea typeface="+mj-lt"/>
                <a:cs typeface="+mj-lt"/>
              </a:rPr>
            </a:br>
            <a:r>
              <a:rPr lang="en-US" sz="1800" u="sng" dirty="0">
                <a:latin typeface="Aptos Display"/>
              </a:rPr>
              <a:t>The total count for each stress level (Medium, High, Low) appears similar, indicating a balanced dataset across stress categories</a:t>
            </a:r>
            <a:br>
              <a:rPr lang="en-US" sz="1800" dirty="0"/>
            </a:br>
            <a:endParaRPr lang="en-US" sz="1800" dirty="0"/>
          </a:p>
          <a:p>
            <a:endParaRPr lang="en-US" sz="1800" dirty="0"/>
          </a:p>
        </p:txBody>
      </p:sp>
      <p:pic>
        <p:nvPicPr>
          <p:cNvPr id="4" name="Picture 3">
            <a:extLst>
              <a:ext uri="{FF2B5EF4-FFF2-40B4-BE49-F238E27FC236}">
                <a16:creationId xmlns:a16="http://schemas.microsoft.com/office/drawing/2014/main" id="{A80CCED3-CDEC-F6FB-8C50-CA556F97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374" y="1183558"/>
            <a:ext cx="6560420" cy="3429000"/>
          </a:xfrm>
          <a:prstGeom prst="rect">
            <a:avLst/>
          </a:prstGeom>
        </p:spPr>
      </p:pic>
    </p:spTree>
    <p:extLst>
      <p:ext uri="{BB962C8B-B14F-4D97-AF65-F5344CB8AC3E}">
        <p14:creationId xmlns:p14="http://schemas.microsoft.com/office/powerpoint/2010/main" val="41620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AC8A-BD38-5883-7223-DC74D2416108}"/>
              </a:ext>
            </a:extLst>
          </p:cNvPr>
          <p:cNvSpPr>
            <a:spLocks noGrp="1"/>
          </p:cNvSpPr>
          <p:nvPr>
            <p:ph type="title"/>
          </p:nvPr>
        </p:nvSpPr>
        <p:spPr>
          <a:xfrm>
            <a:off x="630936" y="639520"/>
            <a:ext cx="3429000" cy="1719072"/>
          </a:xfrm>
        </p:spPr>
        <p:txBody>
          <a:bodyPr vert="horz" lIns="91440" tIns="45720" rIns="91440" bIns="45720" rtlCol="0" anchor="b">
            <a:noAutofit/>
          </a:bodyPr>
          <a:lstStyle/>
          <a:p>
            <a:r>
              <a:rPr lang="en-US" sz="1400" dirty="0">
                <a:ea typeface="+mj-lt"/>
                <a:cs typeface="+mj-lt"/>
              </a:rPr>
              <a:t>This scatter plot illustrates the relationship between </a:t>
            </a:r>
            <a:r>
              <a:rPr lang="en-US" sz="1400" b="1" dirty="0">
                <a:ea typeface="+mj-lt"/>
                <a:cs typeface="+mj-lt"/>
              </a:rPr>
              <a:t>Blood Pressure</a:t>
            </a:r>
            <a:r>
              <a:rPr lang="en-US" sz="1400" dirty="0">
                <a:ea typeface="+mj-lt"/>
                <a:cs typeface="+mj-lt"/>
              </a:rPr>
              <a:t> and </a:t>
            </a:r>
            <a:r>
              <a:rPr lang="en-US" sz="1400" b="1" dirty="0">
                <a:ea typeface="+mj-lt"/>
                <a:cs typeface="+mj-lt"/>
              </a:rPr>
              <a:t>Cholesterol Level</a:t>
            </a:r>
            <a:r>
              <a:rPr lang="en-US" sz="1400" dirty="0">
                <a:ea typeface="+mj-lt"/>
                <a:cs typeface="+mj-lt"/>
              </a:rPr>
              <a:t>, with data points colored by </a:t>
            </a:r>
            <a:r>
              <a:rPr lang="en-US" sz="1400" b="1" dirty="0">
                <a:ea typeface="+mj-lt"/>
                <a:cs typeface="+mj-lt"/>
              </a:rPr>
              <a:t>Heart Disease Status</a:t>
            </a:r>
            <a:r>
              <a:rPr lang="en-US" sz="1400" dirty="0">
                <a:ea typeface="+mj-lt"/>
                <a:cs typeface="+mj-lt"/>
              </a:rPr>
              <a:t> (blue for individuals without heart disease and orange for those with heart disease).</a:t>
            </a:r>
            <a:endParaRPr lang="en-US" sz="1400" dirty="0"/>
          </a:p>
        </p:txBody>
      </p:sp>
      <p:sp>
        <p:nvSpPr>
          <p:cNvPr id="8" name="Content Placeholder 7">
            <a:extLst>
              <a:ext uri="{FF2B5EF4-FFF2-40B4-BE49-F238E27FC236}">
                <a16:creationId xmlns:a16="http://schemas.microsoft.com/office/drawing/2014/main" id="{19A5FDF8-35AF-995E-1F4C-15AE150F8421}"/>
              </a:ext>
            </a:extLst>
          </p:cNvPr>
          <p:cNvSpPr>
            <a:spLocks noGrp="1"/>
          </p:cNvSpPr>
          <p:nvPr>
            <p:ph idx="1"/>
          </p:nvPr>
        </p:nvSpPr>
        <p:spPr>
          <a:xfrm>
            <a:off x="630936" y="2807208"/>
            <a:ext cx="3429000" cy="3410712"/>
          </a:xfrm>
        </p:spPr>
        <p:txBody>
          <a:bodyPr anchor="t">
            <a:normAutofit fontScale="85000" lnSpcReduction="20000"/>
          </a:bodyPr>
          <a:lstStyle/>
          <a:p>
            <a:r>
              <a:rPr lang="en-US" sz="2200" b="1" dirty="0">
                <a:ea typeface="+mn-lt"/>
                <a:cs typeface="+mn-lt"/>
              </a:rPr>
              <a:t>Insight</a:t>
            </a:r>
            <a:r>
              <a:rPr lang="en-US" sz="2200" dirty="0">
                <a:ea typeface="+mn-lt"/>
                <a:cs typeface="+mn-lt"/>
              </a:rPr>
              <a:t>:</a:t>
            </a:r>
            <a:endParaRPr lang="en-US" sz="2200" dirty="0"/>
          </a:p>
          <a:p>
            <a:r>
              <a:rPr lang="en-US" sz="2200" dirty="0">
                <a:ea typeface="+mn-lt"/>
                <a:cs typeface="+mn-lt"/>
              </a:rPr>
              <a:t>Both blood pressure and cholesterol are important risk factors for heart disease, but based on this visualization, there may be other contributing factors (e.g., age, smoking, stress) needed to distinguish between those with and without heart disease</a:t>
            </a:r>
            <a:endParaRPr lang="en-US" dirty="0"/>
          </a:p>
          <a:p>
            <a:endParaRPr lang="en-US" sz="2200" dirty="0"/>
          </a:p>
        </p:txBody>
      </p:sp>
      <p:pic>
        <p:nvPicPr>
          <p:cNvPr id="4" name="Content Placeholder 3" descr="A chart of blood pressure and cholesterol level&#10;&#10;AI-generated content may be incorrect.">
            <a:extLst>
              <a:ext uri="{FF2B5EF4-FFF2-40B4-BE49-F238E27FC236}">
                <a16:creationId xmlns:a16="http://schemas.microsoft.com/office/drawing/2014/main" id="{C571DF15-4104-6DDC-0F63-A676FA72CBAF}"/>
              </a:ext>
            </a:extLst>
          </p:cNvPr>
          <p:cNvPicPr>
            <a:picLocks noChangeAspect="1"/>
          </p:cNvPicPr>
          <p:nvPr/>
        </p:nvPicPr>
        <p:blipFill>
          <a:blip r:embed="rId2"/>
          <a:stretch>
            <a:fillRect/>
          </a:stretch>
        </p:blipFill>
        <p:spPr>
          <a:xfrm>
            <a:off x="4654296" y="1556366"/>
            <a:ext cx="6903720" cy="3745268"/>
          </a:xfrm>
          <a:prstGeom prst="rect">
            <a:avLst/>
          </a:prstGeom>
        </p:spPr>
      </p:pic>
    </p:spTree>
    <p:extLst>
      <p:ext uri="{BB962C8B-B14F-4D97-AF65-F5344CB8AC3E}">
        <p14:creationId xmlns:p14="http://schemas.microsoft.com/office/powerpoint/2010/main" val="3514110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8888</TotalTime>
  <Words>1034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Arial,Sans-Serif</vt:lpstr>
      <vt:lpstr>Century Gothic</vt:lpstr>
      <vt:lpstr>Wingdings 3</vt:lpstr>
      <vt:lpstr>Ion</vt:lpstr>
      <vt:lpstr>Heart disease Analysis</vt:lpstr>
      <vt:lpstr>                            Dataset overview</vt:lpstr>
      <vt:lpstr>Demographics Analysis </vt:lpstr>
      <vt:lpstr>                       Risk factor analysis</vt:lpstr>
      <vt:lpstr>                              Conclusions and                               recommendations </vt:lpstr>
      <vt:lpstr>The image represents a bar chart showing the distribution of data by gender (Male and Female).</vt:lpstr>
      <vt:lpstr>This boxplot compares BMI (Body Mass Index) distribution between two groups: individuals who have heart disease (Yes) and those who do not (No)</vt:lpstr>
      <vt:lpstr>The chart you provided is a stacked bar chart illustrating the distribution of stress levels (categorized as "Medium," "High," and "Low")  for heart dieases X-Axis: Represents the different stress levels (Medium, High, and Low). Y-Axis: Shows the count of individuals for each stress level.  The total count for each stress level (Medium, High, Low) appears similar, indicating a balanced dataset across stress categories  </vt:lpstr>
      <vt:lpstr>This scatter plot illustrates the relationship between Blood Pressure and Cholesterol Level, with data points colored by Heart Disease Status (blue for individuals without heart disease and orange for those with heart disease).</vt:lpstr>
      <vt:lpstr>This bar chart illustrates the relationship between Exercise Habits (categorized as High, Medium, or Low) and Heart Disease Status (blue for No and orange for Yes Individuals with higher exercise habits may have a slightly lower likelihood of heart disease, suggesting that consistent physical activity might be a protective factor</vt:lpstr>
      <vt:lpstr>This bar chart represents the relationship between Alcohol Consumption (categorized as High, Medium, and Low) and Heart Disease Status (blue for No and orange for Yes) While medium alcohol consumption has a higher total count, it does not directly suggest a causal relationship between consumption levels and heart disease. Other lifestyle or demographic factors might be influencing this pattern </vt:lpstr>
      <vt:lpstr>This histogram represents the relationship between fasting blood sugar and heart disease status (blue for "no" and "yes") insight The number of individuals without heart disease (red) appears to be higher at most blood sugar levels. There is a lower percentage of individuals with heart disease (blue) across different blood sugar levels.</vt:lpstr>
      <vt:lpstr>This bar chart shows the relationship between high blood pressure (BP) and cholesterol and heart disease status. Here's an explanation X-axis: Represents whether the individual has high blood pressure and cholesterol: False: No high BP or cholesterol. True: Presence of high BP or cholesterol. Y-axis: Represents the count of individuals  Insights: High blood pressure and cholesterol are likely associated with an increased risk of heart disease, as the orange bar (Yes) is larger in the "True" category compared to the "False" category. However, most individuals, even with high BP or cholesterol, do not have heart disease, suggesting other factors may also contribute. .</vt:lpstr>
      <vt:lpstr>This histogram illustrates the relationship between Average triglyceride level and heart disease status. Here's the explanation:</vt:lpstr>
      <vt:lpstr>The image shows a bar chart showing the relationship between the number and average hours of sleep and the status of heart disease.</vt:lpstr>
      <vt:lpstr>1 Title: Heart Diseases and CRP Levels 2 Horizontal axis (CRP Level): Represents the level of C-reactive protein in the blood. 3 Vertical axis (Probability Density): Represents the probability density (not the direct frequency).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hossamashraf</cp:lastModifiedBy>
  <cp:revision>134</cp:revision>
  <dcterms:created xsi:type="dcterms:W3CDTF">2025-01-18T08:58:00Z</dcterms:created>
  <dcterms:modified xsi:type="dcterms:W3CDTF">2025-02-01T10:19:43Z</dcterms:modified>
</cp:coreProperties>
</file>