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sldIdLst>
    <p:sldId id="256" r:id="rId2"/>
    <p:sldId id="276" r:id="rId3"/>
    <p:sldId id="257" r:id="rId4"/>
    <p:sldId id="258" r:id="rId5"/>
    <p:sldId id="259" r:id="rId6"/>
    <p:sldId id="260" r:id="rId7"/>
    <p:sldId id="275" r:id="rId8"/>
    <p:sldId id="261" r:id="rId9"/>
    <p:sldId id="262" r:id="rId10"/>
    <p:sldId id="263" r:id="rId11"/>
    <p:sldId id="264" r:id="rId12"/>
    <p:sldId id="265" r:id="rId13"/>
    <p:sldId id="266" r:id="rId14"/>
    <p:sldId id="267" r:id="rId15"/>
    <p:sldId id="268" r:id="rId16"/>
    <p:sldId id="269" r:id="rId17"/>
    <p:sldId id="274" r:id="rId18"/>
    <p:sldId id="272" r:id="rId19"/>
    <p:sldId id="273"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99667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51924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02537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59FF79F-F89E-43C3-8C4A-898C7059AA11}"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40897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59FF79F-F89E-43C3-8C4A-898C7059AA11}"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33202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59FF79F-F89E-43C3-8C4A-898C7059AA11}"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2466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839789"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1"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59FF79F-F89E-43C3-8C4A-898C7059AA11}"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55241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59FF79F-F89E-43C3-8C4A-898C7059AA11}"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24862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FF79F-F89E-43C3-8C4A-898C7059AA11}"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379041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59FF79F-F89E-43C3-8C4A-898C7059AA11}"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140404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59FF79F-F89E-43C3-8C4A-898C7059AA11}"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68A42B-D735-48D4-AC96-9756A82F0B89}" type="slidenum">
              <a:rPr lang="en-US" smtClean="0"/>
              <a:t>‹#›</a:t>
            </a:fld>
            <a:endParaRPr lang="en-US"/>
          </a:p>
        </p:txBody>
      </p:sp>
    </p:spTree>
    <p:extLst>
      <p:ext uri="{BB962C8B-B14F-4D97-AF65-F5344CB8AC3E}">
        <p14:creationId xmlns:p14="http://schemas.microsoft.com/office/powerpoint/2010/main" val="273922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FF79F-F89E-43C3-8C4A-898C7059AA11}" type="datetimeFigureOut">
              <a:rPr lang="en-US" smtClean="0"/>
              <a:t>6/21/2025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68A42B-D735-48D4-AC96-9756A82F0B89}" type="slidenum">
              <a:rPr lang="en-US" smtClean="0"/>
              <a:t>‹#›</a:t>
            </a:fld>
            <a:endParaRPr lang="en-US"/>
          </a:p>
        </p:txBody>
      </p:sp>
    </p:spTree>
    <p:extLst>
      <p:ext uri="{BB962C8B-B14F-4D97-AF65-F5344CB8AC3E}">
        <p14:creationId xmlns:p14="http://schemas.microsoft.com/office/powerpoint/2010/main" val="420162206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6158330-7C2D-58E3-F6A0-9F2514A0B071}"/>
              </a:ext>
            </a:extLst>
          </p:cNvPr>
          <p:cNvSpPr>
            <a:spLocks noGrp="1"/>
          </p:cNvSpPr>
          <p:nvPr>
            <p:ph type="ctrTitle"/>
          </p:nvPr>
        </p:nvSpPr>
        <p:spPr>
          <a:xfrm>
            <a:off x="2521326" y="1717060"/>
            <a:ext cx="6760761" cy="1801505"/>
          </a:xfrm>
        </p:spPr>
        <p:txBody>
          <a:bodyPr anchor="b">
            <a:normAutofit/>
          </a:bodyPr>
          <a:lstStyle/>
          <a:p>
            <a:pPr algn="l"/>
            <a:br>
              <a:rPr lang="en-US" sz="3600" dirty="0"/>
            </a:br>
            <a:endParaRPr lang="en-US" sz="3600" dirty="0"/>
          </a:p>
        </p:txBody>
      </p:sp>
      <p:sp>
        <p:nvSpPr>
          <p:cNvPr id="3" name="عنوان فرعي 2">
            <a:extLst>
              <a:ext uri="{FF2B5EF4-FFF2-40B4-BE49-F238E27FC236}">
                <a16:creationId xmlns:a16="http://schemas.microsoft.com/office/drawing/2014/main" id="{CC68FAA9-D19E-73E8-A06C-E31288DF7901}"/>
              </a:ext>
            </a:extLst>
          </p:cNvPr>
          <p:cNvSpPr>
            <a:spLocks noGrp="1"/>
          </p:cNvSpPr>
          <p:nvPr>
            <p:ph type="subTitle" idx="1"/>
          </p:nvPr>
        </p:nvSpPr>
        <p:spPr>
          <a:xfrm>
            <a:off x="2521324" y="4526792"/>
            <a:ext cx="4790366" cy="808630"/>
          </a:xfrm>
        </p:spPr>
        <p:txBody>
          <a:bodyPr anchor="ctr">
            <a:normAutofit/>
          </a:bodyPr>
          <a:lstStyle/>
          <a:p>
            <a:pPr algn="l"/>
            <a:r>
              <a:rPr lang="en-US" dirty="0">
                <a:solidFill>
                  <a:srgbClr val="FFFFFF"/>
                </a:solidFill>
              </a:rPr>
              <a:t>Sales data analysis</a:t>
            </a:r>
          </a:p>
        </p:txBody>
      </p:sp>
    </p:spTree>
    <p:extLst>
      <p:ext uri="{BB962C8B-B14F-4D97-AF65-F5344CB8AC3E}">
        <p14:creationId xmlns:p14="http://schemas.microsoft.com/office/powerpoint/2010/main" val="37053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8A46C9E-73D2-6135-E369-E6C1408D106B}"/>
              </a:ext>
            </a:extLst>
          </p:cNvPr>
          <p:cNvSpPr>
            <a:spLocks noGrp="1"/>
          </p:cNvSpPr>
          <p:nvPr>
            <p:ph type="title"/>
          </p:nvPr>
        </p:nvSpPr>
        <p:spPr/>
        <p:txBody>
          <a:bodyPr>
            <a:noAutofit/>
          </a:bodyPr>
          <a:lstStyle/>
          <a:p>
            <a:r>
              <a:rPr lang="en-US" sz="3600" dirty="0"/>
              <a:t>Here we explain the areas that achieve the highest sales percentage, and it is clear that the highest sales percentage is in</a:t>
            </a:r>
            <a:r>
              <a:rPr lang="ar-EG" sz="3600" dirty="0"/>
              <a:t> </a:t>
            </a:r>
            <a:r>
              <a:rPr lang="en-US" sz="3600" dirty="0"/>
              <a:t>west</a:t>
            </a:r>
          </a:p>
        </p:txBody>
      </p:sp>
      <p:pic>
        <p:nvPicPr>
          <p:cNvPr id="5" name="عنصر نائب للمحتوى 4">
            <a:extLst>
              <a:ext uri="{FF2B5EF4-FFF2-40B4-BE49-F238E27FC236}">
                <a16:creationId xmlns:a16="http://schemas.microsoft.com/office/drawing/2014/main" id="{CD0DE90C-94A7-AA11-8581-D26ADF08A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639" y="2543559"/>
            <a:ext cx="5667510" cy="3263504"/>
          </a:xfrm>
        </p:spPr>
      </p:pic>
    </p:spTree>
    <p:extLst>
      <p:ext uri="{BB962C8B-B14F-4D97-AF65-F5344CB8AC3E}">
        <p14:creationId xmlns:p14="http://schemas.microsoft.com/office/powerpoint/2010/main" val="314649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F2E6D95-E149-7EBE-513C-8A8C98FA0D8B}"/>
              </a:ext>
            </a:extLst>
          </p:cNvPr>
          <p:cNvSpPr>
            <a:spLocks noGrp="1"/>
          </p:cNvSpPr>
          <p:nvPr>
            <p:ph type="title"/>
          </p:nvPr>
        </p:nvSpPr>
        <p:spPr/>
        <p:txBody>
          <a:bodyPr/>
          <a:lstStyle/>
          <a:p>
            <a:r>
              <a:rPr lang="en-US" dirty="0"/>
              <a:t>From this figure it is clear that California has the highest sales percentage.</a:t>
            </a:r>
          </a:p>
        </p:txBody>
      </p:sp>
      <p:pic>
        <p:nvPicPr>
          <p:cNvPr id="5" name="عنصر نائب للمحتوى 4">
            <a:extLst>
              <a:ext uri="{FF2B5EF4-FFF2-40B4-BE49-F238E27FC236}">
                <a16:creationId xmlns:a16="http://schemas.microsoft.com/office/drawing/2014/main" id="{4E3514DF-C0CE-9521-4ECC-686DD348C3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084" y="3229369"/>
            <a:ext cx="10596716" cy="3263504"/>
          </a:xfrm>
        </p:spPr>
      </p:pic>
    </p:spTree>
    <p:extLst>
      <p:ext uri="{BB962C8B-B14F-4D97-AF65-F5344CB8AC3E}">
        <p14:creationId xmlns:p14="http://schemas.microsoft.com/office/powerpoint/2010/main" val="135021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A412105-89D7-A4AB-BEA9-5267F72733CC}"/>
              </a:ext>
            </a:extLst>
          </p:cNvPr>
          <p:cNvSpPr>
            <a:spLocks noGrp="1"/>
          </p:cNvSpPr>
          <p:nvPr>
            <p:ph type="title"/>
          </p:nvPr>
        </p:nvSpPr>
        <p:spPr>
          <a:xfrm>
            <a:off x="838200" y="365127"/>
            <a:ext cx="10515600" cy="2466563"/>
          </a:xfrm>
        </p:spPr>
        <p:txBody>
          <a:bodyPr>
            <a:normAutofit/>
          </a:bodyPr>
          <a:lstStyle/>
          <a:p>
            <a:r>
              <a:rPr lang="en-US" sz="2000" dirty="0"/>
              <a:t>This chart shows the average profit margin for each of the three product </a:t>
            </a:r>
            <a:r>
              <a:rPr lang="en-US" sz="2000" dirty="0" err="1"/>
              <a:t>categories:Furniture</a:t>
            </a:r>
            <a:r>
              <a:rPr lang="en-US" sz="2000" dirty="0"/>
              <a:t> – lowest profit margin, approximately 0.04 (4%).Office Supplies – average profit margin, approximately 0.138 (13.8%).Technology – highest profit margin, approximately 0.157 (15.7%).</a:t>
            </a:r>
            <a:r>
              <a:rPr lang="en-US" sz="2000" dirty="0" err="1"/>
              <a:t>Conclusions:The</a:t>
            </a:r>
            <a:r>
              <a:rPr lang="en-US" sz="2000" dirty="0"/>
              <a:t> technology category is the most profitable in terms of margin, making it the most attractive category for profit </a:t>
            </a:r>
            <a:r>
              <a:rPr lang="en-US" sz="2000" dirty="0" err="1"/>
              <a:t>enhancement.Furniture</a:t>
            </a:r>
            <a:r>
              <a:rPr lang="en-US" sz="2000" dirty="0"/>
              <a:t> is the least profitable, with a weak margin and may require pricing revisions or cost </a:t>
            </a:r>
            <a:r>
              <a:rPr lang="en-US" sz="2000" dirty="0" err="1"/>
              <a:t>reductions.Office</a:t>
            </a:r>
            <a:r>
              <a:rPr lang="en-US" sz="2000" dirty="0"/>
              <a:t> Supplies strikes a good balance between potential sales and profit margin.</a:t>
            </a:r>
          </a:p>
        </p:txBody>
      </p:sp>
      <p:pic>
        <p:nvPicPr>
          <p:cNvPr id="9" name="عنصر نائب للمحتوى 8" descr="صورة تحتوي على نص, لقطة شاشة, رسم بياني, خط&#10;&#10;قد يكون المحتوى الذي تم إنشاؤه بواسطة الذكاء الاصطناعي غير صحيح.">
            <a:extLst>
              <a:ext uri="{FF2B5EF4-FFF2-40B4-BE49-F238E27FC236}">
                <a16:creationId xmlns:a16="http://schemas.microsoft.com/office/drawing/2014/main" id="{57FF9FED-E829-09FD-FD47-C69877C7B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8108" y="3034386"/>
            <a:ext cx="4615783" cy="3833446"/>
          </a:xfrm>
        </p:spPr>
      </p:pic>
    </p:spTree>
    <p:extLst>
      <p:ext uri="{BB962C8B-B14F-4D97-AF65-F5344CB8AC3E}">
        <p14:creationId xmlns:p14="http://schemas.microsoft.com/office/powerpoint/2010/main" val="215212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8A3900F-9CD2-2E9B-125A-94E46F8D5684}"/>
              </a:ext>
            </a:extLst>
          </p:cNvPr>
          <p:cNvSpPr>
            <a:spLocks noGrp="1"/>
          </p:cNvSpPr>
          <p:nvPr>
            <p:ph type="title"/>
          </p:nvPr>
        </p:nvSpPr>
        <p:spPr>
          <a:xfrm>
            <a:off x="838200" y="365127"/>
            <a:ext cx="10515600" cy="2741867"/>
          </a:xfrm>
        </p:spPr>
        <p:txBody>
          <a:bodyPr>
            <a:noAutofit/>
          </a:bodyPr>
          <a:lstStyle/>
          <a:p>
            <a:r>
              <a:rPr lang="en-US" sz="2400" dirty="0"/>
              <a:t>Title: Average Sales by </a:t>
            </a:r>
            <a:r>
              <a:rPr lang="en-US" sz="2400" dirty="0" err="1"/>
              <a:t>DiscountDescription:This</a:t>
            </a:r>
            <a:r>
              <a:rPr lang="en-US" sz="2400" dirty="0"/>
              <a:t> chart shows average sales by discount </a:t>
            </a:r>
            <a:r>
              <a:rPr lang="en-US" sz="2400" dirty="0" err="1"/>
              <a:t>percentage.It</a:t>
            </a:r>
            <a:r>
              <a:rPr lang="en-US" sz="2400" dirty="0"/>
              <a:t> shows </a:t>
            </a:r>
            <a:r>
              <a:rPr lang="en-US" sz="2400" dirty="0" err="1"/>
              <a:t>that:At</a:t>
            </a:r>
            <a:r>
              <a:rPr lang="en-US" sz="2400" dirty="0"/>
              <a:t> a discount of 0.5 (50%), sales were at their </a:t>
            </a:r>
            <a:r>
              <a:rPr lang="en-US" sz="2400" dirty="0" err="1"/>
              <a:t>peak.At</a:t>
            </a:r>
            <a:r>
              <a:rPr lang="en-US" sz="2400" dirty="0"/>
              <a:t> high discounts, such as 0.6 and 0.8, sales were very </a:t>
            </a:r>
            <a:r>
              <a:rPr lang="en-US" sz="2400" dirty="0" err="1"/>
              <a:t>low.Moderate</a:t>
            </a:r>
            <a:r>
              <a:rPr lang="en-US" sz="2400" dirty="0"/>
              <a:t> discounts (0.1 to 0.45) generally recorded similar sales, while the discount of 0.2 was the weakest.</a:t>
            </a:r>
          </a:p>
        </p:txBody>
      </p:sp>
      <p:pic>
        <p:nvPicPr>
          <p:cNvPr id="5" name="عنصر نائب للمحتوى 4">
            <a:extLst>
              <a:ext uri="{FF2B5EF4-FFF2-40B4-BE49-F238E27FC236}">
                <a16:creationId xmlns:a16="http://schemas.microsoft.com/office/drawing/2014/main" id="{31ACBE80-3EE1-5E63-F3BB-EA2E0E553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3229369"/>
            <a:ext cx="9389806" cy="3263504"/>
          </a:xfrm>
        </p:spPr>
      </p:pic>
    </p:spTree>
    <p:extLst>
      <p:ext uri="{BB962C8B-B14F-4D97-AF65-F5344CB8AC3E}">
        <p14:creationId xmlns:p14="http://schemas.microsoft.com/office/powerpoint/2010/main" val="95143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8F1103-91D3-0F0F-010C-7E8892EDE35F}"/>
              </a:ext>
            </a:extLst>
          </p:cNvPr>
          <p:cNvSpPr>
            <a:spLocks noGrp="1"/>
          </p:cNvSpPr>
          <p:nvPr>
            <p:ph type="title"/>
          </p:nvPr>
        </p:nvSpPr>
        <p:spPr>
          <a:xfrm>
            <a:off x="838200" y="365127"/>
            <a:ext cx="10515600" cy="1962577"/>
          </a:xfrm>
        </p:spPr>
        <p:txBody>
          <a:bodyPr>
            <a:noAutofit/>
          </a:bodyPr>
          <a:lstStyle/>
          <a:p>
            <a:r>
              <a:rPr lang="en-US" sz="2000" dirty="0"/>
              <a:t>Title: Average Sales by </a:t>
            </a:r>
            <a:r>
              <a:rPr lang="en-US" sz="2000" dirty="0" err="1"/>
              <a:t>DiscountDescription:Same</a:t>
            </a:r>
            <a:r>
              <a:rPr lang="en-US" sz="2000" dirty="0"/>
              <a:t> as the horizontal axis (discount)</a:t>
            </a:r>
            <a:br>
              <a:rPr lang="ar-DZ" sz="2000" dirty="0"/>
            </a:br>
            <a:r>
              <a:rPr lang="en-US" sz="2000" dirty="0"/>
              <a:t>, but here it shows total sales, not the average, as the values ​​</a:t>
            </a:r>
            <a:r>
              <a:rPr lang="en-US" sz="2000" dirty="0" err="1"/>
              <a:t>suggest.Sales</a:t>
            </a:r>
            <a:r>
              <a:rPr lang="en-US" sz="2000" dirty="0"/>
              <a:t> at a discount of 0.0 (no discount) are by far the highest, followed by a discount of 0.2.The remaining discounts result in very low sales by </a:t>
            </a:r>
            <a:r>
              <a:rPr lang="en-US" sz="2000" dirty="0" err="1"/>
              <a:t>comparison.Note</a:t>
            </a:r>
            <a:r>
              <a:rPr lang="en-US" sz="2000" dirty="0"/>
              <a:t>: This large variation indicates that the discount is not necessarily associated with increased sales, and the number of transactions or products at each discount may have an effect.</a:t>
            </a:r>
          </a:p>
        </p:txBody>
      </p:sp>
      <p:pic>
        <p:nvPicPr>
          <p:cNvPr id="5" name="عنصر نائب للمحتوى 4">
            <a:extLst>
              <a:ext uri="{FF2B5EF4-FFF2-40B4-BE49-F238E27FC236}">
                <a16:creationId xmlns:a16="http://schemas.microsoft.com/office/drawing/2014/main" id="{3FC72D27-1E6E-81AE-BE8B-757DC8172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0095" y="3269606"/>
            <a:ext cx="4320548" cy="3223267"/>
          </a:xfrm>
        </p:spPr>
      </p:pic>
    </p:spTree>
    <p:extLst>
      <p:ext uri="{BB962C8B-B14F-4D97-AF65-F5344CB8AC3E}">
        <p14:creationId xmlns:p14="http://schemas.microsoft.com/office/powerpoint/2010/main" val="134514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CA168A-2841-FD4F-EB9B-1A8273D32389}"/>
              </a:ext>
            </a:extLst>
          </p:cNvPr>
          <p:cNvSpPr>
            <a:spLocks noGrp="1"/>
          </p:cNvSpPr>
          <p:nvPr>
            <p:ph type="title"/>
          </p:nvPr>
        </p:nvSpPr>
        <p:spPr>
          <a:xfrm>
            <a:off x="838200" y="365127"/>
            <a:ext cx="10515600" cy="2033944"/>
          </a:xfrm>
        </p:spPr>
        <p:txBody>
          <a:bodyPr>
            <a:noAutofit/>
          </a:bodyPr>
          <a:lstStyle/>
          <a:p>
            <a:r>
              <a:rPr lang="en-US" sz="2400" dirty="0"/>
              <a:t>Title: Average Sales by </a:t>
            </a:r>
            <a:r>
              <a:rPr lang="en-US" sz="2400" dirty="0" err="1"/>
              <a:t>DiscountDescription:Same</a:t>
            </a:r>
            <a:r>
              <a:rPr lang="en-US" sz="2400" dirty="0"/>
              <a:t> as the horizontal axis (discount), but here it shows total sales, not the average, as the values ​​</a:t>
            </a:r>
            <a:r>
              <a:rPr lang="en-US" sz="2400" dirty="0" err="1"/>
              <a:t>suggest.Sales</a:t>
            </a:r>
            <a:r>
              <a:rPr lang="en-US" sz="2400" dirty="0"/>
              <a:t> at a discount of 0.0 (no discount) are by far the highest, followed by a discount of 0.2.The remaining discounts result in very low sales by </a:t>
            </a:r>
            <a:r>
              <a:rPr lang="en-US" sz="2400" dirty="0" err="1"/>
              <a:t>comparison.Note</a:t>
            </a:r>
            <a:r>
              <a:rPr lang="en-US" sz="2400" dirty="0"/>
              <a:t>: This large variation indicates that the discount is not necessarily associated with increased sales, and the number of transactions or products at each discount may have an effect.</a:t>
            </a:r>
          </a:p>
        </p:txBody>
      </p:sp>
      <p:pic>
        <p:nvPicPr>
          <p:cNvPr id="5" name="عنصر نائب للمحتوى 4">
            <a:extLst>
              <a:ext uri="{FF2B5EF4-FFF2-40B4-BE49-F238E27FC236}">
                <a16:creationId xmlns:a16="http://schemas.microsoft.com/office/drawing/2014/main" id="{983675EA-0E6F-5ABF-F407-16F4ABDFA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4784" y="3123073"/>
            <a:ext cx="4320548" cy="3223267"/>
          </a:xfrm>
        </p:spPr>
      </p:pic>
    </p:spTree>
    <p:extLst>
      <p:ext uri="{BB962C8B-B14F-4D97-AF65-F5344CB8AC3E}">
        <p14:creationId xmlns:p14="http://schemas.microsoft.com/office/powerpoint/2010/main" val="19918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7940471-EA3E-4660-7758-AC05F6AFC066}"/>
              </a:ext>
            </a:extLst>
          </p:cNvPr>
          <p:cNvSpPr>
            <a:spLocks noGrp="1"/>
          </p:cNvSpPr>
          <p:nvPr>
            <p:ph type="title"/>
          </p:nvPr>
        </p:nvSpPr>
        <p:spPr>
          <a:xfrm>
            <a:off x="838200" y="365127"/>
            <a:ext cx="10515600" cy="2496060"/>
          </a:xfrm>
        </p:spPr>
        <p:txBody>
          <a:bodyPr>
            <a:noAutofit/>
          </a:bodyPr>
          <a:lstStyle/>
          <a:p>
            <a:r>
              <a:rPr lang="en-US" sz="2000" dirty="0"/>
              <a:t>Horizontal axis: Discount </a:t>
            </a:r>
            <a:r>
              <a:rPr lang="en-US" sz="2000" dirty="0" err="1"/>
              <a:t>percentageVertical</a:t>
            </a:r>
            <a:r>
              <a:rPr lang="en-US" sz="2000" dirty="0"/>
              <a:t> axis: Sales </a:t>
            </a:r>
            <a:r>
              <a:rPr lang="en-US" sz="2000" dirty="0" err="1"/>
              <a:t>valueAnalysis:Most</a:t>
            </a:r>
            <a:r>
              <a:rPr lang="en-US" sz="2000" dirty="0"/>
              <a:t> data points cluster at discounts between 0% and 0.2%.At 0%, we observe some very high sales values ​​(over 20,000).As the discount increases, sales value tends to decrease or </a:t>
            </a:r>
            <a:r>
              <a:rPr lang="en-US" sz="2000" dirty="0" err="1"/>
              <a:t>disperse.There</a:t>
            </a:r>
            <a:r>
              <a:rPr lang="en-US" sz="2000" dirty="0"/>
              <a:t> does not appear to be a clear linear relationship between discounts and </a:t>
            </a:r>
            <a:r>
              <a:rPr lang="en-US" sz="2000" dirty="0" err="1"/>
              <a:t>sales.It</a:t>
            </a:r>
            <a:r>
              <a:rPr lang="en-US" sz="2000" dirty="0"/>
              <a:t> can be argued that a high discount does not guarantee increased sales—in fact, some high discounts have been associated with low sales.</a:t>
            </a:r>
          </a:p>
        </p:txBody>
      </p:sp>
      <p:pic>
        <p:nvPicPr>
          <p:cNvPr id="5" name="عنصر نائب للمحتوى 4">
            <a:extLst>
              <a:ext uri="{FF2B5EF4-FFF2-40B4-BE49-F238E27FC236}">
                <a16:creationId xmlns:a16="http://schemas.microsoft.com/office/drawing/2014/main" id="{F8F8EF70-EF0E-DADA-4459-A41B2A4DA1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362" y="3549875"/>
            <a:ext cx="9232490" cy="2962662"/>
          </a:xfrm>
        </p:spPr>
      </p:pic>
    </p:spTree>
    <p:extLst>
      <p:ext uri="{BB962C8B-B14F-4D97-AF65-F5344CB8AC3E}">
        <p14:creationId xmlns:p14="http://schemas.microsoft.com/office/powerpoint/2010/main" val="548672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5EA91C2-32AF-D11A-77EF-B921B53DB52B}"/>
              </a:ext>
            </a:extLst>
          </p:cNvPr>
          <p:cNvSpPr>
            <a:spLocks noGrp="1"/>
          </p:cNvSpPr>
          <p:nvPr>
            <p:ph type="title"/>
          </p:nvPr>
        </p:nvSpPr>
        <p:spPr>
          <a:xfrm>
            <a:off x="838200" y="365127"/>
            <a:ext cx="10515600" cy="2014279"/>
          </a:xfrm>
        </p:spPr>
        <p:txBody>
          <a:bodyPr>
            <a:noAutofit/>
          </a:bodyPr>
          <a:lstStyle/>
          <a:p>
            <a:r>
              <a:rPr lang="en-US" sz="2000" dirty="0"/>
              <a:t>Horizontal axis: </a:t>
            </a:r>
            <a:r>
              <a:rPr lang="en-US" sz="2000" dirty="0" err="1"/>
              <a:t>DiscountVertical</a:t>
            </a:r>
            <a:r>
              <a:rPr lang="en-US" sz="2000" dirty="0"/>
              <a:t> axis: Sales after a conversion or adjustment (perhaps the difference between expected and actual sales, or the value after deducting costs)</a:t>
            </a:r>
            <a:r>
              <a:rPr lang="en-US" sz="2000" dirty="0" err="1"/>
              <a:t>Analysis:Some</a:t>
            </a:r>
            <a:r>
              <a:rPr lang="en-US" sz="2000" dirty="0"/>
              <a:t> values ​​have become very negative (below -6000), especially with high </a:t>
            </a:r>
            <a:r>
              <a:rPr lang="en-US" sz="2000" dirty="0" err="1"/>
              <a:t>discounts.With</a:t>
            </a:r>
            <a:r>
              <a:rPr lang="en-US" sz="2000" dirty="0"/>
              <a:t> a high discount (0.6 - 0.8), there are clear losses or a sharp decline in sales </a:t>
            </a:r>
            <a:r>
              <a:rPr lang="en-US" sz="2000" dirty="0" err="1"/>
              <a:t>value.At</a:t>
            </a:r>
            <a:r>
              <a:rPr lang="en-US" sz="2000" dirty="0"/>
              <a:t> a 0% discount, most values ​​are positive or stable—meaning that not having a discount can be more profitable.</a:t>
            </a:r>
          </a:p>
        </p:txBody>
      </p:sp>
      <p:pic>
        <p:nvPicPr>
          <p:cNvPr id="9" name="عنصر نائب للمحتوى 8" descr="صورة تحتوي على نص, لقطة شاشة, تخطيط, رسم بياني&#10;&#10;قد يكون المحتوى الذي تم إنشاؤه بواسطة الذكاء الاصطناعي غير صحيح.">
            <a:extLst>
              <a:ext uri="{FF2B5EF4-FFF2-40B4-BE49-F238E27FC236}">
                <a16:creationId xmlns:a16="http://schemas.microsoft.com/office/drawing/2014/main" id="{7FEB29FC-7ECF-F1DE-5330-875ED489B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228" y="2743941"/>
            <a:ext cx="5413259" cy="3950216"/>
          </a:xfrm>
        </p:spPr>
      </p:pic>
    </p:spTree>
    <p:extLst>
      <p:ext uri="{BB962C8B-B14F-4D97-AF65-F5344CB8AC3E}">
        <p14:creationId xmlns:p14="http://schemas.microsoft.com/office/powerpoint/2010/main" val="17014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6A0047E-AC6A-0387-F5E6-6D5D4D2B1242}"/>
              </a:ext>
            </a:extLst>
          </p:cNvPr>
          <p:cNvSpPr>
            <a:spLocks noGrp="1"/>
          </p:cNvSpPr>
          <p:nvPr>
            <p:ph type="title"/>
          </p:nvPr>
        </p:nvSpPr>
        <p:spPr>
          <a:xfrm>
            <a:off x="838200" y="365127"/>
            <a:ext cx="10515600" cy="2584550"/>
          </a:xfrm>
        </p:spPr>
        <p:txBody>
          <a:bodyPr>
            <a:noAutofit/>
          </a:bodyPr>
          <a:lstStyle/>
          <a:p>
            <a:r>
              <a:rPr lang="en-US" sz="2000" dirty="0"/>
              <a:t>Horizontal (X) axis: Customer segments (Segments):</a:t>
            </a:r>
            <a:r>
              <a:rPr lang="en-US" sz="2000" dirty="0" err="1"/>
              <a:t>ConsumerCorporateHome</a:t>
            </a:r>
            <a:r>
              <a:rPr lang="en-US" sz="2000" dirty="0"/>
              <a:t> </a:t>
            </a:r>
            <a:r>
              <a:rPr lang="en-US" sz="2000" dirty="0" err="1"/>
              <a:t>OfficeVertical</a:t>
            </a:r>
            <a:r>
              <a:rPr lang="en-US" sz="2000" dirty="0"/>
              <a:t> </a:t>
            </a:r>
            <a:br>
              <a:rPr lang="ar-DZ" sz="2000" dirty="0"/>
            </a:br>
            <a:r>
              <a:rPr lang="en-US" sz="2000" dirty="0"/>
              <a:t>(Y) axis: Gross profit.</a:t>
            </a:r>
            <a:br>
              <a:rPr lang="ar-DZ" sz="2000" dirty="0"/>
            </a:br>
            <a:r>
              <a:rPr lang="en-US" sz="2000" dirty="0"/>
              <a:t>Explanation:</a:t>
            </a:r>
            <a:br>
              <a:rPr lang="ar-DZ" sz="2000" dirty="0"/>
            </a:br>
            <a:r>
              <a:rPr lang="en-US" sz="2000" dirty="0"/>
              <a:t>The Consumer segment generates the highest profits, especially when using Standard </a:t>
            </a:r>
            <a:r>
              <a:rPr lang="en-US" sz="2000" dirty="0" err="1"/>
              <a:t>Class.The</a:t>
            </a:r>
            <a:r>
              <a:rPr lang="en-US" sz="2000" dirty="0"/>
              <a:t> Corporate segment generates good </a:t>
            </a:r>
            <a:r>
              <a:rPr lang="en-US" sz="2000" dirty="0" err="1"/>
              <a:t>profits.The</a:t>
            </a:r>
            <a:r>
              <a:rPr lang="en-US" sz="2000" dirty="0"/>
              <a:t> Home Office segment generates the lowest profits compared to the other </a:t>
            </a:r>
            <a:r>
              <a:rPr lang="en-US" sz="2000" dirty="0" err="1"/>
              <a:t>segments.The</a:t>
            </a:r>
            <a:r>
              <a:rPr lang="en-US" sz="2000" dirty="0"/>
              <a:t> Standard Class shipping method is the most profitable of all segments.</a:t>
            </a:r>
          </a:p>
        </p:txBody>
      </p:sp>
      <p:pic>
        <p:nvPicPr>
          <p:cNvPr id="5" name="عنصر نائب للمحتوى 4">
            <a:extLst>
              <a:ext uri="{FF2B5EF4-FFF2-40B4-BE49-F238E27FC236}">
                <a16:creationId xmlns:a16="http://schemas.microsoft.com/office/drawing/2014/main" id="{43B03062-2EED-934B-A796-3279FA13B2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8292" y="3064669"/>
            <a:ext cx="6232650" cy="3263504"/>
          </a:xfrm>
        </p:spPr>
      </p:pic>
    </p:spTree>
    <p:extLst>
      <p:ext uri="{BB962C8B-B14F-4D97-AF65-F5344CB8AC3E}">
        <p14:creationId xmlns:p14="http://schemas.microsoft.com/office/powerpoint/2010/main" val="121561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34011D4F-3960-3936-8202-3E905DBA2277}"/>
              </a:ext>
            </a:extLst>
          </p:cNvPr>
          <p:cNvSpPr>
            <a:spLocks noGrp="1"/>
          </p:cNvSpPr>
          <p:nvPr>
            <p:ph idx="1"/>
          </p:nvPr>
        </p:nvSpPr>
        <p:spPr>
          <a:xfrm>
            <a:off x="442451" y="176980"/>
            <a:ext cx="11415251" cy="2851355"/>
          </a:xfrm>
        </p:spPr>
        <p:txBody>
          <a:bodyPr anchor="ctr">
            <a:normAutofit fontScale="85000" lnSpcReduction="10000"/>
          </a:bodyPr>
          <a:lstStyle/>
          <a:p>
            <a:r>
              <a:rPr lang="en-US" sz="2000" dirty="0"/>
              <a:t>• This indicator measures the model's ability to explain the variance in the data.• The closer R² is to 1, the better the model. If it is close to or less than 0, the model is weak.• We notice in the </a:t>
            </a:r>
            <a:r>
              <a:rPr lang="en-US" sz="2000" dirty="0" err="1"/>
              <a:t>figure:o</a:t>
            </a:r>
            <a:r>
              <a:rPr lang="en-US" sz="2000" dirty="0"/>
              <a:t> </a:t>
            </a:r>
            <a:r>
              <a:rPr lang="en-US" sz="2000" dirty="0" err="1"/>
              <a:t>LinearRegression</a:t>
            </a:r>
            <a:r>
              <a:rPr lang="en-US" sz="2000" dirty="0"/>
              <a:t>, Ridge, Lasso, and </a:t>
            </a:r>
            <a:r>
              <a:rPr lang="en-US" sz="2000" dirty="0" err="1"/>
              <a:t>DecisionTree</a:t>
            </a:r>
            <a:r>
              <a:rPr lang="en-US" sz="2000" dirty="0"/>
              <a:t> have very negative results → poor </a:t>
            </a:r>
            <a:r>
              <a:rPr lang="en-US" sz="2000" dirty="0" err="1"/>
              <a:t>performance.o</a:t>
            </a:r>
            <a:r>
              <a:rPr lang="en-US" sz="2000" dirty="0"/>
              <a:t> </a:t>
            </a:r>
            <a:r>
              <a:rPr lang="en-US" sz="2000" dirty="0" err="1"/>
              <a:t>RandomForest</a:t>
            </a:r>
            <a:r>
              <a:rPr lang="en-US" sz="2000" dirty="0"/>
              <a:t> and </a:t>
            </a:r>
            <a:r>
              <a:rPr lang="en-US" sz="2000" dirty="0" err="1"/>
              <a:t>GradientBoosting</a:t>
            </a:r>
            <a:r>
              <a:rPr lang="en-US" sz="2000" dirty="0"/>
              <a:t> show significant improvement, approaching zero or positive </a:t>
            </a:r>
            <a:r>
              <a:rPr lang="en-US" sz="2000" dirty="0" err="1"/>
              <a:t>performance.o</a:t>
            </a:r>
            <a:r>
              <a:rPr lang="en-US" sz="2000" dirty="0"/>
              <a:t> SVR is nearly the best, approaching 0 (although still far from the ideal value of 1).o KNN shows a slight regression from SVR.____________________________________📉 Right graph: RMSE of models• RMSE is the root mean squared error.• The lower the value, the more accurate the model is at predicting.• We </a:t>
            </a:r>
            <a:r>
              <a:rPr lang="en-US" sz="2000" dirty="0" err="1"/>
              <a:t>notice:o</a:t>
            </a:r>
            <a:r>
              <a:rPr lang="en-US" sz="2000" dirty="0"/>
              <a:t> </a:t>
            </a:r>
            <a:r>
              <a:rPr lang="en-US" sz="2000" dirty="0" err="1"/>
              <a:t>LinearRegression</a:t>
            </a:r>
            <a:r>
              <a:rPr lang="en-US" sz="2000" dirty="0"/>
              <a:t>, Ridge, Lasso, and </a:t>
            </a:r>
            <a:r>
              <a:rPr lang="en-US" sz="2000" dirty="0" err="1"/>
              <a:t>DecisionTree</a:t>
            </a:r>
            <a:r>
              <a:rPr lang="en-US" sz="2000" dirty="0"/>
              <a:t> have high RMSE (worst performance).o </a:t>
            </a:r>
            <a:r>
              <a:rPr lang="en-US" sz="2000" dirty="0" err="1"/>
              <a:t>RandomForest</a:t>
            </a:r>
            <a:r>
              <a:rPr lang="en-US" sz="2000" dirty="0"/>
              <a:t> and </a:t>
            </a:r>
            <a:r>
              <a:rPr lang="en-US" sz="2000" dirty="0" err="1"/>
              <a:t>GradientBoosting</a:t>
            </a:r>
            <a:r>
              <a:rPr lang="en-US" sz="2000" dirty="0"/>
              <a:t> have lower RMSE values ​​→ better </a:t>
            </a:r>
            <a:r>
              <a:rPr lang="en-US" sz="2000" dirty="0" err="1"/>
              <a:t>performance.o</a:t>
            </a:r>
            <a:r>
              <a:rPr lang="en-US" sz="2000" dirty="0"/>
              <a:t> SVR has a lower RMSE value → better </a:t>
            </a:r>
            <a:r>
              <a:rPr lang="en-US" sz="2000" dirty="0" err="1"/>
              <a:t>accuracy.o</a:t>
            </a:r>
            <a:r>
              <a:rPr lang="en-US" sz="2000" dirty="0"/>
              <a:t> KNN is slightly higher than SVR but still good._____</a:t>
            </a:r>
          </a:p>
          <a:p>
            <a:r>
              <a:rPr lang="en-US" sz="2000" dirty="0"/>
              <a:t> Conclusion:• Worst models: </a:t>
            </a:r>
            <a:r>
              <a:rPr lang="en-US" sz="2000" dirty="0" err="1"/>
              <a:t>LinearRegression</a:t>
            </a:r>
            <a:r>
              <a:rPr lang="en-US" sz="2000" dirty="0"/>
              <a:t>, Ridge, Lasso, </a:t>
            </a:r>
            <a:r>
              <a:rPr lang="en-US" sz="2000" dirty="0" err="1"/>
              <a:t>DecisionTree</a:t>
            </a:r>
            <a:r>
              <a:rPr lang="en-US" sz="2000" dirty="0"/>
              <a:t>• Best models: SVR (best), then </a:t>
            </a:r>
            <a:r>
              <a:rPr lang="en-US" sz="2000" dirty="0" err="1"/>
              <a:t>GradientBoosting</a:t>
            </a:r>
            <a:r>
              <a:rPr lang="en-US" sz="2000" dirty="0"/>
              <a:t> and </a:t>
            </a:r>
            <a:r>
              <a:rPr lang="en-US" sz="2000" dirty="0" err="1"/>
              <a:t>RandomForest</a:t>
            </a:r>
            <a:r>
              <a:rPr lang="en-US" sz="2000" dirty="0"/>
              <a:t>• It is recommended to focus on the last three models to improve performance or make additional improvements (such as parameter tuning or data refinement).</a:t>
            </a:r>
          </a:p>
        </p:txBody>
      </p:sp>
      <p:pic>
        <p:nvPicPr>
          <p:cNvPr id="9" name="عنصر نائب للمحتوى 8" descr="صورة تحتوي على رسم بياني, خط, نص, تخطيط&#10;&#10;قد يكون المحتوى الذي تم إنشاؤه بواسطة الذكاء الاصطناعي غير صحيح.">
            <a:extLst>
              <a:ext uri="{FF2B5EF4-FFF2-40B4-BE49-F238E27FC236}">
                <a16:creationId xmlns:a16="http://schemas.microsoft.com/office/drawing/2014/main" id="{A643F742-38EE-904F-4170-F9C33EE2A9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939" y="2958607"/>
            <a:ext cx="9453073" cy="3899393"/>
          </a:xfrm>
          <a:prstGeom prst="rect">
            <a:avLst/>
          </a:prstGeom>
        </p:spPr>
      </p:pic>
    </p:spTree>
    <p:extLst>
      <p:ext uri="{BB962C8B-B14F-4D97-AF65-F5344CB8AC3E}">
        <p14:creationId xmlns:p14="http://schemas.microsoft.com/office/powerpoint/2010/main" val="389365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BD6E66-4B37-9AC5-F8F0-387755603408}"/>
              </a:ext>
            </a:extLst>
          </p:cNvPr>
          <p:cNvSpPr>
            <a:spLocks noGrp="1"/>
          </p:cNvSpPr>
          <p:nvPr>
            <p:ph type="title"/>
          </p:nvPr>
        </p:nvSpPr>
        <p:spPr/>
        <p:txBody>
          <a:bodyPr/>
          <a:lstStyle/>
          <a:p>
            <a:endParaRPr lang="en-US" dirty="0"/>
          </a:p>
        </p:txBody>
      </p:sp>
      <p:sp>
        <p:nvSpPr>
          <p:cNvPr id="3" name="عنصر نائب للمحتوى 2">
            <a:extLst>
              <a:ext uri="{FF2B5EF4-FFF2-40B4-BE49-F238E27FC236}">
                <a16:creationId xmlns:a16="http://schemas.microsoft.com/office/drawing/2014/main" id="{9F4FA09F-139C-1797-04F3-BC27E3C8F150}"/>
              </a:ext>
            </a:extLst>
          </p:cNvPr>
          <p:cNvSpPr>
            <a:spLocks noGrp="1"/>
          </p:cNvSpPr>
          <p:nvPr>
            <p:ph idx="1"/>
          </p:nvPr>
        </p:nvSpPr>
        <p:spPr/>
        <p:txBody>
          <a:bodyPr>
            <a:normAutofit fontScale="77500" lnSpcReduction="20000"/>
          </a:bodyPr>
          <a:lstStyle/>
          <a:p>
            <a:r>
              <a:rPr lang="en-US"/>
              <a:t>The  </a:t>
            </a:r>
            <a:r>
              <a:rPr lang="en-US" dirty="0"/>
              <a:t>data contains 9,994 rows and 21 columns, and appears to be part of a sales database. Its details </a:t>
            </a:r>
            <a:r>
              <a:rPr lang="en-US" dirty="0" err="1"/>
              <a:t>include:Order</a:t>
            </a:r>
            <a:r>
              <a:rPr lang="en-US" dirty="0"/>
              <a:t> ID</a:t>
            </a:r>
          </a:p>
          <a:p>
            <a:r>
              <a:rPr lang="en-US" dirty="0"/>
              <a:t>Order Date</a:t>
            </a:r>
          </a:p>
          <a:p>
            <a:r>
              <a:rPr lang="en-US" dirty="0"/>
              <a:t>:</a:t>
            </a:r>
            <a:r>
              <a:rPr lang="en-US" dirty="0" err="1"/>
              <a:t>DateMode</a:t>
            </a:r>
            <a:r>
              <a:rPr lang="en-US" dirty="0"/>
              <a:t>: </a:t>
            </a:r>
          </a:p>
          <a:p>
            <a:r>
              <a:rPr lang="en-US" dirty="0"/>
              <a:t>Customer ID </a:t>
            </a:r>
          </a:p>
          <a:p>
            <a:r>
              <a:rPr lang="en-US" dirty="0"/>
              <a:t> Customer Name</a:t>
            </a:r>
          </a:p>
          <a:p>
            <a:r>
              <a:rPr lang="en-US" dirty="0"/>
              <a:t>Segment:</a:t>
            </a:r>
          </a:p>
          <a:p>
            <a:r>
              <a:rPr lang="en-US" dirty="0"/>
              <a:t> Customer Type </a:t>
            </a:r>
          </a:p>
          <a:p>
            <a:r>
              <a:rPr lang="en-US" dirty="0"/>
              <a:t>Country, City, State, Postal Code, Region</a:t>
            </a:r>
          </a:p>
          <a:p>
            <a:r>
              <a:rPr lang="en-US" dirty="0"/>
              <a:t>: Geographic Location</a:t>
            </a:r>
          </a:p>
          <a:p>
            <a:r>
              <a:rPr lang="en-US" dirty="0"/>
              <a:t> </a:t>
            </a:r>
            <a:r>
              <a:rPr lang="en-US" dirty="0" err="1"/>
              <a:t>InformationProduct</a:t>
            </a:r>
            <a:r>
              <a:rPr lang="en-US" dirty="0"/>
              <a:t> ID, Product Name: Product </a:t>
            </a:r>
            <a:r>
              <a:rPr lang="en-US" dirty="0" err="1"/>
              <a:t>DetailsCategory</a:t>
            </a:r>
            <a:r>
              <a:rPr lang="en-US" dirty="0"/>
              <a:t>, Sub-Category: Product Category and Sub-</a:t>
            </a:r>
            <a:r>
              <a:rPr lang="en-US" dirty="0" err="1"/>
              <a:t>CategorySales</a:t>
            </a:r>
            <a:r>
              <a:rPr lang="en-US" dirty="0"/>
              <a:t>: Sales in </a:t>
            </a:r>
            <a:r>
              <a:rPr lang="en-US" dirty="0" err="1"/>
              <a:t>DollarsQuantity</a:t>
            </a:r>
            <a:r>
              <a:rPr lang="en-US" dirty="0"/>
              <a:t>: </a:t>
            </a:r>
            <a:r>
              <a:rPr lang="en-US" dirty="0" err="1"/>
              <a:t>QuantityDiscount</a:t>
            </a:r>
            <a:r>
              <a:rPr lang="en-US" dirty="0"/>
              <a:t>: </a:t>
            </a:r>
            <a:r>
              <a:rPr lang="en-US" dirty="0" err="1"/>
              <a:t>DiscountProfit</a:t>
            </a:r>
            <a:r>
              <a:rPr lang="en-US" dirty="0"/>
              <a:t>: Net Profit</a:t>
            </a:r>
          </a:p>
          <a:p>
            <a:endParaRPr lang="en-US" dirty="0"/>
          </a:p>
        </p:txBody>
      </p:sp>
    </p:spTree>
    <p:extLst>
      <p:ext uri="{BB962C8B-B14F-4D97-AF65-F5344CB8AC3E}">
        <p14:creationId xmlns:p14="http://schemas.microsoft.com/office/powerpoint/2010/main" val="75802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E4954A3-D2E0-AC8C-22D2-E8EE170A0AEE}"/>
              </a:ext>
            </a:extLst>
          </p:cNvPr>
          <p:cNvSpPr>
            <a:spLocks noGrp="1"/>
          </p:cNvSpPr>
          <p:nvPr>
            <p:ph type="title"/>
          </p:nvPr>
        </p:nvSpPr>
        <p:spPr/>
        <p:txBody>
          <a:bodyPr/>
          <a:lstStyle/>
          <a:p>
            <a:endParaRPr lang="en-US" dirty="0"/>
          </a:p>
        </p:txBody>
      </p:sp>
      <p:sp>
        <p:nvSpPr>
          <p:cNvPr id="7" name="عنصر نائب للمحتوى 6">
            <a:extLst>
              <a:ext uri="{FF2B5EF4-FFF2-40B4-BE49-F238E27FC236}">
                <a16:creationId xmlns:a16="http://schemas.microsoft.com/office/drawing/2014/main" id="{312D5972-FB3F-C468-8AC5-B1926114D8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4102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30AFF08-FADE-9F6B-19EE-2866D508009A}"/>
              </a:ext>
            </a:extLst>
          </p:cNvPr>
          <p:cNvSpPr>
            <a:spLocks noGrp="1"/>
          </p:cNvSpPr>
          <p:nvPr>
            <p:ph type="title"/>
          </p:nvPr>
        </p:nvSpPr>
        <p:spPr/>
        <p:txBody>
          <a:bodyPr/>
          <a:lstStyle/>
          <a:p>
            <a:endParaRPr lang="en-US" dirty="0"/>
          </a:p>
        </p:txBody>
      </p:sp>
      <p:sp>
        <p:nvSpPr>
          <p:cNvPr id="3" name="عنصر نائب للمحتوى 2">
            <a:extLst>
              <a:ext uri="{FF2B5EF4-FFF2-40B4-BE49-F238E27FC236}">
                <a16:creationId xmlns:a16="http://schemas.microsoft.com/office/drawing/2014/main" id="{78604078-0258-D04C-FB66-41D46AAD5A27}"/>
              </a:ext>
            </a:extLst>
          </p:cNvPr>
          <p:cNvSpPr>
            <a:spLocks noGrp="1"/>
          </p:cNvSpPr>
          <p:nvPr>
            <p:ph idx="1"/>
          </p:nvPr>
        </p:nvSpPr>
        <p:spPr/>
        <p:txBody>
          <a:bodyPr/>
          <a:lstStyle/>
          <a:p>
            <a:pPr algn="r"/>
            <a:endParaRPr lang="en-US" dirty="0"/>
          </a:p>
        </p:txBody>
      </p:sp>
    </p:spTree>
    <p:extLst>
      <p:ext uri="{BB962C8B-B14F-4D97-AF65-F5344CB8AC3E}">
        <p14:creationId xmlns:p14="http://schemas.microsoft.com/office/powerpoint/2010/main" val="3915371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6CF84ED-8C58-F780-4124-0174AF7B7F61}"/>
              </a:ext>
            </a:extLst>
          </p:cNvPr>
          <p:cNvSpPr>
            <a:spLocks noGrp="1"/>
          </p:cNvSpPr>
          <p:nvPr>
            <p:ph type="title"/>
          </p:nvPr>
        </p:nvSpPr>
        <p:spPr>
          <a:xfrm>
            <a:off x="5721376" y="1224382"/>
            <a:ext cx="4316172" cy="1250677"/>
          </a:xfrm>
        </p:spPr>
        <p:txBody>
          <a:bodyPr anchor="b">
            <a:normAutofit fontScale="90000"/>
          </a:bodyPr>
          <a:lstStyle/>
          <a:p>
            <a:br>
              <a:rPr lang="en-US" sz="3000" dirty="0"/>
            </a:br>
            <a:r>
              <a:rPr lang="en-US" sz="2325" dirty="0"/>
              <a:t>Title: Top 5 profit Horizontal</a:t>
            </a:r>
            <a:br>
              <a:rPr lang="ar-DZ" sz="2325" dirty="0"/>
            </a:br>
            <a:r>
              <a:rPr lang="en-US" sz="2325" dirty="0"/>
              <a:t> axis (X): Product Name Vertical</a:t>
            </a:r>
            <a:br>
              <a:rPr lang="ar-DZ" sz="2325" dirty="0"/>
            </a:br>
            <a:r>
              <a:rPr lang="en-US" sz="2325" dirty="0"/>
              <a:t> axis (Y): Total Profit</a:t>
            </a:r>
          </a:p>
        </p:txBody>
      </p:sp>
      <p:sp>
        <p:nvSpPr>
          <p:cNvPr id="75" name="Content Placeholder 74">
            <a:extLst>
              <a:ext uri="{FF2B5EF4-FFF2-40B4-BE49-F238E27FC236}">
                <a16:creationId xmlns:a16="http://schemas.microsoft.com/office/drawing/2014/main" id="{D8E30D14-E405-7426-F705-0FEA073AED04}"/>
              </a:ext>
            </a:extLst>
          </p:cNvPr>
          <p:cNvSpPr>
            <a:spLocks noGrp="1"/>
          </p:cNvSpPr>
          <p:nvPr>
            <p:ph idx="1"/>
          </p:nvPr>
        </p:nvSpPr>
        <p:spPr>
          <a:xfrm>
            <a:off x="5721377" y="2661671"/>
            <a:ext cx="4316172" cy="2398098"/>
          </a:xfrm>
        </p:spPr>
        <p:txBody>
          <a:bodyPr anchor="t">
            <a:normAutofit/>
          </a:bodyPr>
          <a:lstStyle/>
          <a:p>
            <a:pPr algn="l"/>
            <a:r>
              <a:rPr lang="en-US" sz="1500" dirty="0"/>
              <a:t>Explanation:</a:t>
            </a:r>
            <a:endParaRPr lang="ar-DZ" sz="1500" dirty="0"/>
          </a:p>
          <a:p>
            <a:pPr marL="0" indent="0">
              <a:buNone/>
            </a:pPr>
            <a:r>
              <a:rPr lang="en-US" sz="1500" dirty="0"/>
              <a:t>The chart shows the five highest-profit products, and it shows </a:t>
            </a:r>
            <a:r>
              <a:rPr lang="en-US" sz="1500" dirty="0" err="1"/>
              <a:t>that:The</a:t>
            </a:r>
            <a:r>
              <a:rPr lang="en-US" sz="1500" dirty="0"/>
              <a:t> highest-profit product is the Canon </a:t>
            </a:r>
            <a:r>
              <a:rPr lang="en-US" sz="1500" dirty="0" err="1"/>
              <a:t>imageCLASS</a:t>
            </a:r>
            <a:r>
              <a:rPr lang="en-US" sz="1500" dirty="0"/>
              <a:t> 2200 Advanced Copier, with profits of over $25,000.The other products generate significantly lower profits, in the following </a:t>
            </a:r>
            <a:r>
              <a:rPr lang="en-US" sz="1500" dirty="0" err="1"/>
              <a:t>order:Fellowes</a:t>
            </a:r>
            <a:r>
              <a:rPr lang="en-US" sz="1500" dirty="0"/>
              <a:t> Binding </a:t>
            </a:r>
            <a:r>
              <a:rPr lang="en-US" sz="1500" dirty="0" err="1"/>
              <a:t>MachineHP</a:t>
            </a:r>
            <a:r>
              <a:rPr lang="en-US" sz="1500" dirty="0"/>
              <a:t> LaserJet 3310 </a:t>
            </a:r>
            <a:r>
              <a:rPr lang="en-US" sz="1500" dirty="0" err="1"/>
              <a:t>CopierCanon</a:t>
            </a:r>
            <a:r>
              <a:rPr lang="en-US" sz="1500" dirty="0"/>
              <a:t> PC1060HP DesignJet T520 Printer</a:t>
            </a:r>
          </a:p>
        </p:txBody>
      </p:sp>
      <p:pic>
        <p:nvPicPr>
          <p:cNvPr id="71" name="عنصر نائب للمحتوى 70" descr="صورة تحتوي على نص, لقطة شاشة, رسم بياني, تخطيط&#10;&#10;قد يكون المحتوى الذي تم إنشاؤه بواسطة الذكاء الاصطناعي غير صحيح.">
            <a:extLst>
              <a:ext uri="{FF2B5EF4-FFF2-40B4-BE49-F238E27FC236}">
                <a16:creationId xmlns:a16="http://schemas.microsoft.com/office/drawing/2014/main" id="{644660DE-02A2-5C50-E706-353C17CEB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104" y="1105947"/>
            <a:ext cx="3444073" cy="3882052"/>
          </a:xfrm>
          <a:prstGeom prst="rect">
            <a:avLst/>
          </a:prstGeom>
        </p:spPr>
      </p:pic>
    </p:spTree>
    <p:extLst>
      <p:ext uri="{BB962C8B-B14F-4D97-AF65-F5344CB8AC3E}">
        <p14:creationId xmlns:p14="http://schemas.microsoft.com/office/powerpoint/2010/main" val="11670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FFD240-4174-1EC7-B54B-1DF49DED9170}"/>
              </a:ext>
            </a:extLst>
          </p:cNvPr>
          <p:cNvSpPr>
            <a:spLocks noGrp="1"/>
          </p:cNvSpPr>
          <p:nvPr>
            <p:ph type="title"/>
          </p:nvPr>
        </p:nvSpPr>
        <p:spPr>
          <a:xfrm>
            <a:off x="6471762" y="1536010"/>
            <a:ext cx="3441996" cy="1416851"/>
          </a:xfrm>
        </p:spPr>
        <p:txBody>
          <a:bodyPr anchor="b">
            <a:normAutofit/>
          </a:bodyPr>
          <a:lstStyle/>
          <a:p>
            <a:r>
              <a:rPr lang="en-US" sz="1500" dirty="0"/>
              <a:t>Title: Not shown, but shows the relationship between sales and profits by region</a:t>
            </a:r>
            <a:br>
              <a:rPr lang="ar-DZ" sz="1500" dirty="0"/>
            </a:br>
            <a:r>
              <a:rPr lang="en-US" sz="1500" dirty="0"/>
              <a:t>.X-axis: Geographic regions (Central, East, South, West)</a:t>
            </a:r>
            <a:br>
              <a:rPr lang="ar-DZ" sz="1500" dirty="0"/>
            </a:br>
            <a:r>
              <a:rPr lang="en-US" sz="1500" dirty="0"/>
              <a:t>Y-axis: Financial values ​​(Sales and Profit)</a:t>
            </a:r>
          </a:p>
        </p:txBody>
      </p:sp>
      <p:sp>
        <p:nvSpPr>
          <p:cNvPr id="9" name="Content Placeholder 8">
            <a:extLst>
              <a:ext uri="{FF2B5EF4-FFF2-40B4-BE49-F238E27FC236}">
                <a16:creationId xmlns:a16="http://schemas.microsoft.com/office/drawing/2014/main" id="{505253E3-7E60-4602-DBD3-570B5DA797CA}"/>
              </a:ext>
            </a:extLst>
          </p:cNvPr>
          <p:cNvSpPr>
            <a:spLocks noGrp="1"/>
          </p:cNvSpPr>
          <p:nvPr>
            <p:ph idx="1"/>
          </p:nvPr>
        </p:nvSpPr>
        <p:spPr>
          <a:xfrm>
            <a:off x="6471762" y="3081444"/>
            <a:ext cx="3441996" cy="2240548"/>
          </a:xfrm>
        </p:spPr>
        <p:txBody>
          <a:bodyPr>
            <a:normAutofit/>
          </a:bodyPr>
          <a:lstStyle/>
          <a:p>
            <a:pPr algn="l"/>
            <a:r>
              <a:rPr lang="en-US" sz="1800" dirty="0"/>
              <a:t>Explanation:</a:t>
            </a:r>
            <a:endParaRPr lang="ar-DZ" sz="1800" dirty="0"/>
          </a:p>
          <a:p>
            <a:pPr algn="l"/>
            <a:r>
              <a:rPr lang="en-US" sz="1800" dirty="0"/>
              <a:t>This chart compares sales (in blue) and profits (in orange) by </a:t>
            </a:r>
            <a:r>
              <a:rPr lang="en-US" sz="1800" dirty="0" err="1"/>
              <a:t>region:South</a:t>
            </a:r>
            <a:r>
              <a:rPr lang="en-US" sz="1800" dirty="0"/>
              <a:t> has the highest sales and </a:t>
            </a:r>
            <a:r>
              <a:rPr lang="en-US" sz="1800" dirty="0" err="1"/>
              <a:t>profits.East</a:t>
            </a:r>
            <a:r>
              <a:rPr lang="en-US" sz="1800" dirty="0"/>
              <a:t> and West performed </a:t>
            </a:r>
            <a:r>
              <a:rPr lang="en-US" sz="1800" dirty="0" err="1"/>
              <a:t>well.Central</a:t>
            </a:r>
            <a:r>
              <a:rPr lang="en-US" sz="1800" dirty="0"/>
              <a:t> generated sales but showed a loss (negative profits).</a:t>
            </a:r>
          </a:p>
        </p:txBody>
      </p:sp>
      <p:pic>
        <p:nvPicPr>
          <p:cNvPr id="5" name="عنصر نائب للمحتوى 4" descr="صورة تحتوي على نص, لقطة شاشة, موازِ, رسم بياني&#10;&#10;قد يكون المحتوى الذي تم إنشاؤه بواسطة الذكاء الاصطناعي غير صحيح.">
            <a:extLst>
              <a:ext uri="{FF2B5EF4-FFF2-40B4-BE49-F238E27FC236}">
                <a16:creationId xmlns:a16="http://schemas.microsoft.com/office/drawing/2014/main" id="{9C6D4F8C-07FC-AE6C-B2CC-7FE3E9840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606" y="1759578"/>
            <a:ext cx="4101260" cy="3332274"/>
          </a:xfrm>
          <a:prstGeom prst="rect">
            <a:avLst/>
          </a:prstGeom>
        </p:spPr>
      </p:pic>
    </p:spTree>
    <p:extLst>
      <p:ext uri="{BB962C8B-B14F-4D97-AF65-F5344CB8AC3E}">
        <p14:creationId xmlns:p14="http://schemas.microsoft.com/office/powerpoint/2010/main" val="97107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1365DE-A10F-D6A5-C910-2CBF90DFB6C7}"/>
              </a:ext>
            </a:extLst>
          </p:cNvPr>
          <p:cNvSpPr>
            <a:spLocks noGrp="1"/>
          </p:cNvSpPr>
          <p:nvPr>
            <p:ph type="title"/>
          </p:nvPr>
        </p:nvSpPr>
        <p:spPr>
          <a:xfrm>
            <a:off x="5721376" y="1224382"/>
            <a:ext cx="4316172" cy="1250677"/>
          </a:xfrm>
        </p:spPr>
        <p:txBody>
          <a:bodyPr anchor="b">
            <a:normAutofit fontScale="90000"/>
          </a:bodyPr>
          <a:lstStyle/>
          <a:p>
            <a:pPr algn="l"/>
            <a:r>
              <a:rPr lang="en-US" sz="1800" dirty="0"/>
              <a:t>Graphical Representation:</a:t>
            </a:r>
            <a:br>
              <a:rPr lang="ar-DZ" sz="1800" dirty="0"/>
            </a:br>
            <a:r>
              <a:rPr lang="en-US" sz="1800" dirty="0"/>
              <a:t>This data is likely represented in a bar chart where:</a:t>
            </a:r>
            <a:br>
              <a:rPr lang="ar-DZ" sz="1800" dirty="0"/>
            </a:br>
            <a:r>
              <a:rPr lang="en-US" sz="1800" dirty="0"/>
              <a:t>Y-axis: numeric values ​​(4000 to 0)X-axis: geographic regions</a:t>
            </a:r>
          </a:p>
        </p:txBody>
      </p:sp>
      <p:sp>
        <p:nvSpPr>
          <p:cNvPr id="9" name="Content Placeholder 8">
            <a:extLst>
              <a:ext uri="{FF2B5EF4-FFF2-40B4-BE49-F238E27FC236}">
                <a16:creationId xmlns:a16="http://schemas.microsoft.com/office/drawing/2014/main" id="{384C6F74-5395-A284-EAA5-9EE4C92BCCBD}"/>
              </a:ext>
            </a:extLst>
          </p:cNvPr>
          <p:cNvSpPr>
            <a:spLocks noGrp="1"/>
          </p:cNvSpPr>
          <p:nvPr>
            <p:ph idx="1"/>
          </p:nvPr>
        </p:nvSpPr>
        <p:spPr>
          <a:xfrm>
            <a:off x="5721377" y="2661671"/>
            <a:ext cx="4316172" cy="2398098"/>
          </a:xfrm>
        </p:spPr>
        <p:txBody>
          <a:bodyPr anchor="t">
            <a:normAutofit/>
          </a:bodyPr>
          <a:lstStyle/>
          <a:p>
            <a:pPr algn="l"/>
            <a:r>
              <a:rPr lang="en-US" sz="1500" dirty="0"/>
              <a:t>Possible Conclusions</a:t>
            </a:r>
            <a:endParaRPr lang="ar-DZ" sz="1500" dirty="0"/>
          </a:p>
          <a:p>
            <a:pPr algn="l"/>
            <a:r>
              <a:rPr lang="en-US" sz="1500" dirty="0"/>
              <a:t>Regional </a:t>
            </a:r>
            <a:r>
              <a:rPr lang="en-US" sz="1500" dirty="0" err="1"/>
              <a:t>Performance:Central</a:t>
            </a:r>
            <a:r>
              <a:rPr lang="en-US" sz="1500" dirty="0"/>
              <a:t> has the highest performance (4000)</a:t>
            </a:r>
            <a:endParaRPr lang="ar-DZ" sz="1500" dirty="0"/>
          </a:p>
          <a:p>
            <a:pPr algn="l"/>
            <a:r>
              <a:rPr lang="en-US" sz="1500" dirty="0"/>
              <a:t>West has the lowest performance (1000 or 0)Geographic </a:t>
            </a:r>
            <a:r>
              <a:rPr lang="en-US" sz="1500" dirty="0" err="1"/>
              <a:t>Distribution:There</a:t>
            </a:r>
            <a:r>
              <a:rPr lang="en-US" sz="1500" dirty="0"/>
              <a:t> is a decreasing gradient in performance from Central to </a:t>
            </a:r>
            <a:r>
              <a:rPr lang="en-US" sz="1500" dirty="0" err="1"/>
              <a:t>WestInvestigation</a:t>
            </a:r>
            <a:r>
              <a:rPr lang="en-US" sz="1500" dirty="0"/>
              <a:t> Points:</a:t>
            </a:r>
          </a:p>
        </p:txBody>
      </p:sp>
      <p:pic>
        <p:nvPicPr>
          <p:cNvPr id="5" name="عنصر نائب للمحتوى 4" descr="صورة تحتوي على نص, لقطة شاشة, رسم بياني, تخطيط&#10;&#10;قد يكون المحتوى الذي تم إنشاؤه بواسطة الذكاء الاصطناعي غير صحيح.">
            <a:extLst>
              <a:ext uri="{FF2B5EF4-FFF2-40B4-BE49-F238E27FC236}">
                <a16:creationId xmlns:a16="http://schemas.microsoft.com/office/drawing/2014/main" id="{8DCDD9C1-75FE-6602-BB6C-279F518F3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915" y="1023050"/>
            <a:ext cx="3662624" cy="4438859"/>
          </a:xfrm>
          <a:prstGeom prst="rect">
            <a:avLst/>
          </a:prstGeom>
        </p:spPr>
      </p:pic>
    </p:spTree>
    <p:extLst>
      <p:ext uri="{BB962C8B-B14F-4D97-AF65-F5344CB8AC3E}">
        <p14:creationId xmlns:p14="http://schemas.microsoft.com/office/powerpoint/2010/main" val="228157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5EDB51-EC93-A9D1-744B-7D58E6A3245E}"/>
              </a:ext>
            </a:extLst>
          </p:cNvPr>
          <p:cNvSpPr>
            <a:spLocks noGrp="1"/>
          </p:cNvSpPr>
          <p:nvPr>
            <p:ph type="title"/>
          </p:nvPr>
        </p:nvSpPr>
        <p:spPr>
          <a:xfrm>
            <a:off x="838200" y="365127"/>
            <a:ext cx="10515600" cy="3063873"/>
          </a:xfrm>
        </p:spPr>
        <p:txBody>
          <a:bodyPr>
            <a:normAutofit/>
          </a:bodyPr>
          <a:lstStyle/>
          <a:p>
            <a:r>
              <a:rPr lang="en-US" sz="2000" dirty="0"/>
              <a:t>X axis :there are three model Fellowes PB500 Electric Punch Plastic Comb Binding Machine with Manual Bind </a:t>
            </a:r>
            <a:br>
              <a:rPr lang="en-US" sz="2000" dirty="0"/>
            </a:br>
            <a:r>
              <a:rPr lang="en-US" sz="2000" dirty="0" err="1"/>
              <a:t>y_axis:three</a:t>
            </a:r>
            <a:r>
              <a:rPr lang="en-US" sz="2000" dirty="0"/>
              <a:t> discount to model </a:t>
            </a:r>
            <a:br>
              <a:rPr lang="en-US" sz="2000" dirty="0"/>
            </a:br>
            <a:r>
              <a:rPr lang="en-US" sz="2000" dirty="0" err="1"/>
              <a:t>eplain</a:t>
            </a:r>
            <a:r>
              <a:rPr lang="en-US" sz="2000" dirty="0"/>
              <a:t> :The company loses when it sells its </a:t>
            </a:r>
            <a:r>
              <a:rPr lang="en-US" sz="2000" b="1" dirty="0"/>
              <a:t>Fellowes PB500 Electric Punch Plastic Comb Binding Machine with Manual Bind</a:t>
            </a:r>
            <a:r>
              <a:rPr lang="en-US" sz="2000" dirty="0"/>
              <a:t> products in the Central! as it make 80% discount on 2 products from 3 products</a:t>
            </a:r>
          </a:p>
        </p:txBody>
      </p:sp>
      <p:pic>
        <p:nvPicPr>
          <p:cNvPr id="5" name="عنصر نائب للمحتوى 4">
            <a:extLst>
              <a:ext uri="{FF2B5EF4-FFF2-40B4-BE49-F238E27FC236}">
                <a16:creationId xmlns:a16="http://schemas.microsoft.com/office/drawing/2014/main" id="{25936651-8DAB-A410-A881-42F6A66510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35431"/>
            <a:ext cx="5621594" cy="2976378"/>
          </a:xfrm>
        </p:spPr>
      </p:pic>
    </p:spTree>
    <p:extLst>
      <p:ext uri="{BB962C8B-B14F-4D97-AF65-F5344CB8AC3E}">
        <p14:creationId xmlns:p14="http://schemas.microsoft.com/office/powerpoint/2010/main" val="365449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15A281E-FA6F-D9AF-1032-6AF031A9F63D}"/>
              </a:ext>
            </a:extLst>
          </p:cNvPr>
          <p:cNvSpPr>
            <a:spLocks noGrp="1"/>
          </p:cNvSpPr>
          <p:nvPr>
            <p:ph type="title"/>
          </p:nvPr>
        </p:nvSpPr>
        <p:spPr>
          <a:xfrm>
            <a:off x="838200" y="365127"/>
            <a:ext cx="10515600" cy="1738976"/>
          </a:xfrm>
        </p:spPr>
        <p:txBody>
          <a:bodyPr/>
          <a:lstStyle/>
          <a:p>
            <a:r>
              <a:rPr lang="en-US" dirty="0"/>
              <a:t>The annual form shows that the company is profitable in general compared to the years.</a:t>
            </a:r>
          </a:p>
        </p:txBody>
      </p:sp>
      <p:pic>
        <p:nvPicPr>
          <p:cNvPr id="5" name="عنصر نائب للمحتوى 4" descr="صورة تحتوي على خط, تخطيط, رسم بياني, ميل/ تزلج&#10;&#10;قد يكون المحتوى الذي تم إنشاؤه بواسطة الذكاء الاصطناعي غير صحيح.">
            <a:extLst>
              <a:ext uri="{FF2B5EF4-FFF2-40B4-BE49-F238E27FC236}">
                <a16:creationId xmlns:a16="http://schemas.microsoft.com/office/drawing/2014/main" id="{3AB527B4-FF7B-45BB-AE24-DD114A602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63518"/>
            <a:ext cx="10515600" cy="3603139"/>
          </a:xfrm>
        </p:spPr>
      </p:pic>
    </p:spTree>
    <p:extLst>
      <p:ext uri="{BB962C8B-B14F-4D97-AF65-F5344CB8AC3E}">
        <p14:creationId xmlns:p14="http://schemas.microsoft.com/office/powerpoint/2010/main" val="50411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52871AC-14BA-693C-B042-CF894FFB994F}"/>
              </a:ext>
            </a:extLst>
          </p:cNvPr>
          <p:cNvSpPr>
            <a:spLocks noGrp="1"/>
          </p:cNvSpPr>
          <p:nvPr>
            <p:ph type="title"/>
          </p:nvPr>
        </p:nvSpPr>
        <p:spPr>
          <a:xfrm>
            <a:off x="838200" y="365127"/>
            <a:ext cx="10515600" cy="2240421"/>
          </a:xfrm>
        </p:spPr>
        <p:txBody>
          <a:bodyPr>
            <a:normAutofit/>
          </a:bodyPr>
          <a:lstStyle/>
          <a:p>
            <a:r>
              <a:rPr lang="en-US" sz="2000" dirty="0"/>
              <a:t>X </a:t>
            </a:r>
            <a:r>
              <a:rPr lang="en-US" sz="2000" dirty="0" err="1"/>
              <a:t>axis:order</a:t>
            </a:r>
            <a:r>
              <a:rPr lang="en-US" sz="2000" dirty="0"/>
              <a:t> data</a:t>
            </a:r>
            <a:br>
              <a:rPr lang="en-US" sz="2000" dirty="0"/>
            </a:br>
            <a:r>
              <a:rPr lang="en-US" sz="2000" dirty="0" err="1"/>
              <a:t>yaxis</a:t>
            </a:r>
            <a:r>
              <a:rPr lang="en-US" sz="2000" dirty="0"/>
              <a:t> :sales</a:t>
            </a:r>
            <a:br>
              <a:rPr lang="en-US" sz="2000" dirty="0"/>
            </a:br>
            <a:r>
              <a:rPr lang="en-US" sz="2000" dirty="0"/>
              <a:t>In this chart, I have collected all the months in which this product was followed. It is clear from this that it made a profit, and the reason for the decrease in profits is the </a:t>
            </a:r>
            <a:r>
              <a:rPr lang="en-US" sz="2000" dirty="0" err="1"/>
              <a:t>discontract</a:t>
            </a:r>
            <a:r>
              <a:rPr lang="en-US" sz="2000" dirty="0"/>
              <a:t>. </a:t>
            </a:r>
          </a:p>
        </p:txBody>
      </p:sp>
      <p:pic>
        <p:nvPicPr>
          <p:cNvPr id="5" name="عنصر نائب للمحتوى 4">
            <a:extLst>
              <a:ext uri="{FF2B5EF4-FFF2-40B4-BE49-F238E27FC236}">
                <a16:creationId xmlns:a16="http://schemas.microsoft.com/office/drawing/2014/main" id="{36036A07-9E74-0108-C321-E0091D20F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6343" y="3175819"/>
            <a:ext cx="8213008" cy="3126658"/>
          </a:xfrm>
        </p:spPr>
      </p:pic>
    </p:spTree>
    <p:extLst>
      <p:ext uri="{BB962C8B-B14F-4D97-AF65-F5344CB8AC3E}">
        <p14:creationId xmlns:p14="http://schemas.microsoft.com/office/powerpoint/2010/main" val="62885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C6F40C3-4A1B-D4E9-7B57-10E7438C79F6}"/>
              </a:ext>
            </a:extLst>
          </p:cNvPr>
          <p:cNvSpPr>
            <a:spLocks noGrp="1"/>
          </p:cNvSpPr>
          <p:nvPr>
            <p:ph type="title"/>
          </p:nvPr>
        </p:nvSpPr>
        <p:spPr>
          <a:xfrm>
            <a:off x="838200" y="365127"/>
            <a:ext cx="10515600" cy="1776408"/>
          </a:xfrm>
        </p:spPr>
        <p:txBody>
          <a:bodyPr/>
          <a:lstStyle/>
          <a:p>
            <a:r>
              <a:rPr lang="en-US" dirty="0"/>
              <a:t>It is clear that the profit is high, but not like sales, and that is only due to the discounts.</a:t>
            </a:r>
          </a:p>
        </p:txBody>
      </p:sp>
      <p:pic>
        <p:nvPicPr>
          <p:cNvPr id="9" name="عنصر نائب للمحتوى 8" descr="صورة تحتوي على نص, خط, تخطيط, رسم بياني&#10;&#10;قد يكون المحتوى الذي تم إنشاؤه بواسطة الذكاء الاصطناعي غير صحيح.">
            <a:extLst>
              <a:ext uri="{FF2B5EF4-FFF2-40B4-BE49-F238E27FC236}">
                <a16:creationId xmlns:a16="http://schemas.microsoft.com/office/drawing/2014/main" id="{F8B38AE5-96A4-A596-3E39-F0AF853A6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8900" y="2516494"/>
            <a:ext cx="8004600" cy="4351338"/>
          </a:xfrm>
        </p:spPr>
      </p:pic>
    </p:spTree>
    <p:extLst>
      <p:ext uri="{BB962C8B-B14F-4D97-AF65-F5344CB8AC3E}">
        <p14:creationId xmlns:p14="http://schemas.microsoft.com/office/powerpoint/2010/main" val="3433935453"/>
      </p:ext>
    </p:extLst>
  </p:cSld>
  <p:clrMapOvr>
    <a:masterClrMapping/>
  </p:clrMapOvr>
</p:sld>
</file>

<file path=ppt/theme/theme1.xml><?xml version="1.0" encoding="utf-8"?>
<a:theme xmlns:a="http://schemas.openxmlformats.org/drawingml/2006/main" name="نسق Office">
  <a:themeElements>
    <a:clrScheme name="نسق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نسق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8810</TotalTime>
  <Words>1386</Words>
  <Application>Microsoft Office PowerPoint</Application>
  <PresentationFormat>شاشة عريضة</PresentationFormat>
  <Paragraphs>37</Paragraphs>
  <Slides>21</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21</vt:i4>
      </vt:variant>
    </vt:vector>
  </HeadingPairs>
  <TitlesOfParts>
    <vt:vector size="25" baseType="lpstr">
      <vt:lpstr>Aptos</vt:lpstr>
      <vt:lpstr>Aptos Display</vt:lpstr>
      <vt:lpstr>Arial</vt:lpstr>
      <vt:lpstr>نسق Office</vt:lpstr>
      <vt:lpstr> </vt:lpstr>
      <vt:lpstr>عرض تقديمي في PowerPoint</vt:lpstr>
      <vt:lpstr> Title: Top 5 profit Horizontal  axis (X): Product Name Vertical  axis (Y): Total Profit</vt:lpstr>
      <vt:lpstr>Title: Not shown, but shows the relationship between sales and profits by region .X-axis: Geographic regions (Central, East, South, West) Y-axis: Financial values ​​(Sales and Profit)</vt:lpstr>
      <vt:lpstr>Graphical Representation: This data is likely represented in a bar chart where: Y-axis: numeric values ​​(4000 to 0)X-axis: geographic regions</vt:lpstr>
      <vt:lpstr>X axis :there are three model Fellowes PB500 Electric Punch Plastic Comb Binding Machine with Manual Bind  y_axis:three discount to model  eplain :The company loses when it sells its Fellowes PB500 Electric Punch Plastic Comb Binding Machine with Manual Bind products in the Central! as it make 80% discount on 2 products from 3 products</vt:lpstr>
      <vt:lpstr>The annual form shows that the company is profitable in general compared to the years.</vt:lpstr>
      <vt:lpstr>X axis:order data yaxis :sales In this chart, I have collected all the months in which this product was followed. It is clear from this that it made a profit, and the reason for the decrease in profits is the discontract. </vt:lpstr>
      <vt:lpstr>It is clear that the profit is high, but not like sales, and that is only due to the discounts.</vt:lpstr>
      <vt:lpstr>Here we explain the areas that achieve the highest sales percentage, and it is clear that the highest sales percentage is in west</vt:lpstr>
      <vt:lpstr>From this figure it is clear that California has the highest sales percentage.</vt:lpstr>
      <vt:lpstr>This chart shows the average profit margin for each of the three product categories:Furniture – lowest profit margin, approximately 0.04 (4%).Office Supplies – average profit margin, approximately 0.138 (13.8%).Technology – highest profit margin, approximately 0.157 (15.7%).Conclusions:The technology category is the most profitable in terms of margin, making it the most attractive category for profit enhancement.Furniture is the least profitable, with a weak margin and may require pricing revisions or cost reductions.Office Supplies strikes a good balance between potential sales and profit margin.</vt:lpstr>
      <vt:lpstr>Title: Average Sales by DiscountDescription:This chart shows average sales by discount percentage.It shows that:At a discount of 0.5 (50%), sales were at their peak.At high discounts, such as 0.6 and 0.8, sales were very low.Moderate discounts (0.1 to 0.45) generally recorded similar sales, while the discount of 0.2 was the weakest.</vt:lpstr>
      <vt:lpstr>Title: Average Sales by DiscountDescription:Same as the horizontal axis (discount) , but here it shows total sales, not the average, as the values ​​suggest.Sales at a discount of 0.0 (no discount) are by far the highest, followed by a discount of 0.2.The remaining discounts result in very low sales by comparison.Note: This large variation indicates that the discount is not necessarily associated with increased sales, and the number of transactions or products at each discount may have an effect.</vt:lpstr>
      <vt:lpstr>Title: Average Sales by DiscountDescription:Same as the horizontal axis (discount), but here it shows total sales, not the average, as the values ​​suggest.Sales at a discount of 0.0 (no discount) are by far the highest, followed by a discount of 0.2.The remaining discounts result in very low sales by comparison.Note: This large variation indicates that the discount is not necessarily associated with increased sales, and the number of transactions or products at each discount may have an effect.</vt:lpstr>
      <vt:lpstr>Horizontal axis: Discount percentageVertical axis: Sales valueAnalysis:Most data points cluster at discounts between 0% and 0.2%.At 0%, we observe some very high sales values ​​(over 20,000).As the discount increases, sales value tends to decrease or disperse.There does not appear to be a clear linear relationship between discounts and sales.It can be argued that a high discount does not guarantee increased sales—in fact, some high discounts have been associated with low sales.</vt:lpstr>
      <vt:lpstr>Horizontal axis: DiscountVertical axis: Sales after a conversion or adjustment (perhaps the difference between expected and actual sales, or the value after deducting costs)Analysis:Some values ​​have become very negative (below -6000), especially with high discounts.With a high discount (0.6 - 0.8), there are clear losses or a sharp decline in sales value.At a 0% discount, most values ​​are positive or stable—meaning that not having a discount can be more profitable.</vt:lpstr>
      <vt:lpstr>Horizontal (X) axis: Customer segments (Segments):ConsumerCorporateHome OfficeVertical  (Y) axis: Gross profit. Explanation: The Consumer segment generates the highest profits, especially when using Standard Class.The Corporate segment generates good profits.The Home Office segment generates the lowest profits compared to the other segments.The Standard Class shipping method is the most profitable of all segments.</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hossamashraf</dc:creator>
  <cp:lastModifiedBy>hossamashraf</cp:lastModifiedBy>
  <cp:revision>4</cp:revision>
  <dcterms:created xsi:type="dcterms:W3CDTF">2025-06-21T15:50:10Z</dcterms:created>
  <dcterms:modified xsi:type="dcterms:W3CDTF">2025-06-27T18:40:44Z</dcterms:modified>
</cp:coreProperties>
</file>