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f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BA266-21A3-8E16-6F1A-DEA707B65FB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120437" y="-58962"/>
            <a:ext cx="1071563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F00B92-A558-B8C0-DC9D-8F950709527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327872" cy="132787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pring-projects/spring-petclinic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408A-4EC8-E25C-2F77-F343F3EAF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</a:t>
            </a:r>
            <a:r>
              <a:rPr lang="en-US" sz="4000" dirty="0" err="1"/>
              <a:t>PetClinic</a:t>
            </a:r>
            <a:r>
              <a:rPr lang="en-US" sz="4000" dirty="0"/>
              <a:t> with Docker, Docker Compose, Kubernetes, CI/CD, and Ansible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84BD6-CAC8-85FA-CDED-8145C94CC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Hossam El-Sayed Mahmoud El-Sayed El-Bassuiony</a:t>
            </a:r>
          </a:p>
        </p:txBody>
      </p:sp>
    </p:spTree>
    <p:extLst>
      <p:ext uri="{BB962C8B-B14F-4D97-AF65-F5344CB8AC3E}">
        <p14:creationId xmlns:p14="http://schemas.microsoft.com/office/powerpoint/2010/main" val="39649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CF5-D840-AB97-20BF-F32267C0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BB51-CD1E-878E-E1EF-CCADEA1C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project demonstrates the deployment of the Spring </a:t>
            </a:r>
            <a:r>
              <a:rPr lang="en-US" sz="1800" dirty="0" err="1"/>
              <a:t>PetClinic</a:t>
            </a:r>
            <a:r>
              <a:rPr lang="en-US" sz="1800" dirty="0"/>
              <a:t> application using Docker, Docker Compose for local testing, and Kubernetes for orchestration. It also includes CI/CD integration with Jenkins and automation of the installation process using Ansible. The setup features persistent storage, environment configuration using </a:t>
            </a:r>
            <a:r>
              <a:rPr lang="en-US" sz="1800" dirty="0" err="1"/>
              <a:t>ConfigMaps</a:t>
            </a:r>
            <a:r>
              <a:rPr lang="en-US" sz="1800" dirty="0"/>
              <a:t> and Secrets, and two deployments: one for the </a:t>
            </a:r>
            <a:r>
              <a:rPr lang="en-US" sz="1800" dirty="0" err="1"/>
              <a:t>PetClinic</a:t>
            </a:r>
            <a:r>
              <a:rPr lang="en-US" sz="1800" dirty="0"/>
              <a:t> application and one for MySQL.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i="0" dirty="0">
                <a:solidFill>
                  <a:srgbClr val="F0F6FC"/>
                </a:solidFill>
                <a:effectLst/>
                <a:latin typeface="-apple-system"/>
              </a:rPr>
              <a:t>Prerequisites: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F0F6FC"/>
                </a:solidFill>
                <a:effectLst/>
                <a:latin typeface="-apple-system"/>
              </a:rPr>
              <a:t>Docker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F0F6FC"/>
                </a:solidFill>
                <a:effectLst/>
                <a:latin typeface="-apple-system"/>
              </a:rPr>
              <a:t>Docker Compose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F0F6FC"/>
                </a:solidFill>
                <a:effectLst/>
                <a:latin typeface="-apple-system"/>
              </a:rPr>
              <a:t>Kubernetes cluster (</a:t>
            </a:r>
            <a:r>
              <a:rPr lang="en-US" sz="1500" b="0" i="0" dirty="0" err="1">
                <a:solidFill>
                  <a:srgbClr val="F0F6FC"/>
                </a:solidFill>
                <a:effectLst/>
                <a:latin typeface="-apple-system"/>
              </a:rPr>
              <a:t>Minikube</a:t>
            </a:r>
            <a:r>
              <a:rPr lang="en-US" sz="1500" b="0" i="0" dirty="0">
                <a:solidFill>
                  <a:srgbClr val="F0F6FC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500" b="0" i="0" dirty="0" err="1">
                <a:solidFill>
                  <a:srgbClr val="F0F6FC"/>
                </a:solidFill>
                <a:effectLst/>
                <a:latin typeface="-apple-system"/>
              </a:rPr>
              <a:t>kubectl</a:t>
            </a:r>
            <a:r>
              <a:rPr lang="en-US" sz="1500" b="0" i="0" dirty="0">
                <a:solidFill>
                  <a:srgbClr val="F0F6FC"/>
                </a:solidFill>
                <a:effectLst/>
                <a:latin typeface="-apple-system"/>
              </a:rPr>
              <a:t> CLI tool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F0F6FC"/>
                </a:solidFill>
                <a:effectLst/>
                <a:latin typeface="-apple-system"/>
              </a:rPr>
              <a:t>Ansible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rgbClr val="F0F6FC"/>
                </a:solidFill>
                <a:effectLst/>
                <a:latin typeface="-apple-system"/>
              </a:rPr>
              <a:t>Jenkins</a:t>
            </a:r>
          </a:p>
          <a:p>
            <a:pPr marL="0" indent="0">
              <a:buNone/>
            </a:pPr>
            <a:endParaRPr lang="en-US" sz="1500" b="1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837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D05-1507-8F1B-1497-BE8C4322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Docker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2DD8-B770-91BD-A297-59E0D464AD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 Docker Image: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Created for the Spring </a:t>
            </a:r>
            <a:r>
              <a:rPr lang="en-US" sz="1500" dirty="0" err="1"/>
              <a:t>PetClinic</a:t>
            </a:r>
            <a:r>
              <a:rPr lang="en-US" sz="1500" dirty="0"/>
              <a:t>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Named: hossam136/spring-</a:t>
            </a:r>
            <a:r>
              <a:rPr lang="en-US" sz="1500" dirty="0" err="1"/>
              <a:t>petclinic</a:t>
            </a:r>
            <a:r>
              <a:rPr lang="en-US" sz="1500" dirty="0"/>
              <a:t>-image.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Based on the official repository: </a:t>
            </a:r>
            <a:r>
              <a:rPr lang="en-US" sz="1500" dirty="0">
                <a:hlinkClick r:id="rId2"/>
              </a:rPr>
              <a:t>spring-</a:t>
            </a:r>
            <a:r>
              <a:rPr lang="en-US" sz="1500" dirty="0" err="1">
                <a:hlinkClick r:id="rId2"/>
              </a:rPr>
              <a:t>petclinic</a:t>
            </a:r>
            <a:r>
              <a:rPr lang="en-US" sz="15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500" dirty="0"/>
          </a:p>
          <a:p>
            <a:r>
              <a:rPr lang="en-US" sz="1600" dirty="0"/>
              <a:t>Docker Compose: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Facilitates local testing.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Provides a docker-compose-1.yaml file to set up the application and MySQL database.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38F65B-236F-659D-B356-01C7F9929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3776" y="2193925"/>
            <a:ext cx="4790848" cy="4024313"/>
          </a:xfrm>
        </p:spPr>
      </p:pic>
    </p:spTree>
    <p:extLst>
      <p:ext uri="{BB962C8B-B14F-4D97-AF65-F5344CB8AC3E}">
        <p14:creationId xmlns:p14="http://schemas.microsoft.com/office/powerpoint/2010/main" val="21731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Kubernetes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Kubernetes Overview: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78713-15D0-F73F-8C73-88819ACD4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Components: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1" dirty="0" err="1"/>
              <a:t>ConfigMap</a:t>
            </a:r>
            <a:r>
              <a:rPr lang="en-US" sz="1500" b="1" dirty="0"/>
              <a:t>:</a:t>
            </a:r>
            <a:r>
              <a:rPr lang="en-US" sz="1500" dirty="0"/>
              <a:t> Holds environment variables for the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1" dirty="0"/>
              <a:t>Secrets:</a:t>
            </a:r>
            <a:r>
              <a:rPr lang="en-US" sz="1500" dirty="0"/>
              <a:t> Stores sensitive information like database credentials.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b="1" dirty="0"/>
              <a:t>Persistent Volume (PV) and Persistent Volume Claim (PVC):</a:t>
            </a:r>
            <a:r>
              <a:rPr lang="en-US" sz="1200" dirty="0"/>
              <a:t> Ensures data persistence for the MySQL database</a:t>
            </a:r>
            <a:r>
              <a:rPr lang="en-US" sz="15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b="1" dirty="0"/>
              <a:t>Deployments:</a:t>
            </a:r>
            <a:r>
              <a:rPr lang="en-US" sz="1200" dirty="0"/>
              <a:t> Separate deployments for the Spring </a:t>
            </a:r>
            <a:r>
              <a:rPr lang="en-US" sz="1200" dirty="0" err="1"/>
              <a:t>PetClinic</a:t>
            </a:r>
            <a:r>
              <a:rPr lang="en-US" sz="1200" dirty="0"/>
              <a:t> application and the MySQL database</a:t>
            </a:r>
            <a:r>
              <a:rPr lang="en-US" sz="1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FBFFF-9534-2A20-64D7-80413363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blue hexagon with a white wheel on it&#10;&#10;Description automatically generated">
            <a:extLst>
              <a:ext uri="{FF2B5EF4-FFF2-40B4-BE49-F238E27FC236}">
                <a16:creationId xmlns:a16="http://schemas.microsoft.com/office/drawing/2014/main" id="{C6029982-FAA9-8267-5A8C-9924572357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15390" y="3519632"/>
            <a:ext cx="3047619" cy="2311111"/>
          </a:xfrm>
        </p:spPr>
      </p:pic>
    </p:spTree>
    <p:extLst>
      <p:ext uri="{BB962C8B-B14F-4D97-AF65-F5344CB8AC3E}">
        <p14:creationId xmlns:p14="http://schemas.microsoft.com/office/powerpoint/2010/main" val="35545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CDA7-3BB5-DF5D-A090-1A338E92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Integration with Jenkins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7C69F-2014-D6D3-0696-66A16F230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CI/CD Stages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A4EDD-2966-BB79-ECA5-150FD4A984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b="1" dirty="0"/>
              <a:t>Git Checkout:</a:t>
            </a:r>
            <a:r>
              <a:rPr lang="en-US" sz="1500" dirty="0"/>
              <a:t> Clone the repository from Git.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Build Source Code:</a:t>
            </a:r>
            <a:r>
              <a:rPr lang="en-US" sz="1200" dirty="0"/>
              <a:t> Compile the source code.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Run Unit Tests:</a:t>
            </a:r>
            <a:r>
              <a:rPr lang="en-US" sz="1200" dirty="0"/>
              <a:t> Execute unit tests.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Build the Package:</a:t>
            </a:r>
            <a:r>
              <a:rPr lang="en-US" sz="1200" dirty="0"/>
              <a:t> Package the application.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Build &amp; Tag the Docker Image:</a:t>
            </a:r>
            <a:r>
              <a:rPr lang="en-US" sz="1200" dirty="0"/>
              <a:t> Create a Docker image.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Push the Docker Image to Docker Hub:</a:t>
            </a:r>
            <a:r>
              <a:rPr lang="en-US" sz="1200" dirty="0"/>
              <a:t> Upload the image to Docker Hub.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Run Docker Compose:</a:t>
            </a:r>
            <a:r>
              <a:rPr lang="en-US" sz="1200" dirty="0"/>
              <a:t> Start the application.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Send Email Notifications:</a:t>
            </a:r>
            <a:r>
              <a:rPr lang="en-US" sz="1200" dirty="0"/>
              <a:t> Configure Jenkins to send email notifications on build success or failure.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Tear Down the Docker Environment:</a:t>
            </a:r>
            <a:r>
              <a:rPr lang="en-US" sz="1200" dirty="0"/>
              <a:t> Clean up the Docker environment.</a:t>
            </a:r>
            <a:endParaRPr lang="en-US" sz="1500" dirty="0"/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D1758-04F6-F9DB-FF35-74B4C0FFB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cartoon character standing next to a diagram&#10;&#10;Description automatically generated">
            <a:extLst>
              <a:ext uri="{FF2B5EF4-FFF2-40B4-BE49-F238E27FC236}">
                <a16:creationId xmlns:a16="http://schemas.microsoft.com/office/drawing/2014/main" id="{7BD72238-CEA8-A881-94C4-F0713FB242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30700" y="3132138"/>
            <a:ext cx="4617000" cy="3086100"/>
          </a:xfrm>
        </p:spPr>
      </p:pic>
    </p:spTree>
    <p:extLst>
      <p:ext uri="{BB962C8B-B14F-4D97-AF65-F5344CB8AC3E}">
        <p14:creationId xmlns:p14="http://schemas.microsoft.com/office/powerpoint/2010/main" val="185673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52D5-B935-D623-9992-5B1BB962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Ansible Automation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E1FCE-6294-36F6-491E-26E205386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B8A9C-59CB-A754-7624-B91E0C9A22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Ansible is used to automate the installation of essential software, including Docker, Jenkins, Maven, and Java. It streamlines the setup process, ensuring all dependencies are installed and configured efficiently.</a:t>
            </a:r>
            <a:br>
              <a:rPr lang="en-US" sz="1500" dirty="0"/>
            </a:br>
            <a:r>
              <a:rPr lang="en-US" sz="1200" b="1" dirty="0"/>
              <a:t>Key Components of the Ansible Playbook:</a:t>
            </a:r>
            <a:endParaRPr lang="en-US" sz="1200" dirty="0"/>
          </a:p>
          <a:p>
            <a:r>
              <a:rPr lang="en-US" sz="1200" b="1" dirty="0"/>
              <a:t>Install Docker:</a:t>
            </a:r>
            <a:r>
              <a:rPr lang="en-US" sz="1200" dirty="0"/>
              <a:t> Automates the installation of Docker.</a:t>
            </a:r>
          </a:p>
          <a:p>
            <a:r>
              <a:rPr lang="en-US" sz="1200" b="1" dirty="0"/>
              <a:t>Install Jenkins:</a:t>
            </a:r>
            <a:r>
              <a:rPr lang="en-US" sz="1200" dirty="0"/>
              <a:t> Automates the installation of Jenkins</a:t>
            </a:r>
          </a:p>
          <a:p>
            <a:r>
              <a:rPr lang="en-US" sz="1200" b="1" dirty="0"/>
              <a:t>Install Maven:</a:t>
            </a:r>
            <a:r>
              <a:rPr lang="en-US" sz="1200" dirty="0"/>
              <a:t> Automates the installation of Maven.</a:t>
            </a:r>
          </a:p>
          <a:p>
            <a:r>
              <a:rPr lang="en-US" sz="1200" b="1" dirty="0"/>
              <a:t>Install Java:</a:t>
            </a:r>
            <a:r>
              <a:rPr lang="en-US" sz="1200" dirty="0"/>
              <a:t> Automates the installation of Java.</a:t>
            </a: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0BA7C-8D94-3330-47D9-50D634972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black circle with a white letter in it&#10;&#10;Description automatically generated">
            <a:extLst>
              <a:ext uri="{FF2B5EF4-FFF2-40B4-BE49-F238E27FC236}">
                <a16:creationId xmlns:a16="http://schemas.microsoft.com/office/drawing/2014/main" id="{9BE70F86-6BB9-B2BF-791E-DCF866D719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65277" y="3132138"/>
            <a:ext cx="4747846" cy="3086100"/>
          </a:xfrm>
        </p:spPr>
      </p:pic>
    </p:spTree>
    <p:extLst>
      <p:ext uri="{BB962C8B-B14F-4D97-AF65-F5344CB8AC3E}">
        <p14:creationId xmlns:p14="http://schemas.microsoft.com/office/powerpoint/2010/main" val="416224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58B9-D1A2-7433-AD34-1F0DD431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993B-FDD3-21EA-8A25-14CFB1E5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Deployment Success:</a:t>
            </a:r>
            <a:r>
              <a:rPr lang="en-US" sz="1500" dirty="0"/>
              <a:t> The Spring </a:t>
            </a:r>
            <a:r>
              <a:rPr lang="en-US" sz="1500" dirty="0" err="1"/>
              <a:t>PetClinic</a:t>
            </a:r>
            <a:r>
              <a:rPr lang="en-US" sz="1500" dirty="0"/>
              <a:t> application is deployed effectively using </a:t>
            </a:r>
            <a:r>
              <a:rPr lang="en-US" sz="1500" b="1" dirty="0"/>
              <a:t>Docker</a:t>
            </a:r>
            <a:r>
              <a:rPr lang="en-US" sz="1500" dirty="0"/>
              <a:t>, </a:t>
            </a:r>
            <a:r>
              <a:rPr lang="en-US" sz="1500" b="1" dirty="0"/>
              <a:t>Kubernetes</a:t>
            </a:r>
            <a:r>
              <a:rPr lang="en-US" sz="1500" dirty="0"/>
              <a:t>, and </a:t>
            </a:r>
            <a:r>
              <a:rPr lang="en-US" sz="1500" b="1" dirty="0"/>
              <a:t>Jenkins</a:t>
            </a:r>
            <a:r>
              <a:rPr lang="en-US" sz="1500" dirty="0"/>
              <a:t> for CI/CD.</a:t>
            </a:r>
          </a:p>
          <a:p>
            <a:r>
              <a:rPr lang="en-US" sz="1200" b="1" dirty="0"/>
              <a:t>Efficiency Gains:</a:t>
            </a:r>
            <a:r>
              <a:rPr lang="en-US" sz="1200" dirty="0"/>
              <a:t> Automation through </a:t>
            </a:r>
            <a:r>
              <a:rPr lang="en-US" sz="1200" b="1" dirty="0"/>
              <a:t>Ansible</a:t>
            </a:r>
            <a:r>
              <a:rPr lang="en-US" sz="1200" dirty="0"/>
              <a:t> and containerization has streamlined setup and improved reliability.</a:t>
            </a:r>
            <a:endParaRPr lang="en-US" sz="1500" dirty="0"/>
          </a:p>
          <a:p>
            <a:r>
              <a:rPr lang="en-US" sz="1200" b="1" dirty="0"/>
              <a:t>Foundation for Growth:</a:t>
            </a:r>
            <a:r>
              <a:rPr lang="en-US" sz="1200" dirty="0"/>
              <a:t> The project enables rapid feature development and deployment, paving the way for continuous integration.</a:t>
            </a:r>
            <a:endParaRPr lang="en-US" sz="1500" dirty="0"/>
          </a:p>
          <a:p>
            <a:r>
              <a:rPr lang="en-US" sz="1200" b="1" dirty="0"/>
              <a:t>Future Opportunities:</a:t>
            </a:r>
            <a:r>
              <a:rPr lang="en-US" sz="1200" dirty="0"/>
              <a:t> Potential enhancements include better monitoring, advanced testing strategies, and exploring additional orchestration tools.</a:t>
            </a:r>
          </a:p>
          <a:p>
            <a:r>
              <a:rPr lang="en-US" sz="1200" b="1" dirty="0"/>
              <a:t>Key Learnings:</a:t>
            </a:r>
            <a:r>
              <a:rPr lang="en-US" sz="1200" dirty="0"/>
              <a:t> Reinforced essential DevOps principles of automation, collaboration, and resource management.</a:t>
            </a:r>
            <a:endParaRPr lang="en-US" sz="1500" dirty="0"/>
          </a:p>
        </p:txBody>
      </p:sp>
      <p:pic>
        <p:nvPicPr>
          <p:cNvPr id="9" name="Content Placeholder 8" descr="A diagram of a process&#10;&#10;Description automatically generated">
            <a:extLst>
              <a:ext uri="{FF2B5EF4-FFF2-40B4-BE49-F238E27FC236}">
                <a16:creationId xmlns:a16="http://schemas.microsoft.com/office/drawing/2014/main" id="{92BE87FC-E7C9-CC1B-6794-F2DA518EE3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33602"/>
            <a:ext cx="5334000" cy="2744958"/>
          </a:xfrm>
        </p:spPr>
      </p:pic>
    </p:spTree>
    <p:extLst>
      <p:ext uri="{BB962C8B-B14F-4D97-AF65-F5344CB8AC3E}">
        <p14:creationId xmlns:p14="http://schemas.microsoft.com/office/powerpoint/2010/main" val="33269167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FFFFFF"/>
      </a:dk1>
      <a:lt1>
        <a:sysClr val="window" lastClr="202020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</TotalTime>
  <Words>501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Gothic</vt:lpstr>
      <vt:lpstr>Wingdings</vt:lpstr>
      <vt:lpstr>Vapor Trail</vt:lpstr>
      <vt:lpstr>Spring PetClinic with Docker, Docker Compose, Kubernetes, CI/CD, and Ansible</vt:lpstr>
      <vt:lpstr>introduction</vt:lpstr>
      <vt:lpstr>Docker Overview</vt:lpstr>
      <vt:lpstr>Kubernetes Overview</vt:lpstr>
      <vt:lpstr>CI/CD Integration with Jenkins</vt:lpstr>
      <vt:lpstr>Ansible Automation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ghr4 itc</dc:creator>
  <cp:lastModifiedBy>Hoasam El Bassuiony</cp:lastModifiedBy>
  <cp:revision>3</cp:revision>
  <dcterms:created xsi:type="dcterms:W3CDTF">2024-10-18T09:26:46Z</dcterms:created>
  <dcterms:modified xsi:type="dcterms:W3CDTF">2024-10-22T01:06:03Z</dcterms:modified>
</cp:coreProperties>
</file>