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9" r:id="rId2"/>
    <p:sldId id="258" r:id="rId3"/>
    <p:sldId id="261" r:id="rId4"/>
    <p:sldId id="260" r:id="rId5"/>
    <p:sldId id="267" r:id="rId6"/>
    <p:sldId id="265" r:id="rId7"/>
    <p:sldId id="262" r:id="rId8"/>
    <p:sldId id="273" r:id="rId9"/>
    <p:sldId id="278" r:id="rId10"/>
    <p:sldId id="276" r:id="rId11"/>
    <p:sldId id="284" r:id="rId12"/>
  </p:sldIdLst>
  <p:sldSz cx="9144000" cy="5143500" type="screen16x9"/>
  <p:notesSz cx="6858000" cy="9144000"/>
  <p:embeddedFontLst>
    <p:embeddedFont>
      <p:font typeface="Barlow Semi Condensed" panose="020B0604020202020204" charset="0"/>
      <p:regular r:id="rId14"/>
      <p:bold r:id="rId15"/>
      <p:italic r:id="rId16"/>
      <p:boldItalic r:id="rId17"/>
    </p:embeddedFont>
    <p:embeddedFont>
      <p:font typeface="Barlow Semi Condensed Medium" panose="020B0604020202020204" charset="0"/>
      <p:regular r:id="rId18"/>
      <p:bold r:id="rId19"/>
      <p:italic r:id="rId20"/>
      <p:boldItalic r:id="rId21"/>
    </p:embeddedFont>
    <p:embeddedFont>
      <p:font typeface="Fjalla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C880EF-5053-4088-AFEB-C4C191AB0FF7}">
  <a:tblStyle styleId="{53C880EF-5053-4088-AFEB-C4C191AB0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34" autoAdjust="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0" name="Google Shape;2090;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8"/>
        <p:cNvGrpSpPr/>
        <p:nvPr/>
      </p:nvGrpSpPr>
      <p:grpSpPr>
        <a:xfrm>
          <a:off x="0" y="0"/>
          <a:ext cx="0" cy="0"/>
          <a:chOff x="0" y="0"/>
          <a:chExt cx="0" cy="0"/>
        </a:xfrm>
      </p:grpSpPr>
      <p:sp>
        <p:nvSpPr>
          <p:cNvPr id="3119" name="Google Shape;3119;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0" name="Google Shape;3120;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value is a result of query the max difference of monthly payment amount and linking it with the top customers to retrieve the name of the customer associated with this value.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8"/>
        <p:cNvGrpSpPr/>
        <p:nvPr/>
      </p:nvGrpSpPr>
      <p:grpSpPr>
        <a:xfrm>
          <a:off x="0" y="0"/>
          <a:ext cx="0" cy="0"/>
          <a:chOff x="0" y="0"/>
          <a:chExt cx="0" cy="0"/>
        </a:xfrm>
      </p:grpSpPr>
      <p:sp>
        <p:nvSpPr>
          <p:cNvPr id="3539" name="Google Shape;3539;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0" name="Google Shape;3540;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6"/>
        <p:cNvGrpSpPr/>
        <p:nvPr/>
      </p:nvGrpSpPr>
      <p:grpSpPr>
        <a:xfrm>
          <a:off x="0" y="0"/>
          <a:ext cx="0" cy="0"/>
          <a:chOff x="0" y="0"/>
          <a:chExt cx="0" cy="0"/>
        </a:xfrm>
      </p:grpSpPr>
      <p:sp>
        <p:nvSpPr>
          <p:cNvPr id="2117" name="Google Shape;2117;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8" name="Google Shape;2118;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pie chart is created after inserting in an excel pivot table (Movie Category, Sum of rental count)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chart is created after inserting in an excel pivot table (Movie Category, Quartiles, Count of rental times), those quartiles are divided based on rental durations for all movies across all categories.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chart is created after inserting in an excel pivot table (Movie Category, Quartiles, Count of movies in each category), those quartiles are divided based on rental durations for all movies across all categories.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chart is created after inserting in an excel chart contains (stores, date in years, date in months and rental count), this rental count is the count of how many movies that have been rented from each store.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7"/>
        <p:cNvGrpSpPr/>
        <p:nvPr/>
      </p:nvGrpSpPr>
      <p:grpSpPr>
        <a:xfrm>
          <a:off x="0" y="0"/>
          <a:ext cx="0" cy="0"/>
          <a:chOff x="0" y="0"/>
          <a:chExt cx="0" cy="0"/>
        </a:xfrm>
      </p:grpSpPr>
      <p:sp>
        <p:nvSpPr>
          <p:cNvPr id="2908" name="Google Shape;2908;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9" name="Google Shape;2909;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chart is a result of an excel pivot table after summing up the amount of money that each customer have payed in 2007</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6"/>
        <p:cNvGrpSpPr/>
        <p:nvPr/>
      </p:nvGrpSpPr>
      <p:grpSpPr>
        <a:xfrm>
          <a:off x="0" y="0"/>
          <a:ext cx="0" cy="0"/>
          <a:chOff x="0" y="0"/>
          <a:chExt cx="0" cy="0"/>
        </a:xfrm>
      </p:grpSpPr>
      <p:sp>
        <p:nvSpPr>
          <p:cNvPr id="3147" name="Google Shape;3147;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8" name="Google Shape;3148;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chart is a result of an excel pivot table after summing up </a:t>
            </a:r>
            <a:r>
              <a:rPr lang="en-US" dirty="0">
                <a:solidFill>
                  <a:srgbClr val="595959"/>
                </a:solidFill>
                <a:latin typeface="Barlow Semi Condensed"/>
                <a:sym typeface="Barlow Semi Condensed"/>
              </a:rPr>
              <a:t>t</a:t>
            </a:r>
            <a:r>
              <a:rPr lang="en-US" dirty="0">
                <a:solidFill>
                  <a:srgbClr val="595959"/>
                </a:solidFill>
                <a:latin typeface="Barlow Semi Condensed"/>
                <a:ea typeface="Barlow Semi Condensed"/>
                <a:cs typeface="Barlow Semi Condensed"/>
                <a:sym typeface="Barlow Semi Condensed"/>
              </a:rPr>
              <a:t>he difference between the consecutive monthly payments.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2" y="1572768"/>
            <a:ext cx="3557100" cy="2386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5880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rgbClr val="595959"/>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cxnSp>
        <p:nvCxnSpPr>
          <p:cNvPr id="440" name="Google Shape;440;p9"/>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441" name="Google Shape;441;p9"/>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442" name="Google Shape;442;p9"/>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443" name="Google Shape;443;p9"/>
          <p:cNvGrpSpPr/>
          <p:nvPr/>
        </p:nvGrpSpPr>
        <p:grpSpPr>
          <a:xfrm flipH="1">
            <a:off x="499400" y="959675"/>
            <a:ext cx="581800" cy="582350"/>
            <a:chOff x="8064275" y="887850"/>
            <a:chExt cx="581800" cy="582350"/>
          </a:xfrm>
        </p:grpSpPr>
        <p:sp>
          <p:nvSpPr>
            <p:cNvPr id="444" name="Google Shape;444;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9"/>
          <p:cNvGrpSpPr/>
          <p:nvPr/>
        </p:nvGrpSpPr>
        <p:grpSpPr>
          <a:xfrm flipH="1">
            <a:off x="1500400" y="388100"/>
            <a:ext cx="292025" cy="292575"/>
            <a:chOff x="7353050" y="316275"/>
            <a:chExt cx="292025" cy="292575"/>
          </a:xfrm>
        </p:grpSpPr>
        <p:sp>
          <p:nvSpPr>
            <p:cNvPr id="451" name="Google Shape;451;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9"/>
          <p:cNvGrpSpPr/>
          <p:nvPr/>
        </p:nvGrpSpPr>
        <p:grpSpPr>
          <a:xfrm flipH="1">
            <a:off x="3527112" y="361100"/>
            <a:ext cx="175013" cy="27000"/>
            <a:chOff x="5662375" y="212375"/>
            <a:chExt cx="175013" cy="27000"/>
          </a:xfrm>
        </p:grpSpPr>
        <p:sp>
          <p:nvSpPr>
            <p:cNvPr id="462" name="Google Shape;462;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flipH="1">
            <a:off x="480412" y="242700"/>
            <a:ext cx="175013" cy="27000"/>
            <a:chOff x="5662375" y="212375"/>
            <a:chExt cx="175013" cy="27000"/>
          </a:xfrm>
        </p:grpSpPr>
        <p:sp>
          <p:nvSpPr>
            <p:cNvPr id="466" name="Google Shape;466;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9"/>
          <p:cNvGrpSpPr/>
          <p:nvPr/>
        </p:nvGrpSpPr>
        <p:grpSpPr>
          <a:xfrm flipH="1">
            <a:off x="901712" y="1653625"/>
            <a:ext cx="175013" cy="27000"/>
            <a:chOff x="5662375" y="212375"/>
            <a:chExt cx="175013" cy="27000"/>
          </a:xfrm>
        </p:grpSpPr>
        <p:sp>
          <p:nvSpPr>
            <p:cNvPr id="470" name="Google Shape;470;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3" name="Google Shape;473;p9"/>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474" name="Google Shape;474;p9"/>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475" name="Google Shape;475;p9"/>
          <p:cNvGrpSpPr/>
          <p:nvPr/>
        </p:nvGrpSpPr>
        <p:grpSpPr>
          <a:xfrm rot="10800000">
            <a:off x="499400" y="3940925"/>
            <a:ext cx="581800" cy="582350"/>
            <a:chOff x="8064275" y="887850"/>
            <a:chExt cx="581800" cy="582350"/>
          </a:xfrm>
        </p:grpSpPr>
        <p:sp>
          <p:nvSpPr>
            <p:cNvPr id="476" name="Google Shape;476;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9"/>
          <p:cNvGrpSpPr/>
          <p:nvPr/>
        </p:nvGrpSpPr>
        <p:grpSpPr>
          <a:xfrm rot="10800000">
            <a:off x="1819575" y="4586750"/>
            <a:ext cx="292025" cy="292575"/>
            <a:chOff x="7353050" y="316275"/>
            <a:chExt cx="292025" cy="292575"/>
          </a:xfrm>
        </p:grpSpPr>
        <p:sp>
          <p:nvSpPr>
            <p:cNvPr id="483" name="Google Shape;483;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9"/>
          <p:cNvGrpSpPr/>
          <p:nvPr/>
        </p:nvGrpSpPr>
        <p:grpSpPr>
          <a:xfrm rot="10800000">
            <a:off x="212525" y="4645550"/>
            <a:ext cx="175000" cy="175000"/>
            <a:chOff x="8792300" y="321275"/>
            <a:chExt cx="175000" cy="175000"/>
          </a:xfrm>
        </p:grpSpPr>
        <p:sp>
          <p:nvSpPr>
            <p:cNvPr id="488" name="Google Shape;488;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9"/>
          <p:cNvGrpSpPr/>
          <p:nvPr/>
        </p:nvGrpSpPr>
        <p:grpSpPr>
          <a:xfrm rot="10800000">
            <a:off x="480412" y="4852325"/>
            <a:ext cx="175013" cy="27000"/>
            <a:chOff x="5662375" y="212375"/>
            <a:chExt cx="175013" cy="27000"/>
          </a:xfrm>
        </p:grpSpPr>
        <p:sp>
          <p:nvSpPr>
            <p:cNvPr id="493" name="Google Shape;493;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9"/>
          <p:cNvGrpSpPr/>
          <p:nvPr/>
        </p:nvGrpSpPr>
        <p:grpSpPr>
          <a:xfrm rot="10800000">
            <a:off x="1054112" y="3898600"/>
            <a:ext cx="175013" cy="27000"/>
            <a:chOff x="5662375" y="212375"/>
            <a:chExt cx="175013" cy="27000"/>
          </a:xfrm>
        </p:grpSpPr>
        <p:sp>
          <p:nvSpPr>
            <p:cNvPr id="497" name="Google Shape;497;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800">
                <a:solidFill>
                  <a:srgbClr val="595959"/>
                </a:solidFill>
                <a:latin typeface="Barlow Semi Condensed"/>
                <a:ea typeface="Barlow Semi Condensed"/>
                <a:cs typeface="Barlow Semi Condensed"/>
                <a:sym typeface="Barlow Semi Condensed"/>
              </a:defRPr>
            </a:lvl1pPr>
            <a:lvl2pPr lvl="1">
              <a:spcBef>
                <a:spcPts val="0"/>
              </a:spcBef>
              <a:spcAft>
                <a:spcPts val="0"/>
              </a:spcAft>
              <a:buNone/>
              <a:defRPr sz="1800">
                <a:solidFill>
                  <a:srgbClr val="595959"/>
                </a:solidFill>
                <a:latin typeface="Barlow Semi Condensed"/>
                <a:ea typeface="Barlow Semi Condensed"/>
                <a:cs typeface="Barlow Semi Condensed"/>
                <a:sym typeface="Barlow Semi Condensed"/>
              </a:defRPr>
            </a:lvl2pPr>
            <a:lvl3pPr lvl="2">
              <a:spcBef>
                <a:spcPts val="0"/>
              </a:spcBef>
              <a:spcAft>
                <a:spcPts val="0"/>
              </a:spcAft>
              <a:buNone/>
              <a:defRPr sz="1800">
                <a:solidFill>
                  <a:srgbClr val="595959"/>
                </a:solidFill>
                <a:latin typeface="Barlow Semi Condensed"/>
                <a:ea typeface="Barlow Semi Condensed"/>
                <a:cs typeface="Barlow Semi Condensed"/>
                <a:sym typeface="Barlow Semi Condensed"/>
              </a:defRPr>
            </a:lvl3pPr>
            <a:lvl4pPr lvl="3">
              <a:spcBef>
                <a:spcPts val="0"/>
              </a:spcBef>
              <a:spcAft>
                <a:spcPts val="0"/>
              </a:spcAft>
              <a:buNone/>
              <a:defRPr sz="1800">
                <a:solidFill>
                  <a:srgbClr val="595959"/>
                </a:solidFill>
                <a:latin typeface="Barlow Semi Condensed"/>
                <a:ea typeface="Barlow Semi Condensed"/>
                <a:cs typeface="Barlow Semi Condensed"/>
                <a:sym typeface="Barlow Semi Condensed"/>
              </a:defRPr>
            </a:lvl4pPr>
            <a:lvl5pPr lvl="4">
              <a:spcBef>
                <a:spcPts val="0"/>
              </a:spcBef>
              <a:spcAft>
                <a:spcPts val="0"/>
              </a:spcAft>
              <a:buNone/>
              <a:defRPr sz="1800">
                <a:solidFill>
                  <a:srgbClr val="595959"/>
                </a:solidFill>
                <a:latin typeface="Barlow Semi Condensed"/>
                <a:ea typeface="Barlow Semi Condensed"/>
                <a:cs typeface="Barlow Semi Condensed"/>
                <a:sym typeface="Barlow Semi Condensed"/>
              </a:defRPr>
            </a:lvl5pPr>
            <a:lvl6pPr lvl="5">
              <a:spcBef>
                <a:spcPts val="0"/>
              </a:spcBef>
              <a:spcAft>
                <a:spcPts val="0"/>
              </a:spcAft>
              <a:buNone/>
              <a:defRPr sz="1800">
                <a:solidFill>
                  <a:srgbClr val="595959"/>
                </a:solidFill>
                <a:latin typeface="Barlow Semi Condensed"/>
                <a:ea typeface="Barlow Semi Condensed"/>
                <a:cs typeface="Barlow Semi Condensed"/>
                <a:sym typeface="Barlow Semi Condensed"/>
              </a:defRPr>
            </a:lvl6pPr>
            <a:lvl7pPr lvl="6">
              <a:spcBef>
                <a:spcPts val="0"/>
              </a:spcBef>
              <a:spcAft>
                <a:spcPts val="0"/>
              </a:spcAft>
              <a:buNone/>
              <a:defRPr sz="1800">
                <a:solidFill>
                  <a:srgbClr val="595959"/>
                </a:solidFill>
                <a:latin typeface="Barlow Semi Condensed"/>
                <a:ea typeface="Barlow Semi Condensed"/>
                <a:cs typeface="Barlow Semi Condensed"/>
                <a:sym typeface="Barlow Semi Condensed"/>
              </a:defRPr>
            </a:lvl7pPr>
            <a:lvl8pPr lvl="7">
              <a:spcBef>
                <a:spcPts val="0"/>
              </a:spcBef>
              <a:spcAft>
                <a:spcPts val="0"/>
              </a:spcAft>
              <a:buNone/>
              <a:defRPr sz="1800">
                <a:solidFill>
                  <a:srgbClr val="595959"/>
                </a:solidFill>
                <a:latin typeface="Barlow Semi Condensed"/>
                <a:ea typeface="Barlow Semi Condensed"/>
                <a:cs typeface="Barlow Semi Condensed"/>
                <a:sym typeface="Barlow Semi Condensed"/>
              </a:defRPr>
            </a:lvl8pPr>
            <a:lvl9pPr lvl="8">
              <a:spcBef>
                <a:spcPts val="0"/>
              </a:spcBef>
              <a:spcAft>
                <a:spcPts val="0"/>
              </a:spcAft>
              <a:buNone/>
              <a:defRPr sz="1800">
                <a:solidFill>
                  <a:srgbClr val="595959"/>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1pPr>
            <a:lvl2pPr lvl="1"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2pPr>
            <a:lvl3pPr lvl="2"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3pPr>
            <a:lvl4pPr lvl="3"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4pPr>
            <a:lvl5pPr lvl="4"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5pPr>
            <a:lvl6pPr lvl="5"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6pPr>
            <a:lvl7pPr lvl="6"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7pPr>
            <a:lvl8pPr lvl="7"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8pPr>
            <a:lvl9pPr lvl="8"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 id="2147483658" r:id="rId6"/>
    <p:sldLayoutId id="2147483659" r:id="rId7"/>
    <p:sldLayoutId id="2147483660" r:id="rId8"/>
    <p:sldLayoutId id="2147483661" r:id="rId9"/>
    <p:sldLayoutId id="2147483663" r:id="rId10"/>
    <p:sldLayoutId id="2147483664" r:id="rId11"/>
    <p:sldLayoutId id="2147483665" r:id="rId12"/>
    <p:sldLayoutId id="2147483670" r:id="rId13"/>
    <p:sldLayoutId id="2147483673" r:id="rId14"/>
    <p:sldLayoutId id="2147483674" r:id="rId15"/>
    <p:sldLayoutId id="2147483675" r:id="rId16"/>
    <p:sldLayoutId id="214748367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ostgresqltutorial.com/postgresql-sample-databas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2" name="Google Shape;2092;p37"/>
          <p:cNvSpPr txBox="1">
            <a:spLocks noGrp="1"/>
          </p:cNvSpPr>
          <p:nvPr>
            <p:ph type="title"/>
          </p:nvPr>
        </p:nvSpPr>
        <p:spPr>
          <a:xfrm>
            <a:off x="2972513" y="1741968"/>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0" i="0" dirty="0">
                <a:solidFill>
                  <a:srgbClr val="212529"/>
                </a:solidFill>
                <a:effectLst/>
                <a:latin typeface="-apple-system"/>
              </a:rPr>
              <a:t> </a:t>
            </a:r>
            <a:r>
              <a:rPr lang="en-US" sz="4000" dirty="0" err="1"/>
              <a:t>Sakila</a:t>
            </a:r>
            <a:r>
              <a:rPr lang="en-US" sz="4000" dirty="0"/>
              <a:t> DVD Rental</a:t>
            </a:r>
            <a:endParaRPr lang="en-US" sz="4700" dirty="0"/>
          </a:p>
        </p:txBody>
      </p:sp>
      <p:sp>
        <p:nvSpPr>
          <p:cNvPr id="2094" name="Google Shape;2094;p37"/>
          <p:cNvSpPr txBox="1">
            <a:spLocks noGrp="1"/>
          </p:cNvSpPr>
          <p:nvPr>
            <p:ph type="subTitle" idx="1"/>
          </p:nvPr>
        </p:nvSpPr>
        <p:spPr>
          <a:xfrm>
            <a:off x="2972513"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595959"/>
                </a:solidFill>
                <a:latin typeface="Barlow Semi Condensed"/>
                <a:ea typeface="Barlow Semi Condensed"/>
                <a:cs typeface="Barlow Semi Condensed"/>
                <a:sym typeface="Barlow Semi Condensed"/>
              </a:rPr>
              <a:t>A Reflective Analy</a:t>
            </a:r>
            <a:r>
              <a:rPr lang="en" sz="1600" dirty="0">
                <a:solidFill>
                  <a:srgbClr val="595959"/>
                </a:solidFill>
              </a:rPr>
              <a:t>sis On </a:t>
            </a:r>
            <a:r>
              <a:rPr lang="en-US" sz="1600" dirty="0">
                <a:solidFill>
                  <a:srgbClr val="595959"/>
                </a:solidFill>
              </a:rPr>
              <a:t>Their </a:t>
            </a:r>
            <a:r>
              <a:rPr lang="en" sz="1600" dirty="0">
                <a:solidFill>
                  <a:srgbClr val="595959"/>
                </a:solidFill>
              </a:rPr>
              <a:t>Database</a:t>
            </a:r>
            <a:endParaRPr sz="1600" dirty="0">
              <a:solidFill>
                <a:srgbClr val="595959"/>
              </a:solidFill>
              <a:latin typeface="Barlow Semi Condensed"/>
              <a:ea typeface="Barlow Semi Condensed"/>
              <a:cs typeface="Barlow Semi Condensed"/>
              <a:sym typeface="Barlow Semi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1"/>
        <p:cNvGrpSpPr/>
        <p:nvPr/>
      </p:nvGrpSpPr>
      <p:grpSpPr>
        <a:xfrm>
          <a:off x="0" y="0"/>
          <a:ext cx="0" cy="0"/>
          <a:chOff x="0" y="0"/>
          <a:chExt cx="0" cy="0"/>
        </a:xfrm>
      </p:grpSpPr>
      <p:sp>
        <p:nvSpPr>
          <p:cNvPr id="3122" name="Google Shape;3122;p54"/>
          <p:cNvSpPr txBox="1">
            <a:spLocks noGrp="1"/>
          </p:cNvSpPr>
          <p:nvPr>
            <p:ph type="subTitle" idx="1"/>
          </p:nvPr>
        </p:nvSpPr>
        <p:spPr>
          <a:xfrm>
            <a:off x="3232350" y="2816352"/>
            <a:ext cx="2813448"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595959"/>
                </a:solidFill>
                <a:latin typeface="Barlow Semi Condensed"/>
                <a:ea typeface="Barlow Semi Condensed"/>
                <a:cs typeface="Barlow Semi Condensed"/>
                <a:sym typeface="Barlow Semi Condensed"/>
              </a:rPr>
              <a:t>The amount that Eleanor Hunt paid as a max </a:t>
            </a:r>
            <a:r>
              <a:rPr lang="en-US" sz="1400" dirty="0">
                <a:solidFill>
                  <a:srgbClr val="595959"/>
                </a:solidFill>
                <a:latin typeface="Barlow Semi Condensed"/>
                <a:ea typeface="Barlow Semi Condensed"/>
                <a:cs typeface="Barlow Semi Condensed"/>
                <a:sym typeface="Barlow Semi Condensed"/>
              </a:rPr>
              <a:t>consecutive  monthly </a:t>
            </a:r>
            <a:r>
              <a:rPr lang="en" sz="1600" dirty="0">
                <a:solidFill>
                  <a:srgbClr val="595959"/>
                </a:solidFill>
                <a:latin typeface="Barlow Semi Condensed"/>
                <a:ea typeface="Barlow Semi Condensed"/>
                <a:cs typeface="Barlow Semi Condensed"/>
                <a:sym typeface="Barlow Semi Condensed"/>
              </a:rPr>
              <a:t>difference in 2007.</a:t>
            </a:r>
            <a:endParaRPr sz="1600" dirty="0">
              <a:solidFill>
                <a:srgbClr val="595959"/>
              </a:solidFill>
              <a:latin typeface="Barlow Semi Condensed"/>
              <a:ea typeface="Barlow Semi Condensed"/>
              <a:cs typeface="Barlow Semi Condensed"/>
              <a:sym typeface="Barlow Semi Condensed"/>
            </a:endParaRPr>
          </a:p>
        </p:txBody>
      </p:sp>
      <p:sp>
        <p:nvSpPr>
          <p:cNvPr id="3123" name="Google Shape;3123;p54"/>
          <p:cNvSpPr txBox="1">
            <a:spLocks noGrp="1"/>
          </p:cNvSpPr>
          <p:nvPr>
            <p:ph type="title"/>
          </p:nvPr>
        </p:nvSpPr>
        <p:spPr>
          <a:xfrm>
            <a:off x="2226750" y="2057400"/>
            <a:ext cx="4690500" cy="7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700" dirty="0">
                <a:solidFill>
                  <a:schemeClr val="dk2"/>
                </a:solidFill>
              </a:rPr>
              <a:t>64.87 $</a:t>
            </a:r>
            <a:endParaRPr sz="10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1"/>
        <p:cNvGrpSpPr/>
        <p:nvPr/>
      </p:nvGrpSpPr>
      <p:grpSpPr>
        <a:xfrm>
          <a:off x="0" y="0"/>
          <a:ext cx="0" cy="0"/>
          <a:chOff x="0" y="0"/>
          <a:chExt cx="0" cy="0"/>
        </a:xfrm>
      </p:grpSpPr>
      <p:sp>
        <p:nvSpPr>
          <p:cNvPr id="3542" name="Google Shape;3542;p62"/>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543" name="Google Shape;3543;p62"/>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rgbClr val="77C6FC"/>
                </a:solidFill>
                <a:latin typeface="Barlow Semi Condensed"/>
                <a:ea typeface="Barlow Semi Condensed"/>
                <a:cs typeface="Barlow Semi Condensed"/>
                <a:sym typeface="Barlow Semi Condensed"/>
              </a:rPr>
              <a:t>Do you have any questions?</a:t>
            </a:r>
            <a:endParaRPr dirty="0">
              <a:solidFill>
                <a:srgbClr val="77C6FC"/>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rgbClr val="595959"/>
                </a:solidFill>
                <a:latin typeface="Barlow Semi Condensed"/>
                <a:ea typeface="Barlow Semi Condensed"/>
                <a:cs typeface="Barlow Semi Condensed"/>
                <a:sym typeface="Barlow Semi Condensed"/>
              </a:rPr>
              <a:t>hossamyehia96@gmail.com </a:t>
            </a: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dirty="0">
                <a:solidFill>
                  <a:srgbClr val="595959"/>
                </a:solidFill>
                <a:latin typeface="Barlow Semi Condensed"/>
                <a:ea typeface="Barlow Semi Condensed"/>
                <a:cs typeface="Barlow Semi Condensed"/>
                <a:sym typeface="Barlow Semi Condensed"/>
              </a:rPr>
              <a:t>+</a:t>
            </a:r>
            <a:r>
              <a:rPr lang="en" dirty="0">
                <a:solidFill>
                  <a:srgbClr val="595959"/>
                </a:solidFill>
              </a:rPr>
              <a:t>2</a:t>
            </a:r>
            <a:r>
              <a:rPr lang="en" dirty="0">
                <a:solidFill>
                  <a:srgbClr val="595959"/>
                </a:solidFill>
                <a:latin typeface="Barlow Semi Condensed"/>
                <a:ea typeface="Barlow Semi Condensed"/>
                <a:cs typeface="Barlow Semi Condensed"/>
                <a:sym typeface="Barlow Semi Condensed"/>
              </a:rPr>
              <a:t>  010 9378 2298 </a:t>
            </a:r>
            <a:endParaRPr dirty="0">
              <a:solidFill>
                <a:srgbClr val="595959"/>
              </a:solidFill>
              <a:latin typeface="Barlow Semi Condensed"/>
              <a:ea typeface="Barlow Semi Condensed"/>
              <a:cs typeface="Barlow Semi Condensed"/>
              <a:sym typeface="Barlow Semi Condensed"/>
            </a:endParaRPr>
          </a:p>
        </p:txBody>
      </p:sp>
      <p:sp>
        <p:nvSpPr>
          <p:cNvPr id="3544" name="Google Shape;3544;p62"/>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grpSp>
        <p:nvGrpSpPr>
          <p:cNvPr id="2043" name="Google Shape;2043;p36"/>
          <p:cNvGrpSpPr/>
          <p:nvPr/>
        </p:nvGrpSpPr>
        <p:grpSpPr>
          <a:xfrm>
            <a:off x="731647" y="573573"/>
            <a:ext cx="635100" cy="734640"/>
            <a:chOff x="731647" y="573573"/>
            <a:chExt cx="635100" cy="734640"/>
          </a:xfrm>
        </p:grpSpPr>
        <p:grpSp>
          <p:nvGrpSpPr>
            <p:cNvPr id="2044" name="Google Shape;2044;p36"/>
            <p:cNvGrpSpPr/>
            <p:nvPr/>
          </p:nvGrpSpPr>
          <p:grpSpPr>
            <a:xfrm>
              <a:off x="731647" y="573573"/>
              <a:ext cx="635100" cy="635100"/>
              <a:chOff x="917231" y="750460"/>
              <a:chExt cx="635100" cy="635100"/>
            </a:xfrm>
          </p:grpSpPr>
          <p:sp>
            <p:nvSpPr>
              <p:cNvPr id="2045" name="Google Shape;2045;p36"/>
              <p:cNvSpPr/>
              <p:nvPr/>
            </p:nvSpPr>
            <p:spPr>
              <a:xfrm>
                <a:off x="917231" y="750460"/>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a:off x="1001943" y="835185"/>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7" name="Google Shape;2047;p36"/>
            <p:cNvGrpSpPr/>
            <p:nvPr/>
          </p:nvGrpSpPr>
          <p:grpSpPr>
            <a:xfrm>
              <a:off x="961679" y="1281213"/>
              <a:ext cx="175013" cy="27000"/>
              <a:chOff x="5662375" y="212375"/>
              <a:chExt cx="175013" cy="27000"/>
            </a:xfrm>
          </p:grpSpPr>
          <p:sp>
            <p:nvSpPr>
              <p:cNvPr id="2048" name="Google Shape;2048;p36"/>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49" name="Google Shape;2049;p36"/>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50" name="Google Shape;2050;p36"/>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051" name="Google Shape;2051;p36"/>
          <p:cNvGrpSpPr/>
          <p:nvPr/>
        </p:nvGrpSpPr>
        <p:grpSpPr>
          <a:xfrm>
            <a:off x="731647" y="1650460"/>
            <a:ext cx="635100" cy="733490"/>
            <a:chOff x="731647" y="1650460"/>
            <a:chExt cx="635100" cy="733490"/>
          </a:xfrm>
        </p:grpSpPr>
        <p:grpSp>
          <p:nvGrpSpPr>
            <p:cNvPr id="2052" name="Google Shape;2052;p36"/>
            <p:cNvGrpSpPr/>
            <p:nvPr/>
          </p:nvGrpSpPr>
          <p:grpSpPr>
            <a:xfrm>
              <a:off x="731647" y="1650460"/>
              <a:ext cx="635100" cy="635100"/>
              <a:chOff x="917231" y="1827973"/>
              <a:chExt cx="635100" cy="635100"/>
            </a:xfrm>
          </p:grpSpPr>
          <p:sp>
            <p:nvSpPr>
              <p:cNvPr id="2053" name="Google Shape;2053;p36"/>
              <p:cNvSpPr/>
              <p:nvPr/>
            </p:nvSpPr>
            <p:spPr>
              <a:xfrm>
                <a:off x="917231" y="1827973"/>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1001931" y="1912710"/>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5" name="Google Shape;2055;p36"/>
            <p:cNvGrpSpPr/>
            <p:nvPr/>
          </p:nvGrpSpPr>
          <p:grpSpPr>
            <a:xfrm>
              <a:off x="961679" y="2356951"/>
              <a:ext cx="175013" cy="27000"/>
              <a:chOff x="5662375" y="212375"/>
              <a:chExt cx="175013" cy="27000"/>
            </a:xfrm>
          </p:grpSpPr>
          <p:sp>
            <p:nvSpPr>
              <p:cNvPr id="2056" name="Google Shape;2056;p36"/>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57" name="Google Shape;2057;p36"/>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58" name="Google Shape;2058;p36"/>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059" name="Google Shape;2059;p36"/>
          <p:cNvGrpSpPr/>
          <p:nvPr/>
        </p:nvGrpSpPr>
        <p:grpSpPr>
          <a:xfrm>
            <a:off x="731647" y="2728277"/>
            <a:ext cx="635100" cy="734984"/>
            <a:chOff x="731647" y="2728277"/>
            <a:chExt cx="635100" cy="734984"/>
          </a:xfrm>
        </p:grpSpPr>
        <p:grpSp>
          <p:nvGrpSpPr>
            <p:cNvPr id="2060" name="Google Shape;2060;p36"/>
            <p:cNvGrpSpPr/>
            <p:nvPr/>
          </p:nvGrpSpPr>
          <p:grpSpPr>
            <a:xfrm>
              <a:off x="731647" y="2728277"/>
              <a:ext cx="635100" cy="635100"/>
              <a:chOff x="917231" y="2905502"/>
              <a:chExt cx="635100" cy="635100"/>
            </a:xfrm>
          </p:grpSpPr>
          <p:sp>
            <p:nvSpPr>
              <p:cNvPr id="2061" name="Google Shape;2061;p36"/>
              <p:cNvSpPr/>
              <p:nvPr/>
            </p:nvSpPr>
            <p:spPr>
              <a:xfrm>
                <a:off x="917231" y="2905502"/>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1001931" y="2990252"/>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36"/>
            <p:cNvGrpSpPr/>
            <p:nvPr/>
          </p:nvGrpSpPr>
          <p:grpSpPr>
            <a:xfrm>
              <a:off x="961679" y="3436260"/>
              <a:ext cx="175013" cy="27000"/>
              <a:chOff x="5662375" y="212375"/>
              <a:chExt cx="175013" cy="27000"/>
            </a:xfrm>
          </p:grpSpPr>
          <p:sp>
            <p:nvSpPr>
              <p:cNvPr id="2064" name="Google Shape;2064;p36"/>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65" name="Google Shape;2065;p36"/>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66" name="Google Shape;2066;p36"/>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067" name="Google Shape;2067;p36"/>
          <p:cNvGrpSpPr/>
          <p:nvPr/>
        </p:nvGrpSpPr>
        <p:grpSpPr>
          <a:xfrm>
            <a:off x="731647" y="3806675"/>
            <a:ext cx="635100" cy="734704"/>
            <a:chOff x="731647" y="3806675"/>
            <a:chExt cx="635100" cy="734704"/>
          </a:xfrm>
        </p:grpSpPr>
        <p:grpSp>
          <p:nvGrpSpPr>
            <p:cNvPr id="2068" name="Google Shape;2068;p36"/>
            <p:cNvGrpSpPr/>
            <p:nvPr/>
          </p:nvGrpSpPr>
          <p:grpSpPr>
            <a:xfrm>
              <a:off x="731647" y="3806675"/>
              <a:ext cx="635100" cy="635100"/>
              <a:chOff x="917231" y="3983097"/>
              <a:chExt cx="635100" cy="635100"/>
            </a:xfrm>
          </p:grpSpPr>
          <p:sp>
            <p:nvSpPr>
              <p:cNvPr id="2069" name="Google Shape;2069;p36"/>
              <p:cNvSpPr/>
              <p:nvPr/>
            </p:nvSpPr>
            <p:spPr>
              <a:xfrm>
                <a:off x="917231" y="3983097"/>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1001931" y="4067797"/>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1" name="Google Shape;2071;p36"/>
            <p:cNvGrpSpPr/>
            <p:nvPr/>
          </p:nvGrpSpPr>
          <p:grpSpPr>
            <a:xfrm>
              <a:off x="961679" y="4514379"/>
              <a:ext cx="175013" cy="27000"/>
              <a:chOff x="5662375" y="212375"/>
              <a:chExt cx="175013" cy="27000"/>
            </a:xfrm>
          </p:grpSpPr>
          <p:sp>
            <p:nvSpPr>
              <p:cNvPr id="2072" name="Google Shape;2072;p36"/>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73" name="Google Shape;2073;p36"/>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74" name="Google Shape;2074;p36"/>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075" name="Google Shape;2075;p36"/>
          <p:cNvSpPr txBox="1">
            <a:spLocks noGrp="1"/>
          </p:cNvSpPr>
          <p:nvPr>
            <p:ph type="title"/>
          </p:nvPr>
        </p:nvSpPr>
        <p:spPr>
          <a:xfrm>
            <a:off x="5907024" y="356021"/>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076" name="Google Shape;2076;p36"/>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Brief intro about the company and the data base. </a:t>
            </a:r>
            <a:endParaRPr dirty="0">
              <a:latin typeface="Barlow Semi Condensed"/>
              <a:ea typeface="Barlow Semi Condensed"/>
              <a:cs typeface="Barlow Semi Condensed"/>
              <a:sym typeface="Barlow Semi Condensed"/>
            </a:endParaRPr>
          </a:p>
        </p:txBody>
      </p:sp>
      <p:sp>
        <p:nvSpPr>
          <p:cNvPr id="2077" name="Google Shape;2077;p36"/>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Project Details</a:t>
            </a:r>
            <a:endParaRPr dirty="0"/>
          </a:p>
        </p:txBody>
      </p:sp>
      <p:sp>
        <p:nvSpPr>
          <p:cNvPr id="2078" name="Google Shape;2078;p36"/>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accent1"/>
                </a:solidFill>
              </a:rPr>
              <a:t>Family Movies Insights</a:t>
            </a:r>
            <a:endParaRPr dirty="0"/>
          </a:p>
        </p:txBody>
      </p:sp>
      <p:sp>
        <p:nvSpPr>
          <p:cNvPr id="2079" name="Google Shape;2079;p36"/>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Distribution of sum of rented family movies.</a:t>
            </a:r>
            <a:endParaRPr dirty="0"/>
          </a:p>
        </p:txBody>
      </p:sp>
      <p:sp>
        <p:nvSpPr>
          <p:cNvPr id="2080" name="Google Shape;2080;p36"/>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Deeper Look</a:t>
            </a:r>
            <a:endParaRPr dirty="0"/>
          </a:p>
        </p:txBody>
      </p:sp>
      <p:sp>
        <p:nvSpPr>
          <p:cNvPr id="2081" name="Google Shape;2081;p36"/>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Know more about movies which made its corresponding category rise.</a:t>
            </a:r>
            <a:endParaRPr dirty="0"/>
          </a:p>
        </p:txBody>
      </p:sp>
      <p:sp>
        <p:nvSpPr>
          <p:cNvPr id="2082" name="Google Shape;2082;p36"/>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Top Customers Insights </a:t>
            </a:r>
            <a:endParaRPr dirty="0"/>
          </a:p>
        </p:txBody>
      </p:sp>
      <p:sp>
        <p:nvSpPr>
          <p:cNvPr id="2083" name="Google Shape;2083;p36"/>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How was the interactions of our top customers in 2007.</a:t>
            </a:r>
            <a:endParaRPr dirty="0"/>
          </a:p>
        </p:txBody>
      </p:sp>
      <p:sp>
        <p:nvSpPr>
          <p:cNvPr id="2084" name="Google Shape;2084;p36"/>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85" name="Google Shape;2085;p36"/>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86" name="Google Shape;2086;p36"/>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087" name="Google Shape;2087;p36"/>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76" name="Google Shape;2085;p36">
            <a:extLst>
              <a:ext uri="{FF2B5EF4-FFF2-40B4-BE49-F238E27FC236}">
                <a16:creationId xmlns:a16="http://schemas.microsoft.com/office/drawing/2014/main" id="{FEE300ED-ABFD-45C3-B90D-3E1516927EE6}"/>
              </a:ext>
            </a:extLst>
          </p:cNvPr>
          <p:cNvSpPr txBox="1">
            <a:spLocks/>
          </p:cNvSpPr>
          <p:nvPr/>
        </p:nvSpPr>
        <p:spPr>
          <a:xfrm>
            <a:off x="966216" y="195376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1pPr>
            <a:lvl2pPr marR="0" lvl="1"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2pPr>
            <a:lvl3pPr marR="0" lvl="2"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3pPr>
            <a:lvl4pPr marR="0" lvl="3"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4pPr>
            <a:lvl5pPr marR="0" lvl="4"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5pPr>
            <a:lvl6pPr marR="0" lvl="5"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6pPr>
            <a:lvl7pPr marR="0" lvl="6"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7pPr>
            <a:lvl8pPr marR="0" lvl="7"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8pPr>
            <a:lvl9pPr marR="0" lvl="8"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9pPr>
          </a:lstStyle>
          <a:p>
            <a:endParaRPr lang="en" dirty="0"/>
          </a:p>
        </p:txBody>
      </p:sp>
      <p:grpSp>
        <p:nvGrpSpPr>
          <p:cNvPr id="277" name="Google Shape;2051;p36">
            <a:extLst>
              <a:ext uri="{FF2B5EF4-FFF2-40B4-BE49-F238E27FC236}">
                <a16:creationId xmlns:a16="http://schemas.microsoft.com/office/drawing/2014/main" id="{D2E36C30-08EB-4929-9ADF-A7003DC1A246}"/>
              </a:ext>
            </a:extLst>
          </p:cNvPr>
          <p:cNvGrpSpPr/>
          <p:nvPr/>
        </p:nvGrpSpPr>
        <p:grpSpPr>
          <a:xfrm>
            <a:off x="5110087" y="1650461"/>
            <a:ext cx="635100" cy="733490"/>
            <a:chOff x="731647" y="1650460"/>
            <a:chExt cx="635100" cy="733490"/>
          </a:xfrm>
        </p:grpSpPr>
        <p:grpSp>
          <p:nvGrpSpPr>
            <p:cNvPr id="278" name="Google Shape;2052;p36">
              <a:extLst>
                <a:ext uri="{FF2B5EF4-FFF2-40B4-BE49-F238E27FC236}">
                  <a16:creationId xmlns:a16="http://schemas.microsoft.com/office/drawing/2014/main" id="{23B3CDC8-AEDE-4077-99AD-2A01A9841F94}"/>
                </a:ext>
              </a:extLst>
            </p:cNvPr>
            <p:cNvGrpSpPr/>
            <p:nvPr/>
          </p:nvGrpSpPr>
          <p:grpSpPr>
            <a:xfrm>
              <a:off x="731647" y="1650460"/>
              <a:ext cx="635100" cy="635100"/>
              <a:chOff x="917231" y="1827973"/>
              <a:chExt cx="635100" cy="635100"/>
            </a:xfrm>
          </p:grpSpPr>
          <p:sp>
            <p:nvSpPr>
              <p:cNvPr id="283" name="Google Shape;2053;p36">
                <a:extLst>
                  <a:ext uri="{FF2B5EF4-FFF2-40B4-BE49-F238E27FC236}">
                    <a16:creationId xmlns:a16="http://schemas.microsoft.com/office/drawing/2014/main" id="{DE1BF789-CAEA-4246-B239-DD6E21964009}"/>
                  </a:ext>
                </a:extLst>
              </p:cNvPr>
              <p:cNvSpPr/>
              <p:nvPr/>
            </p:nvSpPr>
            <p:spPr>
              <a:xfrm>
                <a:off x="917231" y="1827973"/>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054;p36">
                <a:extLst>
                  <a:ext uri="{FF2B5EF4-FFF2-40B4-BE49-F238E27FC236}">
                    <a16:creationId xmlns:a16="http://schemas.microsoft.com/office/drawing/2014/main" id="{742448E3-68B6-42E3-97B7-5DD45DEFB21A}"/>
                  </a:ext>
                </a:extLst>
              </p:cNvPr>
              <p:cNvSpPr/>
              <p:nvPr/>
            </p:nvSpPr>
            <p:spPr>
              <a:xfrm>
                <a:off x="1001931" y="1912710"/>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055;p36">
              <a:extLst>
                <a:ext uri="{FF2B5EF4-FFF2-40B4-BE49-F238E27FC236}">
                  <a16:creationId xmlns:a16="http://schemas.microsoft.com/office/drawing/2014/main" id="{6FCF2827-45F3-49EF-8BAA-755150F5CD23}"/>
                </a:ext>
              </a:extLst>
            </p:cNvPr>
            <p:cNvGrpSpPr/>
            <p:nvPr/>
          </p:nvGrpSpPr>
          <p:grpSpPr>
            <a:xfrm>
              <a:off x="961679" y="2356951"/>
              <a:ext cx="175013" cy="27000"/>
              <a:chOff x="5662375" y="212375"/>
              <a:chExt cx="175013" cy="27000"/>
            </a:xfrm>
          </p:grpSpPr>
          <p:sp>
            <p:nvSpPr>
              <p:cNvPr id="280" name="Google Shape;2056;p36">
                <a:extLst>
                  <a:ext uri="{FF2B5EF4-FFF2-40B4-BE49-F238E27FC236}">
                    <a16:creationId xmlns:a16="http://schemas.microsoft.com/office/drawing/2014/main" id="{0B4B5189-6B8F-49F8-9F0C-83E6D302461B}"/>
                  </a:ext>
                </a:extLst>
              </p:cNvPr>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1" name="Google Shape;2057;p36">
                <a:extLst>
                  <a:ext uri="{FF2B5EF4-FFF2-40B4-BE49-F238E27FC236}">
                    <a16:creationId xmlns:a16="http://schemas.microsoft.com/office/drawing/2014/main" id="{53C0E42A-A722-4594-9181-ACF6D93C45BF}"/>
                  </a:ext>
                </a:extLst>
              </p:cNvPr>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2" name="Google Shape;2058;p36">
                <a:extLst>
                  <a:ext uri="{FF2B5EF4-FFF2-40B4-BE49-F238E27FC236}">
                    <a16:creationId xmlns:a16="http://schemas.microsoft.com/office/drawing/2014/main" id="{06B28C3F-409A-4359-8491-A766CC1DBD5B}"/>
                  </a:ext>
                </a:extLst>
              </p:cNvPr>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85" name="Google Shape;2079;p36">
            <a:extLst>
              <a:ext uri="{FF2B5EF4-FFF2-40B4-BE49-F238E27FC236}">
                <a16:creationId xmlns:a16="http://schemas.microsoft.com/office/drawing/2014/main" id="{66481DEE-C9E6-4BD7-8A6A-152E6E156EF2}"/>
              </a:ext>
            </a:extLst>
          </p:cNvPr>
          <p:cNvSpPr txBox="1">
            <a:spLocks/>
          </p:cNvSpPr>
          <p:nvPr/>
        </p:nvSpPr>
        <p:spPr>
          <a:xfrm>
            <a:off x="6042648" y="1792225"/>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dirty="0"/>
              <a:t>Detailed comparison between family movies categories. </a:t>
            </a:r>
          </a:p>
        </p:txBody>
      </p:sp>
      <p:sp>
        <p:nvSpPr>
          <p:cNvPr id="286" name="Google Shape;2085;p36">
            <a:extLst>
              <a:ext uri="{FF2B5EF4-FFF2-40B4-BE49-F238E27FC236}">
                <a16:creationId xmlns:a16="http://schemas.microsoft.com/office/drawing/2014/main" id="{BD729341-D90B-421A-B758-5191AC36DBAB}"/>
              </a:ext>
            </a:extLst>
          </p:cNvPr>
          <p:cNvSpPr txBox="1">
            <a:spLocks/>
          </p:cNvSpPr>
          <p:nvPr/>
        </p:nvSpPr>
        <p:spPr>
          <a:xfrm>
            <a:off x="5192256" y="1801369"/>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1pPr>
            <a:lvl2pPr marR="0" lvl="1"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2pPr>
            <a:lvl3pPr marR="0" lvl="2"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3pPr>
            <a:lvl4pPr marR="0" lvl="3"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4pPr>
            <a:lvl5pPr marR="0" lvl="4"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5pPr>
            <a:lvl6pPr marR="0" lvl="5"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6pPr>
            <a:lvl7pPr marR="0" lvl="6"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7pPr>
            <a:lvl8pPr marR="0" lvl="7"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8pPr>
            <a:lvl9pPr marR="0" lvl="8"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9pPr>
          </a:lstStyle>
          <a:p>
            <a:r>
              <a:rPr lang="en" dirty="0"/>
              <a:t>03</a:t>
            </a:r>
          </a:p>
        </p:txBody>
      </p:sp>
      <p:sp>
        <p:nvSpPr>
          <p:cNvPr id="287" name="Google Shape;2078;p36">
            <a:extLst>
              <a:ext uri="{FF2B5EF4-FFF2-40B4-BE49-F238E27FC236}">
                <a16:creationId xmlns:a16="http://schemas.microsoft.com/office/drawing/2014/main" id="{DEF590F1-F658-44CB-9F10-3D3ABBA8F2D9}"/>
              </a:ext>
            </a:extLst>
          </p:cNvPr>
          <p:cNvSpPr txBox="1">
            <a:spLocks/>
          </p:cNvSpPr>
          <p:nvPr/>
        </p:nvSpPr>
        <p:spPr>
          <a:xfrm>
            <a:off x="6042648" y="150876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chemeClr val="accent1"/>
                </a:solidFill>
              </a:rPr>
              <a:t>Know About Category </a:t>
            </a:r>
            <a:endParaRPr lang="en-US" dirty="0"/>
          </a:p>
        </p:txBody>
      </p:sp>
      <p:grpSp>
        <p:nvGrpSpPr>
          <p:cNvPr id="288" name="Google Shape;2051;p36">
            <a:extLst>
              <a:ext uri="{FF2B5EF4-FFF2-40B4-BE49-F238E27FC236}">
                <a16:creationId xmlns:a16="http://schemas.microsoft.com/office/drawing/2014/main" id="{CD074E94-F2DB-415F-B383-38C5A15B50A3}"/>
              </a:ext>
            </a:extLst>
          </p:cNvPr>
          <p:cNvGrpSpPr/>
          <p:nvPr/>
        </p:nvGrpSpPr>
        <p:grpSpPr>
          <a:xfrm>
            <a:off x="5110087" y="2793569"/>
            <a:ext cx="635100" cy="733490"/>
            <a:chOff x="731647" y="1650460"/>
            <a:chExt cx="635100" cy="733490"/>
          </a:xfrm>
        </p:grpSpPr>
        <p:grpSp>
          <p:nvGrpSpPr>
            <p:cNvPr id="289" name="Google Shape;2052;p36">
              <a:extLst>
                <a:ext uri="{FF2B5EF4-FFF2-40B4-BE49-F238E27FC236}">
                  <a16:creationId xmlns:a16="http://schemas.microsoft.com/office/drawing/2014/main" id="{96413D9B-1805-407D-B7C1-BAC903DFE48C}"/>
                </a:ext>
              </a:extLst>
            </p:cNvPr>
            <p:cNvGrpSpPr/>
            <p:nvPr/>
          </p:nvGrpSpPr>
          <p:grpSpPr>
            <a:xfrm>
              <a:off x="731647" y="1650460"/>
              <a:ext cx="635100" cy="635100"/>
              <a:chOff x="917231" y="1827973"/>
              <a:chExt cx="635100" cy="635100"/>
            </a:xfrm>
          </p:grpSpPr>
          <p:sp>
            <p:nvSpPr>
              <p:cNvPr id="294" name="Google Shape;2053;p36">
                <a:extLst>
                  <a:ext uri="{FF2B5EF4-FFF2-40B4-BE49-F238E27FC236}">
                    <a16:creationId xmlns:a16="http://schemas.microsoft.com/office/drawing/2014/main" id="{7E1AA143-8F80-4441-A4DA-AC20E35AF288}"/>
                  </a:ext>
                </a:extLst>
              </p:cNvPr>
              <p:cNvSpPr/>
              <p:nvPr/>
            </p:nvSpPr>
            <p:spPr>
              <a:xfrm>
                <a:off x="917231" y="1827973"/>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54;p36">
                <a:extLst>
                  <a:ext uri="{FF2B5EF4-FFF2-40B4-BE49-F238E27FC236}">
                    <a16:creationId xmlns:a16="http://schemas.microsoft.com/office/drawing/2014/main" id="{1ED8DB1C-2955-4B17-8938-A2BCF4C19144}"/>
                  </a:ext>
                </a:extLst>
              </p:cNvPr>
              <p:cNvSpPr/>
              <p:nvPr/>
            </p:nvSpPr>
            <p:spPr>
              <a:xfrm>
                <a:off x="1001931" y="1912710"/>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055;p36">
              <a:extLst>
                <a:ext uri="{FF2B5EF4-FFF2-40B4-BE49-F238E27FC236}">
                  <a16:creationId xmlns:a16="http://schemas.microsoft.com/office/drawing/2014/main" id="{467A05D8-5A7D-4146-8670-368401D120CE}"/>
                </a:ext>
              </a:extLst>
            </p:cNvPr>
            <p:cNvGrpSpPr/>
            <p:nvPr/>
          </p:nvGrpSpPr>
          <p:grpSpPr>
            <a:xfrm>
              <a:off x="961679" y="2356951"/>
              <a:ext cx="175013" cy="27000"/>
              <a:chOff x="5662375" y="212375"/>
              <a:chExt cx="175013" cy="27000"/>
            </a:xfrm>
          </p:grpSpPr>
          <p:sp>
            <p:nvSpPr>
              <p:cNvPr id="291" name="Google Shape;2056;p36">
                <a:extLst>
                  <a:ext uri="{FF2B5EF4-FFF2-40B4-BE49-F238E27FC236}">
                    <a16:creationId xmlns:a16="http://schemas.microsoft.com/office/drawing/2014/main" id="{B616713F-D757-43D5-8EB0-8F708D89DBD9}"/>
                  </a:ext>
                </a:extLst>
              </p:cNvPr>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2" name="Google Shape;2057;p36">
                <a:extLst>
                  <a:ext uri="{FF2B5EF4-FFF2-40B4-BE49-F238E27FC236}">
                    <a16:creationId xmlns:a16="http://schemas.microsoft.com/office/drawing/2014/main" id="{00CC0197-A1F3-4DBD-A81E-329737635591}"/>
                  </a:ext>
                </a:extLst>
              </p:cNvPr>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3" name="Google Shape;2058;p36">
                <a:extLst>
                  <a:ext uri="{FF2B5EF4-FFF2-40B4-BE49-F238E27FC236}">
                    <a16:creationId xmlns:a16="http://schemas.microsoft.com/office/drawing/2014/main" id="{C1E11CB3-C68B-49F1-8F2C-84CB0BB08AB1}"/>
                  </a:ext>
                </a:extLst>
              </p:cNvPr>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6" name="Google Shape;2079;p36">
            <a:extLst>
              <a:ext uri="{FF2B5EF4-FFF2-40B4-BE49-F238E27FC236}">
                <a16:creationId xmlns:a16="http://schemas.microsoft.com/office/drawing/2014/main" id="{3D4A3162-E980-4573-ADD7-E151B3E6A4A0}"/>
              </a:ext>
            </a:extLst>
          </p:cNvPr>
          <p:cNvSpPr txBox="1">
            <a:spLocks/>
          </p:cNvSpPr>
          <p:nvPr/>
        </p:nvSpPr>
        <p:spPr>
          <a:xfrm>
            <a:off x="6042648" y="2935333"/>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dirty="0"/>
              <a:t>How the stores perform in each year and in which month they perform better.</a:t>
            </a:r>
          </a:p>
        </p:txBody>
      </p:sp>
      <p:sp>
        <p:nvSpPr>
          <p:cNvPr id="297" name="Google Shape;2085;p36">
            <a:extLst>
              <a:ext uri="{FF2B5EF4-FFF2-40B4-BE49-F238E27FC236}">
                <a16:creationId xmlns:a16="http://schemas.microsoft.com/office/drawing/2014/main" id="{D50B155D-FEFB-4952-A113-B8070D855343}"/>
              </a:ext>
            </a:extLst>
          </p:cNvPr>
          <p:cNvSpPr txBox="1">
            <a:spLocks/>
          </p:cNvSpPr>
          <p:nvPr/>
        </p:nvSpPr>
        <p:spPr>
          <a:xfrm>
            <a:off x="5192256" y="294447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1pPr>
            <a:lvl2pPr marR="0" lvl="1"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2pPr>
            <a:lvl3pPr marR="0" lvl="2"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3pPr>
            <a:lvl4pPr marR="0" lvl="3"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4pPr>
            <a:lvl5pPr marR="0" lvl="4"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5pPr>
            <a:lvl6pPr marR="0" lvl="5"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6pPr>
            <a:lvl7pPr marR="0" lvl="6"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7pPr>
            <a:lvl8pPr marR="0" lvl="7"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8pPr>
            <a:lvl9pPr marR="0" lvl="8"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9pPr>
          </a:lstStyle>
          <a:p>
            <a:r>
              <a:rPr lang="en" dirty="0"/>
              <a:t>05</a:t>
            </a:r>
          </a:p>
        </p:txBody>
      </p:sp>
      <p:sp>
        <p:nvSpPr>
          <p:cNvPr id="298" name="Google Shape;2078;p36">
            <a:extLst>
              <a:ext uri="{FF2B5EF4-FFF2-40B4-BE49-F238E27FC236}">
                <a16:creationId xmlns:a16="http://schemas.microsoft.com/office/drawing/2014/main" id="{00738E83-0299-4BD4-994F-D0A4E6D54D20}"/>
              </a:ext>
            </a:extLst>
          </p:cNvPr>
          <p:cNvSpPr txBox="1">
            <a:spLocks/>
          </p:cNvSpPr>
          <p:nvPr/>
        </p:nvSpPr>
        <p:spPr>
          <a:xfrm>
            <a:off x="6042648" y="2651868"/>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9pPr>
          </a:lstStyle>
          <a:p>
            <a:pPr>
              <a:lnSpc>
                <a:spcPct val="115000"/>
              </a:lnSpc>
            </a:pPr>
            <a:r>
              <a:rPr lang="en-US" dirty="0">
                <a:solidFill>
                  <a:schemeClr val="accent1"/>
                </a:solidFill>
              </a:rPr>
              <a:t>Performance Indicators </a:t>
            </a:r>
            <a:endParaRPr lang="en-US" dirty="0"/>
          </a:p>
        </p:txBody>
      </p:sp>
      <p:grpSp>
        <p:nvGrpSpPr>
          <p:cNvPr id="299" name="Google Shape;2051;p36">
            <a:extLst>
              <a:ext uri="{FF2B5EF4-FFF2-40B4-BE49-F238E27FC236}">
                <a16:creationId xmlns:a16="http://schemas.microsoft.com/office/drawing/2014/main" id="{CF5483D8-8552-4E18-9B50-4B01A42049BA}"/>
              </a:ext>
            </a:extLst>
          </p:cNvPr>
          <p:cNvGrpSpPr/>
          <p:nvPr/>
        </p:nvGrpSpPr>
        <p:grpSpPr>
          <a:xfrm>
            <a:off x="5110087" y="3807530"/>
            <a:ext cx="635100" cy="733490"/>
            <a:chOff x="731647" y="1650460"/>
            <a:chExt cx="635100" cy="733490"/>
          </a:xfrm>
        </p:grpSpPr>
        <p:grpSp>
          <p:nvGrpSpPr>
            <p:cNvPr id="300" name="Google Shape;2052;p36">
              <a:extLst>
                <a:ext uri="{FF2B5EF4-FFF2-40B4-BE49-F238E27FC236}">
                  <a16:creationId xmlns:a16="http://schemas.microsoft.com/office/drawing/2014/main" id="{8EC88ADB-87CA-4F27-82E7-C75901CF630B}"/>
                </a:ext>
              </a:extLst>
            </p:cNvPr>
            <p:cNvGrpSpPr/>
            <p:nvPr/>
          </p:nvGrpSpPr>
          <p:grpSpPr>
            <a:xfrm>
              <a:off x="731647" y="1650460"/>
              <a:ext cx="635100" cy="635100"/>
              <a:chOff x="917231" y="1827973"/>
              <a:chExt cx="635100" cy="635100"/>
            </a:xfrm>
          </p:grpSpPr>
          <p:sp>
            <p:nvSpPr>
              <p:cNvPr id="305" name="Google Shape;2053;p36">
                <a:extLst>
                  <a:ext uri="{FF2B5EF4-FFF2-40B4-BE49-F238E27FC236}">
                    <a16:creationId xmlns:a16="http://schemas.microsoft.com/office/drawing/2014/main" id="{CABB8E5D-3DE5-49A4-9584-D4906EFCD1F2}"/>
                  </a:ext>
                </a:extLst>
              </p:cNvPr>
              <p:cNvSpPr/>
              <p:nvPr/>
            </p:nvSpPr>
            <p:spPr>
              <a:xfrm>
                <a:off x="917231" y="1827973"/>
                <a:ext cx="635100" cy="635100"/>
              </a:xfrm>
              <a:prstGeom prst="ellipse">
                <a:avLst/>
              </a:prstGeom>
              <a:solidFill>
                <a:srgbClr val="FFFFFF"/>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54;p36">
                <a:extLst>
                  <a:ext uri="{FF2B5EF4-FFF2-40B4-BE49-F238E27FC236}">
                    <a16:creationId xmlns:a16="http://schemas.microsoft.com/office/drawing/2014/main" id="{86728D9A-427E-4C1A-92D6-4A5E3976F8EA}"/>
                  </a:ext>
                </a:extLst>
              </p:cNvPr>
              <p:cNvSpPr/>
              <p:nvPr/>
            </p:nvSpPr>
            <p:spPr>
              <a:xfrm>
                <a:off x="1001931" y="1912710"/>
                <a:ext cx="465600" cy="465600"/>
              </a:xfrm>
              <a:prstGeom prst="ellipse">
                <a:avLst/>
              </a:prstGeom>
              <a:solidFill>
                <a:srgbClr val="77C6FC"/>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2055;p36">
              <a:extLst>
                <a:ext uri="{FF2B5EF4-FFF2-40B4-BE49-F238E27FC236}">
                  <a16:creationId xmlns:a16="http://schemas.microsoft.com/office/drawing/2014/main" id="{F4340B7E-8B5C-445C-BF83-A3F9F35CA33D}"/>
                </a:ext>
              </a:extLst>
            </p:cNvPr>
            <p:cNvGrpSpPr/>
            <p:nvPr/>
          </p:nvGrpSpPr>
          <p:grpSpPr>
            <a:xfrm>
              <a:off x="961679" y="2356951"/>
              <a:ext cx="175013" cy="27000"/>
              <a:chOff x="5662375" y="212375"/>
              <a:chExt cx="175013" cy="27000"/>
            </a:xfrm>
          </p:grpSpPr>
          <p:sp>
            <p:nvSpPr>
              <p:cNvPr id="302" name="Google Shape;2056;p36">
                <a:extLst>
                  <a:ext uri="{FF2B5EF4-FFF2-40B4-BE49-F238E27FC236}">
                    <a16:creationId xmlns:a16="http://schemas.microsoft.com/office/drawing/2014/main" id="{7B261C27-056B-42AF-8295-747D8173FE46}"/>
                  </a:ext>
                </a:extLst>
              </p:cNvPr>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3" name="Google Shape;2057;p36">
                <a:extLst>
                  <a:ext uri="{FF2B5EF4-FFF2-40B4-BE49-F238E27FC236}">
                    <a16:creationId xmlns:a16="http://schemas.microsoft.com/office/drawing/2014/main" id="{942FEF04-16A6-4BEC-B612-50E592BD043D}"/>
                  </a:ext>
                </a:extLst>
              </p:cNvPr>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4" name="Google Shape;2058;p36">
                <a:extLst>
                  <a:ext uri="{FF2B5EF4-FFF2-40B4-BE49-F238E27FC236}">
                    <a16:creationId xmlns:a16="http://schemas.microsoft.com/office/drawing/2014/main" id="{999B9629-8E98-45A2-9F67-C178DB33010A}"/>
                  </a:ext>
                </a:extLst>
              </p:cNvPr>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7" name="Google Shape;2079;p36">
            <a:extLst>
              <a:ext uri="{FF2B5EF4-FFF2-40B4-BE49-F238E27FC236}">
                <a16:creationId xmlns:a16="http://schemas.microsoft.com/office/drawing/2014/main" id="{BD7F6A64-FE24-42BF-9F5C-9BC1A1A6460A}"/>
              </a:ext>
            </a:extLst>
          </p:cNvPr>
          <p:cNvSpPr txBox="1">
            <a:spLocks/>
          </p:cNvSpPr>
          <p:nvPr/>
        </p:nvSpPr>
        <p:spPr>
          <a:xfrm>
            <a:off x="6042648" y="3949294"/>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US" dirty="0"/>
              <a:t>Get to know the differences between monthly payments for the top customers in 2007</a:t>
            </a:r>
          </a:p>
        </p:txBody>
      </p:sp>
      <p:sp>
        <p:nvSpPr>
          <p:cNvPr id="308" name="Google Shape;2085;p36">
            <a:extLst>
              <a:ext uri="{FF2B5EF4-FFF2-40B4-BE49-F238E27FC236}">
                <a16:creationId xmlns:a16="http://schemas.microsoft.com/office/drawing/2014/main" id="{DAA9222F-3065-4F5C-A63D-D9DA39E1DF6C}"/>
              </a:ext>
            </a:extLst>
          </p:cNvPr>
          <p:cNvSpPr txBox="1">
            <a:spLocks/>
          </p:cNvSpPr>
          <p:nvPr/>
        </p:nvSpPr>
        <p:spPr>
          <a:xfrm>
            <a:off x="5192256" y="395843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1pPr>
            <a:lvl2pPr marR="0" lvl="1"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2pPr>
            <a:lvl3pPr marR="0" lvl="2"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3pPr>
            <a:lvl4pPr marR="0" lvl="3"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4pPr>
            <a:lvl5pPr marR="0" lvl="4"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5pPr>
            <a:lvl6pPr marR="0" lvl="5"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6pPr>
            <a:lvl7pPr marR="0" lvl="6"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7pPr>
            <a:lvl8pPr marR="0" lvl="7"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8pPr>
            <a:lvl9pPr marR="0" lvl="8" algn="ctr" rtl="0">
              <a:lnSpc>
                <a:spcPct val="100000"/>
              </a:lnSpc>
              <a:spcBef>
                <a:spcPts val="0"/>
              </a:spcBef>
              <a:spcAft>
                <a:spcPts val="0"/>
              </a:spcAft>
              <a:buClr>
                <a:srgbClr val="FFFFFF"/>
              </a:buClr>
              <a:buSzPts val="2000"/>
              <a:buFont typeface="Fjalla One"/>
              <a:buNone/>
              <a:defRPr sz="2000" b="0" i="0" u="none" strike="noStrike" cap="none">
                <a:solidFill>
                  <a:srgbClr val="FFFFFF"/>
                </a:solidFill>
                <a:latin typeface="Fjalla One"/>
                <a:ea typeface="Fjalla One"/>
                <a:cs typeface="Fjalla One"/>
                <a:sym typeface="Fjalla One"/>
              </a:defRPr>
            </a:lvl9pPr>
          </a:lstStyle>
          <a:p>
            <a:r>
              <a:rPr lang="en" dirty="0"/>
              <a:t>07</a:t>
            </a:r>
          </a:p>
        </p:txBody>
      </p:sp>
      <p:sp>
        <p:nvSpPr>
          <p:cNvPr id="2" name="Google Shape;2078;p36">
            <a:extLst>
              <a:ext uri="{FF2B5EF4-FFF2-40B4-BE49-F238E27FC236}">
                <a16:creationId xmlns:a16="http://schemas.microsoft.com/office/drawing/2014/main" id="{C0CB18DE-DCBD-4929-BC0D-6E1DDDA7D12A}"/>
              </a:ext>
            </a:extLst>
          </p:cNvPr>
          <p:cNvSpPr txBox="1">
            <a:spLocks/>
          </p:cNvSpPr>
          <p:nvPr/>
        </p:nvSpPr>
        <p:spPr>
          <a:xfrm>
            <a:off x="6042648" y="3666744"/>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rgbClr val="77C6FC"/>
                </a:solidFill>
                <a:latin typeface="Barlow Semi Condensed Medium"/>
                <a:ea typeface="Barlow Semi Condensed Medium"/>
                <a:cs typeface="Barlow Semi Condensed Medium"/>
                <a:sym typeface="Barlow Semi Condensed Medium"/>
              </a:defRPr>
            </a:lvl9pPr>
          </a:lstStyle>
          <a:p>
            <a:pPr>
              <a:lnSpc>
                <a:spcPct val="115000"/>
              </a:lnSpc>
            </a:pPr>
            <a:r>
              <a:rPr lang="en-US" dirty="0"/>
              <a:t>Consecutive Monthly Info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9"/>
        <p:cNvGrpSpPr/>
        <p:nvPr/>
      </p:nvGrpSpPr>
      <p:grpSpPr>
        <a:xfrm>
          <a:off x="0" y="0"/>
          <a:ext cx="0" cy="0"/>
          <a:chOff x="0" y="0"/>
          <a:chExt cx="0" cy="0"/>
        </a:xfrm>
      </p:grpSpPr>
      <p:grpSp>
        <p:nvGrpSpPr>
          <p:cNvPr id="2128" name="Google Shape;2128;p39"/>
          <p:cNvGrpSpPr/>
          <p:nvPr/>
        </p:nvGrpSpPr>
        <p:grpSpPr>
          <a:xfrm>
            <a:off x="7121402" y="3703811"/>
            <a:ext cx="175013" cy="27000"/>
            <a:chOff x="5662375" y="212375"/>
            <a:chExt cx="175013" cy="27000"/>
          </a:xfrm>
        </p:grpSpPr>
        <p:sp>
          <p:nvSpPr>
            <p:cNvPr id="2129" name="Google Shape;2129;p3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0" name="Google Shape;2130;p3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1" name="Google Shape;2131;p3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32" name="Google Shape;2132;p39"/>
          <p:cNvSpPr txBox="1">
            <a:spLocks noGrp="1"/>
          </p:cNvSpPr>
          <p:nvPr>
            <p:ph type="title"/>
          </p:nvPr>
        </p:nvSpPr>
        <p:spPr>
          <a:xfrm>
            <a:off x="1783050"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Detailes </a:t>
            </a:r>
            <a:endParaRPr dirty="0"/>
          </a:p>
        </p:txBody>
      </p:sp>
      <p:sp>
        <p:nvSpPr>
          <p:cNvPr id="2135" name="Google Shape;2135;p39"/>
          <p:cNvSpPr txBox="1">
            <a:spLocks noGrp="1"/>
          </p:cNvSpPr>
          <p:nvPr>
            <p:ph type="subTitle" idx="3"/>
          </p:nvPr>
        </p:nvSpPr>
        <p:spPr>
          <a:xfrm>
            <a:off x="6295373" y="2187967"/>
            <a:ext cx="1842405" cy="3111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Database Info</a:t>
            </a:r>
            <a:endParaRPr sz="2400" dirty="0"/>
          </a:p>
        </p:txBody>
      </p:sp>
      <p:sp>
        <p:nvSpPr>
          <p:cNvPr id="2138" name="Google Shape;2138;p39"/>
          <p:cNvSpPr txBox="1">
            <a:spLocks noGrp="1"/>
          </p:cNvSpPr>
          <p:nvPr>
            <p:ph type="subTitle" idx="6"/>
          </p:nvPr>
        </p:nvSpPr>
        <p:spPr>
          <a:xfrm>
            <a:off x="6134662" y="2644361"/>
            <a:ext cx="2323506" cy="970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cs typeface="Arial"/>
                <a:hlinkClick r:id="rId3">
                  <a:extLst>
                    <a:ext uri="{A12FA001-AC4F-418D-AE19-62706E023703}">
                      <ahyp:hlinkClr xmlns:ahyp="http://schemas.microsoft.com/office/drawing/2018/hyperlinkcolor" val="tx"/>
                    </a:ext>
                  </a:extLst>
                </a:hlinkClick>
              </a:rPr>
              <a:t>https://www.postgresqltutorial.com/postgresql-sample-database/</a:t>
            </a:r>
            <a:endParaRPr sz="1800" dirty="0">
              <a:cs typeface="Arial"/>
            </a:endParaRPr>
          </a:p>
        </p:txBody>
      </p:sp>
      <p:grpSp>
        <p:nvGrpSpPr>
          <p:cNvPr id="2149" name="Google Shape;2149;p39"/>
          <p:cNvGrpSpPr/>
          <p:nvPr/>
        </p:nvGrpSpPr>
        <p:grpSpPr>
          <a:xfrm>
            <a:off x="6773151" y="1293721"/>
            <a:ext cx="886851" cy="942394"/>
            <a:chOff x="-2571737" y="2403625"/>
            <a:chExt cx="292225" cy="291425"/>
          </a:xfrm>
        </p:grpSpPr>
        <p:sp>
          <p:nvSpPr>
            <p:cNvPr id="2150" name="Google Shape;2150;p39"/>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1" name="Google Shape;2151;p39"/>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2" name="Google Shape;2152;p39"/>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3" name="Google Shape;2153;p39"/>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4" name="Google Shape;2154;p39"/>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5" name="Google Shape;2155;p39"/>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156" name="Google Shape;2156;p39"/>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10" name="Google Shape;2267;p43">
            <a:extLst>
              <a:ext uri="{FF2B5EF4-FFF2-40B4-BE49-F238E27FC236}">
                <a16:creationId xmlns:a16="http://schemas.microsoft.com/office/drawing/2014/main" id="{B4ED4359-3464-4249-8AE9-A16C01B66C31}"/>
              </a:ext>
            </a:extLst>
          </p:cNvPr>
          <p:cNvSpPr txBox="1">
            <a:spLocks/>
          </p:cNvSpPr>
          <p:nvPr/>
        </p:nvSpPr>
        <p:spPr>
          <a:xfrm>
            <a:off x="867680" y="1127939"/>
            <a:ext cx="4530892" cy="24312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dk2"/>
                </a:solidFill>
                <a:latin typeface="Barlow Semi Condensed"/>
                <a:sym typeface="Barlow Semi Condensed"/>
              </a:rPr>
              <a:t>The </a:t>
            </a:r>
            <a:r>
              <a:rPr lang="en-US" sz="1800" dirty="0" err="1">
                <a:solidFill>
                  <a:schemeClr val="dk2"/>
                </a:solidFill>
                <a:latin typeface="Barlow Semi Condensed"/>
                <a:sym typeface="Barlow Semi Condensed"/>
              </a:rPr>
              <a:t>Sakila</a:t>
            </a:r>
            <a:r>
              <a:rPr lang="en-US" sz="1800" dirty="0">
                <a:solidFill>
                  <a:schemeClr val="dk2"/>
                </a:solidFill>
                <a:latin typeface="Barlow Semi Condensed"/>
                <a:sym typeface="Barlow Semi Condensed"/>
              </a:rPr>
              <a:t> Database holds information about a company that rents movie DVDs. For this project, you will be querying the database to gain an understanding of the customer base, such as what the patterns in movie watching are across different customer groups, how they compare on payment earnings, and how the stores compare in their performance.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114" name="Google Shape;2114;p38"/>
          <p:cNvSpPr txBox="1">
            <a:spLocks noGrp="1"/>
          </p:cNvSpPr>
          <p:nvPr>
            <p:ph type="title"/>
          </p:nvPr>
        </p:nvSpPr>
        <p:spPr>
          <a:xfrm>
            <a:off x="2094750" y="223923"/>
            <a:ext cx="4954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Family Movies Insights</a:t>
            </a:r>
            <a:endParaRPr dirty="0"/>
          </a:p>
        </p:txBody>
      </p:sp>
      <p:sp>
        <p:nvSpPr>
          <p:cNvPr id="2115" name="Google Shape;2115;p38"/>
          <p:cNvSpPr txBox="1">
            <a:spLocks noGrp="1"/>
          </p:cNvSpPr>
          <p:nvPr>
            <p:ph type="subTitle" idx="1"/>
          </p:nvPr>
        </p:nvSpPr>
        <p:spPr>
          <a:xfrm>
            <a:off x="2180466" y="3815247"/>
            <a:ext cx="4954500" cy="6687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W</a:t>
            </a:r>
            <a:r>
              <a:rPr lang="en-US" sz="1600" dirty="0">
                <a:solidFill>
                  <a:schemeClr val="dk2"/>
                </a:solidFill>
                <a:latin typeface="Barlow Semi Condensed"/>
                <a:ea typeface="Barlow Semi Condensed"/>
                <a:cs typeface="Barlow Semi Condensed"/>
                <a:sym typeface="Barlow Semi Condensed"/>
              </a:rPr>
              <a:t>hat </a:t>
            </a:r>
            <a:r>
              <a:rPr lang="en-US" sz="1600" dirty="0"/>
              <a:t>movie categories that families tend to watch?</a:t>
            </a:r>
          </a:p>
          <a:p>
            <a:pPr marL="0" lvl="0" indent="0" algn="ctr" rtl="0">
              <a:spcBef>
                <a:spcPts val="0"/>
              </a:spcBef>
              <a:spcAft>
                <a:spcPts val="0"/>
              </a:spcAft>
              <a:buNone/>
            </a:pPr>
            <a:r>
              <a:rPr lang="en-US" sz="1600" dirty="0"/>
              <a:t> And the number of times it has been rented out.</a:t>
            </a:r>
            <a:endParaRPr sz="1600" dirty="0"/>
          </a:p>
        </p:txBody>
      </p:sp>
      <p:pic>
        <p:nvPicPr>
          <p:cNvPr id="4" name="Picture 3">
            <a:extLst>
              <a:ext uri="{FF2B5EF4-FFF2-40B4-BE49-F238E27FC236}">
                <a16:creationId xmlns:a16="http://schemas.microsoft.com/office/drawing/2014/main" id="{A9A430CB-EF5E-45DD-9C31-EED66E97861F}"/>
              </a:ext>
            </a:extLst>
          </p:cNvPr>
          <p:cNvPicPr>
            <a:picLocks noChangeAspect="1"/>
          </p:cNvPicPr>
          <p:nvPr/>
        </p:nvPicPr>
        <p:blipFill>
          <a:blip r:embed="rId3"/>
          <a:stretch>
            <a:fillRect/>
          </a:stretch>
        </p:blipFill>
        <p:spPr>
          <a:xfrm>
            <a:off x="2266782" y="973198"/>
            <a:ext cx="4868184" cy="2668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79" name="Google Shape;2161;p40">
            <a:extLst>
              <a:ext uri="{FF2B5EF4-FFF2-40B4-BE49-F238E27FC236}">
                <a16:creationId xmlns:a16="http://schemas.microsoft.com/office/drawing/2014/main" id="{49813E7B-D79C-4B58-B8B7-B4F9BB4DF6A7}"/>
              </a:ext>
            </a:extLst>
          </p:cNvPr>
          <p:cNvSpPr txBox="1">
            <a:spLocks/>
          </p:cNvSpPr>
          <p:nvPr/>
        </p:nvSpPr>
        <p:spPr>
          <a:xfrm>
            <a:off x="1568775" y="337864"/>
            <a:ext cx="60063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1pPr>
            <a:lvl2pPr marR="0" lvl="1"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2pPr>
            <a:lvl3pPr marR="0" lvl="2"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3pPr>
            <a:lvl4pPr marR="0" lvl="3"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4pPr>
            <a:lvl5pPr marR="0" lvl="4"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5pPr>
            <a:lvl6pPr marR="0" lvl="5"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6pPr>
            <a:lvl7pPr marR="0" lvl="6"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7pPr>
            <a:lvl8pPr marR="0" lvl="7"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8pPr>
            <a:lvl9pPr marR="0" lvl="8" algn="ctr" rtl="0">
              <a:lnSpc>
                <a:spcPct val="100000"/>
              </a:lnSpc>
              <a:spcBef>
                <a:spcPts val="0"/>
              </a:spcBef>
              <a:spcAft>
                <a:spcPts val="0"/>
              </a:spcAft>
              <a:buClr>
                <a:srgbClr val="595959"/>
              </a:buClr>
              <a:buSzPts val="2800"/>
              <a:buFont typeface="Fjalla One"/>
              <a:buNone/>
              <a:defRPr sz="2800" b="0" i="0" u="none" strike="noStrike" cap="none">
                <a:solidFill>
                  <a:srgbClr val="595959"/>
                </a:solidFill>
                <a:latin typeface="Fjalla One"/>
                <a:ea typeface="Fjalla One"/>
                <a:cs typeface="Fjalla One"/>
                <a:sym typeface="Fjalla One"/>
              </a:defRPr>
            </a:lvl9pPr>
          </a:lstStyle>
          <a:p>
            <a:pPr>
              <a:lnSpc>
                <a:spcPct val="115000"/>
              </a:lnSpc>
            </a:pPr>
            <a:r>
              <a:rPr lang="en-US"/>
              <a:t>Know About Category </a:t>
            </a:r>
            <a:endParaRPr lang="en-US" dirty="0"/>
          </a:p>
        </p:txBody>
      </p:sp>
      <p:sp>
        <p:nvSpPr>
          <p:cNvPr id="280" name="Google Shape;2267;p43">
            <a:extLst>
              <a:ext uri="{FF2B5EF4-FFF2-40B4-BE49-F238E27FC236}">
                <a16:creationId xmlns:a16="http://schemas.microsoft.com/office/drawing/2014/main" id="{4CA3ABCE-BE16-4DDB-B5C7-C0CF2FFD4D6D}"/>
              </a:ext>
            </a:extLst>
          </p:cNvPr>
          <p:cNvSpPr txBox="1">
            <a:spLocks/>
          </p:cNvSpPr>
          <p:nvPr/>
        </p:nvSpPr>
        <p:spPr>
          <a:xfrm>
            <a:off x="312697" y="2223607"/>
            <a:ext cx="3033682" cy="15138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dirty="0">
                <a:solidFill>
                  <a:srgbClr val="595959"/>
                </a:solidFill>
                <a:latin typeface="Barlow Semi Condensed"/>
                <a:ea typeface="Barlow Semi Condensed"/>
                <a:cs typeface="Barlow Semi Condensed"/>
                <a:sym typeface="Barlow Semi Condensed"/>
              </a:rPr>
              <a:t>Here is the count of rental durations for each quarter associated with each movie category.</a:t>
            </a:r>
          </a:p>
        </p:txBody>
      </p:sp>
      <p:pic>
        <p:nvPicPr>
          <p:cNvPr id="6" name="Picture 5">
            <a:extLst>
              <a:ext uri="{FF2B5EF4-FFF2-40B4-BE49-F238E27FC236}">
                <a16:creationId xmlns:a16="http://schemas.microsoft.com/office/drawing/2014/main" id="{72D47857-D28D-4416-917E-CD0E1126D046}"/>
              </a:ext>
            </a:extLst>
          </p:cNvPr>
          <p:cNvPicPr>
            <a:picLocks noChangeAspect="1"/>
          </p:cNvPicPr>
          <p:nvPr/>
        </p:nvPicPr>
        <p:blipFill>
          <a:blip r:embed="rId3"/>
          <a:stretch>
            <a:fillRect/>
          </a:stretch>
        </p:blipFill>
        <p:spPr>
          <a:xfrm>
            <a:off x="3659228" y="1470827"/>
            <a:ext cx="5172075" cy="3019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7" name="Google Shape;2267;p43"/>
          <p:cNvSpPr txBox="1">
            <a:spLocks noGrp="1"/>
          </p:cNvSpPr>
          <p:nvPr>
            <p:ph type="subTitle" idx="1"/>
          </p:nvPr>
        </p:nvSpPr>
        <p:spPr>
          <a:xfrm>
            <a:off x="560123" y="1909820"/>
            <a:ext cx="3033682" cy="1513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rgbClr val="595959"/>
                </a:solidFill>
              </a:rPr>
              <a:t>A</a:t>
            </a:r>
            <a:r>
              <a:rPr lang="en" sz="1900" dirty="0">
                <a:solidFill>
                  <a:srgbClr val="595959"/>
                </a:solidFill>
                <a:latin typeface="Barlow Semi Condensed"/>
                <a:ea typeface="Barlow Semi Condensed"/>
                <a:cs typeface="Barlow Semi Condensed"/>
                <a:sym typeface="Barlow Semi Condensed"/>
              </a:rPr>
              <a:t> deeper look at each category associated with count of movies that have been rented in each quarter.</a:t>
            </a:r>
            <a:endParaRPr sz="1900" dirty="0">
              <a:solidFill>
                <a:srgbClr val="595959"/>
              </a:solidFill>
              <a:latin typeface="Barlow Semi Condensed"/>
              <a:ea typeface="Barlow Semi Condensed"/>
              <a:cs typeface="Barlow Semi Condensed"/>
              <a:sym typeface="Barlow Semi Condensed"/>
            </a:endParaRPr>
          </a:p>
        </p:txBody>
      </p:sp>
      <p:sp>
        <p:nvSpPr>
          <p:cNvPr id="8" name="Google Shape;2075;p36">
            <a:extLst>
              <a:ext uri="{FF2B5EF4-FFF2-40B4-BE49-F238E27FC236}">
                <a16:creationId xmlns:a16="http://schemas.microsoft.com/office/drawing/2014/main" id="{C7D87D76-20DB-4822-A33F-AE63DA1C7675}"/>
              </a:ext>
            </a:extLst>
          </p:cNvPr>
          <p:cNvSpPr txBox="1">
            <a:spLocks noGrp="1"/>
          </p:cNvSpPr>
          <p:nvPr>
            <p:ph type="title"/>
          </p:nvPr>
        </p:nvSpPr>
        <p:spPr>
          <a:xfrm>
            <a:off x="6184605" y="270585"/>
            <a:ext cx="2066786"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solidFill>
                  <a:srgbClr val="595959"/>
                </a:solidFill>
                <a:latin typeface="Fjalla One"/>
                <a:sym typeface="Fjalla One"/>
              </a:rPr>
              <a:t>Deeper Look</a:t>
            </a:r>
            <a:endParaRPr sz="2800" dirty="0">
              <a:solidFill>
                <a:srgbClr val="595959"/>
              </a:solidFill>
              <a:latin typeface="Fjalla One"/>
              <a:sym typeface="Fjalla One"/>
            </a:endParaRPr>
          </a:p>
        </p:txBody>
      </p:sp>
      <p:pic>
        <p:nvPicPr>
          <p:cNvPr id="4" name="Picture 3">
            <a:extLst>
              <a:ext uri="{FF2B5EF4-FFF2-40B4-BE49-F238E27FC236}">
                <a16:creationId xmlns:a16="http://schemas.microsoft.com/office/drawing/2014/main" id="{50602888-8F8F-4457-9A25-9A735A0B2A50}"/>
              </a:ext>
            </a:extLst>
          </p:cNvPr>
          <p:cNvPicPr>
            <a:picLocks noChangeAspect="1"/>
          </p:cNvPicPr>
          <p:nvPr/>
        </p:nvPicPr>
        <p:blipFill>
          <a:blip r:embed="rId3"/>
          <a:stretch>
            <a:fillRect/>
          </a:stretch>
        </p:blipFill>
        <p:spPr>
          <a:xfrm>
            <a:off x="3593805" y="1228477"/>
            <a:ext cx="5181600" cy="2876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40"/>
          <p:cNvSpPr txBox="1">
            <a:spLocks noGrp="1"/>
          </p:cNvSpPr>
          <p:nvPr>
            <p:ph type="title"/>
          </p:nvPr>
        </p:nvSpPr>
        <p:spPr>
          <a:xfrm>
            <a:off x="1568775" y="337864"/>
            <a:ext cx="6006300" cy="576000"/>
          </a:xfrm>
          <a:prstGeom prst="rect">
            <a:avLst/>
          </a:prstGeom>
        </p:spPr>
        <p:txBody>
          <a:bodyPr spcFirstLastPara="1" wrap="square" lIns="91425" tIns="91425" rIns="91425" bIns="91425" anchor="t" anchorCtr="0">
            <a:noAutofit/>
          </a:bodyPr>
          <a:lstStyle/>
          <a:p>
            <a:pPr>
              <a:lnSpc>
                <a:spcPct val="115000"/>
              </a:lnSpc>
            </a:pPr>
            <a:r>
              <a:rPr lang="en-US" dirty="0"/>
              <a:t>Performance Indicators</a:t>
            </a:r>
          </a:p>
        </p:txBody>
      </p:sp>
      <p:pic>
        <p:nvPicPr>
          <p:cNvPr id="21" name="Picture 20">
            <a:extLst>
              <a:ext uri="{FF2B5EF4-FFF2-40B4-BE49-F238E27FC236}">
                <a16:creationId xmlns:a16="http://schemas.microsoft.com/office/drawing/2014/main" id="{67DB3CC0-B737-478B-9F10-120A03F8234A}"/>
              </a:ext>
            </a:extLst>
          </p:cNvPr>
          <p:cNvPicPr>
            <a:picLocks noChangeAspect="1"/>
          </p:cNvPicPr>
          <p:nvPr/>
        </p:nvPicPr>
        <p:blipFill rotWithShape="1">
          <a:blip r:embed="rId3"/>
          <a:srcRect l="743" r="1"/>
          <a:stretch/>
        </p:blipFill>
        <p:spPr>
          <a:xfrm>
            <a:off x="1667435" y="904643"/>
            <a:ext cx="5852964" cy="2946596"/>
          </a:xfrm>
          <a:prstGeom prst="rect">
            <a:avLst/>
          </a:prstGeom>
        </p:spPr>
      </p:pic>
      <p:sp>
        <p:nvSpPr>
          <p:cNvPr id="35" name="Google Shape;2115;p38">
            <a:extLst>
              <a:ext uri="{FF2B5EF4-FFF2-40B4-BE49-F238E27FC236}">
                <a16:creationId xmlns:a16="http://schemas.microsoft.com/office/drawing/2014/main" id="{60F6056C-7412-41B7-B581-A783376B4C59}"/>
              </a:ext>
            </a:extLst>
          </p:cNvPr>
          <p:cNvSpPr txBox="1">
            <a:spLocks noGrp="1"/>
          </p:cNvSpPr>
          <p:nvPr>
            <p:ph type="subTitle" idx="1"/>
          </p:nvPr>
        </p:nvSpPr>
        <p:spPr>
          <a:xfrm>
            <a:off x="2094675" y="4083642"/>
            <a:ext cx="4954500" cy="6687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rPr>
              <a:t>How each store perform through out years in different months regarding the rental 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0"/>
        <p:cNvGrpSpPr/>
        <p:nvPr/>
      </p:nvGrpSpPr>
      <p:grpSpPr>
        <a:xfrm>
          <a:off x="0" y="0"/>
          <a:ext cx="0" cy="0"/>
          <a:chOff x="0" y="0"/>
          <a:chExt cx="0" cy="0"/>
        </a:xfrm>
      </p:grpSpPr>
      <p:sp>
        <p:nvSpPr>
          <p:cNvPr id="2917" name="Google Shape;2917;p51"/>
          <p:cNvSpPr txBox="1">
            <a:spLocks noGrp="1"/>
          </p:cNvSpPr>
          <p:nvPr>
            <p:ph type="title"/>
          </p:nvPr>
        </p:nvSpPr>
        <p:spPr>
          <a:xfrm>
            <a:off x="1143394" y="284540"/>
            <a:ext cx="3428606"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Customers Insights </a:t>
            </a:r>
            <a:endParaRPr dirty="0"/>
          </a:p>
        </p:txBody>
      </p:sp>
      <p:pic>
        <p:nvPicPr>
          <p:cNvPr id="28" name="Picture 27">
            <a:extLst>
              <a:ext uri="{FF2B5EF4-FFF2-40B4-BE49-F238E27FC236}">
                <a16:creationId xmlns:a16="http://schemas.microsoft.com/office/drawing/2014/main" id="{8889D874-F07B-4256-B536-E6FADFB2C317}"/>
              </a:ext>
            </a:extLst>
          </p:cNvPr>
          <p:cNvPicPr>
            <a:picLocks noChangeAspect="1"/>
          </p:cNvPicPr>
          <p:nvPr/>
        </p:nvPicPr>
        <p:blipFill>
          <a:blip r:embed="rId3"/>
          <a:stretch>
            <a:fillRect/>
          </a:stretch>
        </p:blipFill>
        <p:spPr>
          <a:xfrm>
            <a:off x="2857697" y="1162050"/>
            <a:ext cx="5178265" cy="2819400"/>
          </a:xfrm>
          <a:prstGeom prst="rect">
            <a:avLst/>
          </a:prstGeom>
        </p:spPr>
      </p:pic>
      <p:sp>
        <p:nvSpPr>
          <p:cNvPr id="29" name="Google Shape;2267;p43">
            <a:extLst>
              <a:ext uri="{FF2B5EF4-FFF2-40B4-BE49-F238E27FC236}">
                <a16:creationId xmlns:a16="http://schemas.microsoft.com/office/drawing/2014/main" id="{CA3287C0-07FD-4AA0-90D7-DD56FF867A57}"/>
              </a:ext>
            </a:extLst>
          </p:cNvPr>
          <p:cNvSpPr txBox="1">
            <a:spLocks/>
          </p:cNvSpPr>
          <p:nvPr/>
        </p:nvSpPr>
        <p:spPr>
          <a:xfrm>
            <a:off x="255072" y="2571750"/>
            <a:ext cx="2602625" cy="107849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dirty="0">
                <a:solidFill>
                  <a:srgbClr val="595959"/>
                </a:solidFill>
                <a:latin typeface="Barlow Semi Condensed"/>
                <a:ea typeface="Barlow Semi Condensed"/>
                <a:cs typeface="Barlow Semi Condensed"/>
                <a:sym typeface="Barlow Semi Condensed"/>
              </a:rPr>
              <a:t>How much did our top 10 customers pay in 2007?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9"/>
        <p:cNvGrpSpPr/>
        <p:nvPr/>
      </p:nvGrpSpPr>
      <p:grpSpPr>
        <a:xfrm>
          <a:off x="0" y="0"/>
          <a:ext cx="0" cy="0"/>
          <a:chOff x="0" y="0"/>
          <a:chExt cx="0" cy="0"/>
        </a:xfrm>
      </p:grpSpPr>
      <p:sp>
        <p:nvSpPr>
          <p:cNvPr id="3150" name="Google Shape;3150;p56"/>
          <p:cNvSpPr txBox="1">
            <a:spLocks noGrp="1"/>
          </p:cNvSpPr>
          <p:nvPr>
            <p:ph type="title"/>
          </p:nvPr>
        </p:nvSpPr>
        <p:spPr>
          <a:xfrm>
            <a:off x="1266450" y="338328"/>
            <a:ext cx="6611100" cy="548700"/>
          </a:xfrm>
          <a:prstGeom prst="rect">
            <a:avLst/>
          </a:prstGeom>
        </p:spPr>
        <p:txBody>
          <a:bodyPr spcFirstLastPara="1" wrap="square" lIns="91425" tIns="91425" rIns="91425" bIns="91425" anchor="t" anchorCtr="0">
            <a:noAutofit/>
          </a:bodyPr>
          <a:lstStyle/>
          <a:p>
            <a:pPr>
              <a:lnSpc>
                <a:spcPct val="115000"/>
              </a:lnSpc>
            </a:pPr>
            <a:r>
              <a:rPr lang="en-US" dirty="0"/>
              <a:t>Consecutive Monthly Info </a:t>
            </a:r>
            <a:br>
              <a:rPr lang="en-US" dirty="0"/>
            </a:br>
            <a:endParaRPr dirty="0"/>
          </a:p>
        </p:txBody>
      </p:sp>
      <p:sp>
        <p:nvSpPr>
          <p:cNvPr id="3151" name="Google Shape;3151;p56"/>
          <p:cNvSpPr txBox="1">
            <a:spLocks noGrp="1"/>
          </p:cNvSpPr>
          <p:nvPr>
            <p:ph type="subTitle" idx="1"/>
          </p:nvPr>
        </p:nvSpPr>
        <p:spPr>
          <a:xfrm>
            <a:off x="5497697" y="2031550"/>
            <a:ext cx="3557100" cy="1080399"/>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US" dirty="0">
                <a:solidFill>
                  <a:srgbClr val="595959"/>
                </a:solidFill>
                <a:latin typeface="Barlow Semi Condensed"/>
                <a:ea typeface="Barlow Semi Condensed"/>
                <a:cs typeface="Barlow Semi Condensed"/>
                <a:sym typeface="Barlow Semi Condensed"/>
              </a:rPr>
              <a:t>The difference between the consecutive monthly payments that the top 10 customers have made in 2007.</a:t>
            </a:r>
            <a:endParaRPr dirty="0">
              <a:solidFill>
                <a:srgbClr val="595959"/>
              </a:solidFill>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52968F34-3166-490F-8BEC-3F825427CB32}"/>
              </a:ext>
            </a:extLst>
          </p:cNvPr>
          <p:cNvPicPr>
            <a:picLocks noChangeAspect="1"/>
          </p:cNvPicPr>
          <p:nvPr/>
        </p:nvPicPr>
        <p:blipFill>
          <a:blip r:embed="rId3"/>
          <a:stretch>
            <a:fillRect/>
          </a:stretch>
        </p:blipFill>
        <p:spPr>
          <a:xfrm>
            <a:off x="716147" y="1403312"/>
            <a:ext cx="4781550" cy="2724150"/>
          </a:xfrm>
          <a:prstGeom prst="rect">
            <a:avLst/>
          </a:prstGeom>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000000"/>
      </a:dk1>
      <a:lt1>
        <a:srgbClr val="FFFFFF"/>
      </a:lt1>
      <a:dk2>
        <a:srgbClr val="595959"/>
      </a:dk2>
      <a:lt2>
        <a:srgbClr val="EEEEEE"/>
      </a:lt2>
      <a:accent1>
        <a:srgbClr val="77C6FC"/>
      </a:accent1>
      <a:accent2>
        <a:srgbClr val="BBE3FE"/>
      </a:accent2>
      <a:accent3>
        <a:srgbClr val="D6EEFE"/>
      </a:accent3>
      <a:accent4>
        <a:srgbClr val="BBE3FE"/>
      </a:accent4>
      <a:accent5>
        <a:srgbClr val="595959"/>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565</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Barlow Semi Condensed Medium</vt:lpstr>
      <vt:lpstr>Fjalla One</vt:lpstr>
      <vt:lpstr>Arial</vt:lpstr>
      <vt:lpstr>-apple-system</vt:lpstr>
      <vt:lpstr>Barlow Semi Condensed</vt:lpstr>
      <vt:lpstr>Technology Consulting by Slidesgo</vt:lpstr>
      <vt:lpstr> Sakila DVD Rental</vt:lpstr>
      <vt:lpstr>Table of Contents</vt:lpstr>
      <vt:lpstr>Project Detailes </vt:lpstr>
      <vt:lpstr>Family Movies Insights</vt:lpstr>
      <vt:lpstr>PowerPoint Presentation</vt:lpstr>
      <vt:lpstr>Deeper Look</vt:lpstr>
      <vt:lpstr>Performance Indicators</vt:lpstr>
      <vt:lpstr>Top Customers Insights </vt:lpstr>
      <vt:lpstr>Consecutive Monthly Info  </vt:lpstr>
      <vt:lpstr>64.87 $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Sakila DVD Rental</dc:title>
  <cp:lastModifiedBy>Hossam yehia</cp:lastModifiedBy>
  <cp:revision>23</cp:revision>
  <dcterms:modified xsi:type="dcterms:W3CDTF">2020-09-11T14:34:23Z</dcterms:modified>
</cp:coreProperties>
</file>