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02" r:id="rId2"/>
    <p:sldId id="262" r:id="rId3"/>
    <p:sldId id="403" r:id="rId4"/>
    <p:sldId id="338" r:id="rId5"/>
    <p:sldId id="410" r:id="rId6"/>
    <p:sldId id="411" r:id="rId7"/>
    <p:sldId id="40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06" r:id="rId16"/>
    <p:sldId id="419" r:id="rId17"/>
    <p:sldId id="420" r:id="rId18"/>
    <p:sldId id="271" r:id="rId19"/>
    <p:sldId id="407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14D"/>
    <a:srgbClr val="0B0B0B"/>
    <a:srgbClr val="EBD249"/>
    <a:srgbClr val="FFFFFF"/>
    <a:srgbClr val="B79C58"/>
    <a:srgbClr val="191919"/>
    <a:srgbClr val="242424"/>
    <a:srgbClr val="000000"/>
    <a:srgbClr val="2A2B2B"/>
    <a:srgbClr val="EFD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8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0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2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8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96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37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4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61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12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1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2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1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8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7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3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2248338" y="2754432"/>
            <a:ext cx="7910944" cy="23391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gradFill flip="none" rotWithShape="1"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Sentiment Analysis Based of IMDb Reviews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600" b="1" dirty="0">
              <a:gradFill flip="none" rotWithShape="1"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481391" y="4148485"/>
            <a:ext cx="5666509" cy="8156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Arpine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Bandikian</a:t>
            </a:r>
            <a:r>
              <a:rPr lang="en-US" dirty="0">
                <a:solidFill>
                  <a:schemeClr val="bg1"/>
                </a:solidFill>
              </a:rPr>
              <a:t>, Daniel Rossi, Hossein </a:t>
            </a:r>
            <a:r>
              <a:rPr lang="en-US" dirty="0" err="1">
                <a:solidFill>
                  <a:schemeClr val="bg1"/>
                </a:solidFill>
              </a:rPr>
              <a:t>Esteaneh</a:t>
            </a:r>
            <a:r>
              <a:rPr lang="en-US" dirty="0">
                <a:solidFill>
                  <a:schemeClr val="bg1"/>
                </a:solidFill>
              </a:rPr>
              <a:t>, 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Jackie Huang, William Pryor, Yan Kong</a:t>
            </a:r>
            <a:br>
              <a:rPr lang="en-US" sz="1100" dirty="0">
                <a:solidFill>
                  <a:schemeClr val="bg1"/>
                </a:solidFill>
              </a:rPr>
            </a:b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3868509" y="1738769"/>
            <a:ext cx="4960425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The Aggregator</a:t>
            </a:r>
            <a:endParaRPr lang="en-US" sz="60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849926" y="2519007"/>
            <a:ext cx="3770944" cy="1819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Data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Visualization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70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2C0C04D-57C5-4B1E-93BF-1E56FF648DA6}"/>
              </a:ext>
            </a:extLst>
          </p:cNvPr>
          <p:cNvSpPr/>
          <p:nvPr/>
        </p:nvSpPr>
        <p:spPr>
          <a:xfrm>
            <a:off x="1488050" y="1407164"/>
            <a:ext cx="3981100" cy="2588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725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</a:t>
              </a:r>
              <a:r>
                <a:rPr lang="en-US" altLang="zh-CN" sz="3200" i="1" dirty="0" err="1">
                  <a:solidFill>
                    <a:schemeClr val="bg1"/>
                  </a:solidFill>
                  <a:ea typeface="微软雅黑" panose="020B0503020204020204" pitchFamily="34" charset="-122"/>
                </a:rPr>
                <a:t>Visulization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591506-427B-4A55-A511-92CD4A5E6889}"/>
              </a:ext>
            </a:extLst>
          </p:cNvPr>
          <p:cNvSpPr txBox="1"/>
          <p:nvPr/>
        </p:nvSpPr>
        <p:spPr>
          <a:xfrm>
            <a:off x="4660753" y="534055"/>
            <a:ext cx="718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Boxplot by genres</a:t>
            </a:r>
          </a:p>
        </p:txBody>
      </p:sp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D9A799-5EF6-4B79-8A39-54B7F7168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"/>
          <a:stretch/>
        </p:blipFill>
        <p:spPr>
          <a:xfrm>
            <a:off x="1514547" y="1422729"/>
            <a:ext cx="3747809" cy="25860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B939AA-63E1-495D-995E-C126D1B014F0}"/>
              </a:ext>
            </a:extLst>
          </p:cNvPr>
          <p:cNvSpPr/>
          <p:nvPr/>
        </p:nvSpPr>
        <p:spPr>
          <a:xfrm>
            <a:off x="1488049" y="4280558"/>
            <a:ext cx="3981100" cy="245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0960C9-4159-466A-BB59-0F9969954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90" y="4268399"/>
            <a:ext cx="3570722" cy="24561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4C3127-985D-4ACF-8218-B2586F24E42B}"/>
              </a:ext>
            </a:extLst>
          </p:cNvPr>
          <p:cNvSpPr/>
          <p:nvPr/>
        </p:nvSpPr>
        <p:spPr>
          <a:xfrm>
            <a:off x="6594724" y="1435532"/>
            <a:ext cx="3873477" cy="2560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7F9655D-7045-4509-88F3-A86B70F4B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25" y="1474364"/>
            <a:ext cx="3625082" cy="24934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76058AE-8846-477E-9820-4E65A01D9316}"/>
              </a:ext>
            </a:extLst>
          </p:cNvPr>
          <p:cNvSpPr/>
          <p:nvPr/>
        </p:nvSpPr>
        <p:spPr>
          <a:xfrm>
            <a:off x="6594723" y="4182349"/>
            <a:ext cx="3873477" cy="2560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91AFD7-08DE-4DB2-A685-43AB0CC8F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47" y="4232076"/>
            <a:ext cx="3747809" cy="25779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35ABE5-7F55-4CB9-AA9B-867DC7832620}"/>
              </a:ext>
            </a:extLst>
          </p:cNvPr>
          <p:cNvSpPr txBox="1"/>
          <p:nvPr/>
        </p:nvSpPr>
        <p:spPr>
          <a:xfrm>
            <a:off x="2023749" y="1784411"/>
            <a:ext cx="9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0B0B"/>
                </a:solidFill>
              </a:rPr>
              <a:t>Action</a:t>
            </a:r>
            <a:endParaRPr lang="en-US" dirty="0">
              <a:solidFill>
                <a:srgbClr val="0B0B0B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5F00E-5A47-48E0-9D11-0A3408E59717}"/>
              </a:ext>
            </a:extLst>
          </p:cNvPr>
          <p:cNvSpPr txBox="1"/>
          <p:nvPr/>
        </p:nvSpPr>
        <p:spPr>
          <a:xfrm>
            <a:off x="1890403" y="4600111"/>
            <a:ext cx="117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0B0B"/>
                </a:solidFill>
              </a:rPr>
              <a:t>Comedy</a:t>
            </a:r>
            <a:endParaRPr lang="en-US" dirty="0">
              <a:solidFill>
                <a:srgbClr val="0B0B0B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B7039-BE1C-4FFE-94C0-A496B9F4B5C4}"/>
              </a:ext>
            </a:extLst>
          </p:cNvPr>
          <p:cNvSpPr txBox="1"/>
          <p:nvPr/>
        </p:nvSpPr>
        <p:spPr>
          <a:xfrm>
            <a:off x="7023406" y="1784411"/>
            <a:ext cx="103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0B0B"/>
                </a:solidFill>
              </a:rPr>
              <a:t>Drama</a:t>
            </a:r>
            <a:endParaRPr lang="en-US" dirty="0">
              <a:solidFill>
                <a:srgbClr val="0B0B0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2199B-A79D-423B-899A-826AA19075A7}"/>
              </a:ext>
            </a:extLst>
          </p:cNvPr>
          <p:cNvSpPr txBox="1"/>
          <p:nvPr/>
        </p:nvSpPr>
        <p:spPr>
          <a:xfrm>
            <a:off x="6956732" y="4600111"/>
            <a:ext cx="117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B0B0B"/>
                </a:solidFill>
              </a:rPr>
              <a:t>Horror</a:t>
            </a:r>
            <a:endParaRPr lang="en-US" dirty="0">
              <a:solidFill>
                <a:srgbClr val="0B0B0B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6F43B-9217-4CA3-9C1B-C6B22250F743}"/>
              </a:ext>
            </a:extLst>
          </p:cNvPr>
          <p:cNvSpPr/>
          <p:nvPr/>
        </p:nvSpPr>
        <p:spPr>
          <a:xfrm>
            <a:off x="3222594" y="5761608"/>
            <a:ext cx="488272" cy="669673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EB402-0C0C-431C-AB23-889E0D861764}"/>
              </a:ext>
            </a:extLst>
          </p:cNvPr>
          <p:cNvSpPr/>
          <p:nvPr/>
        </p:nvSpPr>
        <p:spPr>
          <a:xfrm>
            <a:off x="8287325" y="3459960"/>
            <a:ext cx="488272" cy="286418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86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ED6ADE-D270-46B3-B4F6-3265865D89D8}"/>
              </a:ext>
            </a:extLst>
          </p:cNvPr>
          <p:cNvSpPr/>
          <p:nvPr/>
        </p:nvSpPr>
        <p:spPr>
          <a:xfrm>
            <a:off x="3540760" y="1615736"/>
            <a:ext cx="5399054" cy="353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988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Visualization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Boxplot for overall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3DD3-3A5C-4BD0-8EF1-75270CC3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3" y="5560058"/>
            <a:ext cx="8455910" cy="931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0F0466-999C-4A6A-9AD7-2234E3DE5349}"/>
              </a:ext>
            </a:extLst>
          </p:cNvPr>
          <p:cNvSpPr/>
          <p:nvPr/>
        </p:nvSpPr>
        <p:spPr>
          <a:xfrm>
            <a:off x="2334826" y="6083278"/>
            <a:ext cx="470517" cy="275633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4A01167-0454-4AD3-9186-11925C435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81" y="1766877"/>
            <a:ext cx="4825227" cy="33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7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A7E12E-08F7-424C-9747-CF6219814786}"/>
              </a:ext>
            </a:extLst>
          </p:cNvPr>
          <p:cNvSpPr/>
          <p:nvPr/>
        </p:nvSpPr>
        <p:spPr>
          <a:xfrm>
            <a:off x="363984" y="1492888"/>
            <a:ext cx="4758432" cy="5023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988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Visualization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Word Cloud - Stop words list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8FD68D8-9A1C-4495-BA35-3E5A322F8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2" y="1663752"/>
            <a:ext cx="4494503" cy="4616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80549-449A-423D-8475-98A1C3CD1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88" t="46214" r="25437" b="42394"/>
          <a:stretch/>
        </p:blipFill>
        <p:spPr>
          <a:xfrm>
            <a:off x="1607241" y="3240351"/>
            <a:ext cx="10129037" cy="11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3EFA1-EF0B-45E7-AE2C-078ACC89E8F9}"/>
              </a:ext>
            </a:extLst>
          </p:cNvPr>
          <p:cNvSpPr/>
          <p:nvPr/>
        </p:nvSpPr>
        <p:spPr>
          <a:xfrm>
            <a:off x="523783" y="1297942"/>
            <a:ext cx="4909351" cy="5244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988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Visualization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Word Cloud – Unique words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FF1D6F-79E0-4ABB-907A-83253A34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557440"/>
            <a:ext cx="4745158" cy="4873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C8A0-875B-43AD-BF91-BA393F325194}"/>
              </a:ext>
            </a:extLst>
          </p:cNvPr>
          <p:cNvSpPr/>
          <p:nvPr/>
        </p:nvSpPr>
        <p:spPr>
          <a:xfrm>
            <a:off x="6269115" y="1297942"/>
            <a:ext cx="4909351" cy="5244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CE452C18-9570-44B4-9A4F-34478F9D4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77" y="1633386"/>
            <a:ext cx="4524067" cy="46467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FD0CEB-8E06-41A3-BF38-9379B50E53E1}"/>
              </a:ext>
            </a:extLst>
          </p:cNvPr>
          <p:cNvSpPr/>
          <p:nvPr/>
        </p:nvSpPr>
        <p:spPr>
          <a:xfrm>
            <a:off x="565814" y="1669002"/>
            <a:ext cx="845735" cy="17599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B3E4FB-ED24-471F-9312-3DB77C34D889}"/>
              </a:ext>
            </a:extLst>
          </p:cNvPr>
          <p:cNvSpPr/>
          <p:nvPr/>
        </p:nvSpPr>
        <p:spPr>
          <a:xfrm>
            <a:off x="7821227" y="1997476"/>
            <a:ext cx="949911" cy="417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E3E695-EFE0-4726-9436-1A62583266C6}"/>
              </a:ext>
            </a:extLst>
          </p:cNvPr>
          <p:cNvSpPr/>
          <p:nvPr/>
        </p:nvSpPr>
        <p:spPr>
          <a:xfrm>
            <a:off x="6775142" y="2568236"/>
            <a:ext cx="949911" cy="417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9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805537" y="2519007"/>
            <a:ext cx="2944968" cy="1819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Machine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Learning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988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Machine Learning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NLTK and multinomial logistic regression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31B54-C57F-41EF-8DDF-221732B08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5" y="1472425"/>
            <a:ext cx="11603069" cy="1390844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6F11CA-8443-4391-9D55-E65BD55C9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92" y="2863269"/>
            <a:ext cx="7380087" cy="37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423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988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Machine Learning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Confusion Matrix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C962413-3A19-43AC-A744-96A266F9A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04"/>
          <a:stretch/>
        </p:blipFill>
        <p:spPr>
          <a:xfrm>
            <a:off x="6240534" y="1883197"/>
            <a:ext cx="5646666" cy="433448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D30A40E-77F4-47B1-8698-736901291C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1"/>
          <a:stretch/>
        </p:blipFill>
        <p:spPr>
          <a:xfrm>
            <a:off x="213950" y="2132809"/>
            <a:ext cx="5678065" cy="38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1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3" y="720"/>
              <a:ext cx="5213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Conclusions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ïSḷïďè"/>
          <p:cNvSpPr/>
          <p:nvPr/>
        </p:nvSpPr>
        <p:spPr bwMode="auto">
          <a:xfrm>
            <a:off x="830898" y="4745609"/>
            <a:ext cx="2607252" cy="847017"/>
          </a:xfrm>
          <a:prstGeom prst="rect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25400">
            <a:noFill/>
            <a:miter lim="800000"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8" name="ïşlíḍè"/>
          <p:cNvSpPr/>
          <p:nvPr/>
        </p:nvSpPr>
        <p:spPr bwMode="auto">
          <a:xfrm>
            <a:off x="3438149" y="4362433"/>
            <a:ext cx="2651458" cy="1230193"/>
          </a:xfrm>
          <a:prstGeom prst="rect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25400">
            <a:noFill/>
            <a:miter lim="800000"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9" name="iś1íḓê"/>
          <p:cNvSpPr/>
          <p:nvPr/>
        </p:nvSpPr>
        <p:spPr bwMode="auto">
          <a:xfrm>
            <a:off x="6089605" y="4061763"/>
            <a:ext cx="2649422" cy="1530863"/>
          </a:xfrm>
          <a:prstGeom prst="rect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25400">
            <a:noFill/>
            <a:miter lim="800000"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0" name="íṩḻide"/>
          <p:cNvSpPr/>
          <p:nvPr/>
        </p:nvSpPr>
        <p:spPr bwMode="auto">
          <a:xfrm>
            <a:off x="8739029" y="3438415"/>
            <a:ext cx="2534444" cy="2154211"/>
          </a:xfrm>
          <a:prstGeom prst="rect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25400">
            <a:noFill/>
            <a:miter lim="800000"/>
          </a:ln>
        </p:spPr>
        <p:txBody>
          <a:bodyPr anchor="ctr"/>
          <a:lstStyle/>
          <a:p>
            <a:pPr algn="ctr"/>
            <a:endParaRPr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52723" y="3698458"/>
            <a:ext cx="2501951" cy="72660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NLP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Machine Learning</a:t>
            </a:r>
          </a:p>
        </p:txBody>
      </p:sp>
      <p:sp>
        <p:nvSpPr>
          <p:cNvPr id="61" name="矩形 60"/>
          <p:cNvSpPr/>
          <p:nvPr/>
        </p:nvSpPr>
        <p:spPr>
          <a:xfrm>
            <a:off x="3454674" y="2898416"/>
            <a:ext cx="2668994" cy="13914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Pull more specific words: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Adjectives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Adverbs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08781" y="2250399"/>
            <a:ext cx="2501951" cy="172380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rPr>
              <a:t>Increasing the number of reviews and comments scraped for each movie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96818AB7-4A2B-47BE-8A98-BE86059A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47" y="1265374"/>
            <a:ext cx="3675608" cy="20215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bldLvl="0" animBg="1"/>
      <p:bldP spid="45" grpId="0"/>
      <p:bldP spid="61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3150000" y="2772188"/>
            <a:ext cx="6355715" cy="11068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gradFill flip="none" rotWithShape="1"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  <a:ea typeface="微软雅黑" panose="020B0503020204020204" pitchFamily="34" charset="-122"/>
              </a:rPr>
              <a:t>Thank You!</a:t>
            </a:r>
            <a:endParaRPr lang="zh-CN" altLang="en-US" sz="6600" b="1" dirty="0">
              <a:gradFill flip="none" rotWithShape="1"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1"/>
                <a:tileRect/>
              </a:gradFill>
              <a:latin typeface="Berlin Sans FB Demi" panose="020E0802020502020306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3963603" y="1756525"/>
            <a:ext cx="484979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The Aggregator</a:t>
            </a:r>
            <a:endParaRPr lang="en-US" sz="60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D2674D76-090F-4492-8E55-D6CA6A1CCF94}"/>
              </a:ext>
            </a:extLst>
          </p:cNvPr>
          <p:cNvSpPr/>
          <p:nvPr/>
        </p:nvSpPr>
        <p:spPr bwMode="auto">
          <a:xfrm>
            <a:off x="3555243" y="4079048"/>
            <a:ext cx="5666509" cy="8156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Arpine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Bandikian</a:t>
            </a:r>
            <a:r>
              <a:rPr lang="en-US" dirty="0">
                <a:solidFill>
                  <a:schemeClr val="bg1"/>
                </a:solidFill>
              </a:rPr>
              <a:t>, Daniel Rossi, Hossein </a:t>
            </a:r>
            <a:r>
              <a:rPr lang="en-US" dirty="0" err="1">
                <a:solidFill>
                  <a:schemeClr val="bg1"/>
                </a:solidFill>
              </a:rPr>
              <a:t>Esteaneh</a:t>
            </a:r>
            <a:r>
              <a:rPr lang="en-US" dirty="0">
                <a:solidFill>
                  <a:schemeClr val="bg1"/>
                </a:solidFill>
              </a:rPr>
              <a:t>, 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Jackie Huang, William Pryor, Yan Kong</a:t>
            </a:r>
            <a:br>
              <a:rPr lang="en-US" sz="1100" dirty="0">
                <a:solidFill>
                  <a:schemeClr val="bg1"/>
                </a:solidFill>
              </a:rPr>
            </a:br>
            <a:endParaRPr lang="en-US" altLang="zh-CN" sz="11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H="1">
            <a:off x="0" y="1769580"/>
            <a:ext cx="7372350" cy="3445840"/>
          </a:xfrm>
          <a:prstGeom prst="rect">
            <a:avLst/>
          </a:prstGeom>
          <a:solidFill>
            <a:srgbClr val="B79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五边形 5"/>
          <p:cNvSpPr/>
          <p:nvPr/>
        </p:nvSpPr>
        <p:spPr>
          <a:xfrm flipH="1">
            <a:off x="847796" y="2192272"/>
            <a:ext cx="3438454" cy="2600456"/>
          </a:xfrm>
          <a:prstGeom prst="homePlate">
            <a:avLst>
              <a:gd name="adj" fmla="val 28713"/>
            </a:avLst>
          </a:prstGeom>
          <a:gradFill>
            <a:gsLst>
              <a:gs pos="9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五边形 6"/>
          <p:cNvSpPr/>
          <p:nvPr/>
        </p:nvSpPr>
        <p:spPr>
          <a:xfrm flipH="1">
            <a:off x="1175886" y="1568450"/>
            <a:ext cx="12483864" cy="3848100"/>
          </a:xfrm>
          <a:prstGeom prst="homePlate">
            <a:avLst>
              <a:gd name="adj" fmla="val 28713"/>
            </a:avLst>
          </a:prstGeom>
          <a:gradFill flip="none" rotWithShape="1">
            <a:gsLst>
              <a:gs pos="32000">
                <a:srgbClr val="DAC05E">
                  <a:alpha val="100000"/>
                </a:srgbClr>
              </a:gs>
              <a:gs pos="0">
                <a:srgbClr val="EFDE6E"/>
              </a:gs>
              <a:gs pos="100000">
                <a:srgbClr val="C4A14D"/>
              </a:gs>
            </a:gsLst>
            <a:lin ang="5400000" scaled="1"/>
          </a:gradFill>
          <a:ln>
            <a:noFill/>
          </a:ln>
          <a:effectLst>
            <a:outerShdw blurRad="508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300" y="1568450"/>
            <a:ext cx="5088153" cy="3848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8559026" y="-795933"/>
            <a:ext cx="9758386" cy="8449866"/>
            <a:chOff x="2135996" y="0"/>
            <a:chExt cx="7920008" cy="6858000"/>
          </a:xfrm>
          <a:effectLst>
            <a:outerShdw blurRad="342900" dist="38100" algn="l" rotWithShape="0">
              <a:prstClr val="black">
                <a:alpha val="59000"/>
              </a:prstClr>
            </a:outerShdw>
          </a:effectLst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565" y="0"/>
              <a:ext cx="7918870" cy="6858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lum bright="-6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996" y="0"/>
              <a:ext cx="7920008" cy="68580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967865" y="2458085"/>
            <a:ext cx="1198245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199130" y="2549123"/>
            <a:ext cx="16649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Scraping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99736" y="2458085"/>
            <a:ext cx="1402588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264021" y="2551430"/>
            <a:ext cx="1640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 up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54555" y="3694430"/>
            <a:ext cx="1011555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27069" y="3787775"/>
            <a:ext cx="218973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30419" y="3694430"/>
            <a:ext cx="1265682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260973" y="3787775"/>
            <a:ext cx="170713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 rot="5400000">
            <a:off x="8770283" y="2661083"/>
            <a:ext cx="4748147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dist">
              <a:defRPr/>
            </a:pPr>
            <a:r>
              <a:rPr lang="en-US" altLang="zh-CN" sz="8000" b="0" dirty="0">
                <a:gradFill>
                  <a:gsLst>
                    <a:gs pos="0">
                      <a:srgbClr val="EFDE6E"/>
                    </a:gs>
                    <a:gs pos="100000">
                      <a:srgbClr val="C4A14D"/>
                    </a:gs>
                  </a:gsLst>
                  <a:lin ang="5400000" scaled="0"/>
                </a:gra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858803" y="2365701"/>
            <a:ext cx="2944968" cy="1819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Web Scraping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5576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 Scraping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C8BA83D-AA84-49CD-9117-575A4E2F3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942"/>
            <a:ext cx="7404773" cy="560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4DC07D-7DD9-4A82-892E-C02E37197EBA}"/>
              </a:ext>
            </a:extLst>
          </p:cNvPr>
          <p:cNvSpPr/>
          <p:nvPr/>
        </p:nvSpPr>
        <p:spPr>
          <a:xfrm>
            <a:off x="1316817" y="5792680"/>
            <a:ext cx="3897297" cy="1074198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C4FE06F6-6C44-4EEA-9BA0-A6B8B3517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14" y="1297942"/>
            <a:ext cx="6994234" cy="44259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AB79F8-C109-47C1-A666-AA33F34D955B}"/>
              </a:ext>
            </a:extLst>
          </p:cNvPr>
          <p:cNvSpPr/>
          <p:nvPr/>
        </p:nvSpPr>
        <p:spPr>
          <a:xfrm>
            <a:off x="5214114" y="5216185"/>
            <a:ext cx="2348253" cy="498860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91506-427B-4A55-A511-92CD4A5E6889}"/>
              </a:ext>
            </a:extLst>
          </p:cNvPr>
          <p:cNvSpPr txBox="1"/>
          <p:nvPr/>
        </p:nvSpPr>
        <p:spPr>
          <a:xfrm>
            <a:off x="4864940" y="503247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Beautiful Soup for movie information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5576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Web Scraping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000C478-AC31-41F3-978A-FC8FCAE7E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8413" b="4078"/>
          <a:stretch/>
        </p:blipFill>
        <p:spPr>
          <a:xfrm>
            <a:off x="577037" y="1580224"/>
            <a:ext cx="7554897" cy="499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85041" y="362416"/>
            <a:ext cx="6693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Scrape individual reviews and rating for each movie</a:t>
            </a:r>
          </a:p>
        </p:txBody>
      </p:sp>
      <p:pic>
        <p:nvPicPr>
          <p:cNvPr id="4" name="Picture 3" descr="Graphical user interface, text, email&#10;&#10;Description automatically generated with medium confidence">
            <a:extLst>
              <a:ext uri="{FF2B5EF4-FFF2-40B4-BE49-F238E27FC236}">
                <a16:creationId xmlns:a16="http://schemas.microsoft.com/office/drawing/2014/main" id="{2E7957E1-2143-46AA-AC4B-CB52BBE44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06" y="1486311"/>
            <a:ext cx="8894870" cy="5183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91B948-E174-4E25-8701-4B11057CCF8B}"/>
              </a:ext>
            </a:extLst>
          </p:cNvPr>
          <p:cNvSpPr/>
          <p:nvPr/>
        </p:nvSpPr>
        <p:spPr>
          <a:xfrm>
            <a:off x="3737499" y="5903650"/>
            <a:ext cx="2358501" cy="527631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0" y="791"/>
              <a:ext cx="5576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Restore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F715DF-0830-45D6-91F5-DD64EE97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9" b="18317"/>
          <a:stretch/>
        </p:blipFill>
        <p:spPr>
          <a:xfrm>
            <a:off x="0" y="1256190"/>
            <a:ext cx="4367814" cy="5601810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9AC402-7AB2-4925-8602-3805FBE06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221"/>
            <a:ext cx="12192000" cy="4533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92A2EC-3233-433F-94F5-B3D62804768A}"/>
              </a:ext>
            </a:extLst>
          </p:cNvPr>
          <p:cNvSpPr txBox="1"/>
          <p:nvPr/>
        </p:nvSpPr>
        <p:spPr>
          <a:xfrm>
            <a:off x="4802796" y="548332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SQL-Postgres</a:t>
            </a:r>
          </a:p>
        </p:txBody>
      </p:sp>
    </p:spTree>
    <p:extLst>
      <p:ext uri="{BB962C8B-B14F-4D97-AF65-F5344CB8AC3E}">
        <p14:creationId xmlns:p14="http://schemas.microsoft.com/office/powerpoint/2010/main" val="2480723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849926" y="2519007"/>
            <a:ext cx="2944968" cy="18199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Data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Clean up</a:t>
            </a:r>
            <a:endParaRPr lang="zh-CN" altLang="en-US" sz="4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5984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Clean up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D591506-427B-4A55-A511-92CD4A5E6889}"/>
              </a:ext>
            </a:extLst>
          </p:cNvPr>
          <p:cNvSpPr txBox="1"/>
          <p:nvPr/>
        </p:nvSpPr>
        <p:spPr>
          <a:xfrm>
            <a:off x="4660753" y="534055"/>
            <a:ext cx="718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Drop Duplicate and Retrieve data by genres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56CBC-BE14-418D-8B51-ADEC55387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39" y="1720699"/>
            <a:ext cx="8832260" cy="734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802AC-ABA1-4FDF-8649-3C14B8D03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84" y="2857499"/>
            <a:ext cx="8832261" cy="711323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D22EAE0-3EB6-4018-9823-84435B59B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39" y="3781187"/>
            <a:ext cx="7597261" cy="27566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B2A544-66FD-408F-BA11-4B9AD694D87D}"/>
              </a:ext>
            </a:extLst>
          </p:cNvPr>
          <p:cNvSpPr/>
          <p:nvPr/>
        </p:nvSpPr>
        <p:spPr>
          <a:xfrm>
            <a:off x="5335480" y="4376691"/>
            <a:ext cx="1233996" cy="1947254"/>
          </a:xfrm>
          <a:prstGeom prst="rect">
            <a:avLst/>
          </a:prstGeom>
          <a:noFill/>
          <a:ln w="38100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73CB3-D93C-4F0F-9F7C-C94E3DD370C6}"/>
              </a:ext>
            </a:extLst>
          </p:cNvPr>
          <p:cNvSpPr/>
          <p:nvPr/>
        </p:nvSpPr>
        <p:spPr>
          <a:xfrm>
            <a:off x="6588712" y="4371864"/>
            <a:ext cx="1233996" cy="1947254"/>
          </a:xfrm>
          <a:prstGeom prst="rect">
            <a:avLst/>
          </a:prstGeom>
          <a:noFill/>
          <a:ln w="38100">
            <a:solidFill>
              <a:srgbClr val="0B0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0" y="720"/>
              <a:ext cx="6277" cy="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2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Data Clean up</a:t>
              </a:r>
              <a:endParaRPr lang="zh-CN" altLang="en-US" sz="3200" i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1923B-E6EE-4334-819E-B2E9C678AC9D}"/>
              </a:ext>
            </a:extLst>
          </p:cNvPr>
          <p:cNvSpPr txBox="1"/>
          <p:nvPr/>
        </p:nvSpPr>
        <p:spPr>
          <a:xfrm>
            <a:off x="4793919" y="577860"/>
            <a:ext cx="669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4A14D"/>
                </a:solidFill>
                <a:latin typeface="Berlin Sans FB Demi" panose="020E0802020502020306" pitchFamily="34" charset="0"/>
              </a:rPr>
              <a:t>Binary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83DD3-3A5C-4BD0-8EF1-75270CC3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1811182"/>
            <a:ext cx="8455910" cy="931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0F0466-999C-4A6A-9AD7-2234E3DE5349}"/>
              </a:ext>
            </a:extLst>
          </p:cNvPr>
          <p:cNvSpPr/>
          <p:nvPr/>
        </p:nvSpPr>
        <p:spPr>
          <a:xfrm>
            <a:off x="1331650" y="2334402"/>
            <a:ext cx="470517" cy="275633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71EA9-EFCB-44D0-A473-D0DC628BC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17" y="3401504"/>
            <a:ext cx="9657704" cy="850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35629E-B7CE-4D52-84E8-27A696567E3C}"/>
              </a:ext>
            </a:extLst>
          </p:cNvPr>
          <p:cNvSpPr/>
          <p:nvPr/>
        </p:nvSpPr>
        <p:spPr>
          <a:xfrm>
            <a:off x="5940641" y="3595456"/>
            <a:ext cx="2617433" cy="346229"/>
          </a:xfrm>
          <a:prstGeom prst="rect">
            <a:avLst/>
          </a:prstGeom>
          <a:noFill/>
          <a:ln w="28575">
            <a:solidFill>
              <a:srgbClr val="C4A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102</TotalTime>
  <Words>199</Words>
  <Application>Microsoft Office PowerPoint</Application>
  <PresentationFormat>Widescreen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Agency FB</vt:lpstr>
      <vt:lpstr>Arial</vt:lpstr>
      <vt:lpstr>Berlin Sans FB Demi</vt:lpstr>
      <vt:lpstr>Century Gothic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Yan Kong</cp:lastModifiedBy>
  <cp:revision>89</cp:revision>
  <dcterms:created xsi:type="dcterms:W3CDTF">2017-08-18T03:02:00Z</dcterms:created>
  <dcterms:modified xsi:type="dcterms:W3CDTF">2021-03-06T17:25:57Z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