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6" r:id="rId7"/>
  </p:sldMasterIdLst>
  <p:sldIdLst>
    <p:sldId id="256" r:id="rId8"/>
    <p:sldId id="281" r:id="rId9"/>
    <p:sldId id="283" r:id="rId10"/>
    <p:sldId id="271" r:id="rId11"/>
    <p:sldId id="273" r:id="rId12"/>
    <p:sldId id="274" r:id="rId13"/>
    <p:sldId id="282" r:id="rId14"/>
    <p:sldId id="272" r:id="rId15"/>
    <p:sldId id="266" r:id="rId16"/>
    <p:sldId id="260" r:id="rId17"/>
    <p:sldId id="284" r:id="rId18"/>
    <p:sldId id="285" r:id="rId19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61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6890-422D-F459-474C-D61BA2EFE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15055-4B1F-5D85-1AA5-415081288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AFB04-79EB-B0B6-9D6C-85362CED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EEDD-91C1-4B65-BE76-1CD405D75880}" type="datetimeFigureOut">
              <a:rPr lang="fa-IR" smtClean="0"/>
              <a:t>19/09/1444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B8E3E-759D-8639-7CC8-A0E84026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09E6F-BED9-44C8-6F89-47BF5B61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F9FB-9BBA-41FB-8B03-EA9D8F7963B6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2159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8CA8-EB30-0E26-6C8F-78989B85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892E5-82D6-01CC-B23C-D356F0034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27087-9627-E9B7-4984-182C65E5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EEDD-91C1-4B65-BE76-1CD405D75880}" type="datetimeFigureOut">
              <a:rPr lang="fa-IR" smtClean="0"/>
              <a:t>19/09/1444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FB4E6-E9E5-DD17-AFE9-704BBAC9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A3216-244C-9432-43D7-3A25699B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F9FB-9BBA-41FB-8B03-EA9D8F7963B6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6351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15D9D-2D64-EA44-0F7E-FF1CBBFE1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8219D-00EA-D9FC-CCC2-D0FA17198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BD0E-B419-41F5-0933-B08D4E8C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EEDD-91C1-4B65-BE76-1CD405D75880}" type="datetimeFigureOut">
              <a:rPr lang="fa-IR" smtClean="0"/>
              <a:t>19/09/1444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E0E7-0B70-747C-F065-8599D1B2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5A669-466B-2016-FA04-6B0E49B4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F9FB-9BBA-41FB-8B03-EA9D8F7963B6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97315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>
                <a:solidFill>
                  <a:srgbClr val="191B0E"/>
                </a:solidFill>
              </a:rPr>
              <a:pPr/>
              <a:t>4/9/2023</a:t>
            </a:fld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>
                <a:solidFill>
                  <a:srgbClr val="191B0E"/>
                </a:solidFill>
              </a:rPr>
              <a:pPr/>
              <a:t>‹#›</a:t>
            </a:fld>
            <a:endParaRPr lang="en-US" dirty="0">
              <a:solidFill>
                <a:srgbClr val="191B0E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52110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>
                <a:solidFill>
                  <a:srgbClr val="191B0E"/>
                </a:solidFill>
              </a:rPr>
              <a:pPr/>
              <a:t>4/9/2023</a:t>
            </a:fld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>
                <a:solidFill>
                  <a:srgbClr val="191B0E"/>
                </a:solidFill>
              </a:rPr>
              <a:pPr/>
              <a:t>‹#›</a:t>
            </a:fld>
            <a:endParaRPr lang="en-US" dirty="0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20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>
                <a:solidFill>
                  <a:srgbClr val="EFEDE3"/>
                </a:solidFill>
              </a:rPr>
              <a:pPr/>
              <a:t>4/9/2023</a:t>
            </a:fld>
            <a:endParaRPr lang="en-US" dirty="0">
              <a:solidFill>
                <a:srgbClr val="EFEDE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EFEDE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>
                <a:solidFill>
                  <a:srgbClr val="EFEDE3"/>
                </a:solidFill>
              </a:rPr>
              <a:pPr/>
              <a:t>‹#›</a:t>
            </a:fld>
            <a:endParaRPr lang="en-US" dirty="0">
              <a:solidFill>
                <a:srgbClr val="EFEDE3"/>
              </a:solidFill>
            </a:endParaRPr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28169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>
                <a:solidFill>
                  <a:srgbClr val="191B0E"/>
                </a:solidFill>
              </a:rPr>
              <a:pPr/>
              <a:t>4/9/2023</a:t>
            </a:fld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>
                <a:solidFill>
                  <a:srgbClr val="191B0E"/>
                </a:solidFill>
              </a:rPr>
              <a:pPr/>
              <a:t>‹#›</a:t>
            </a:fld>
            <a:endParaRPr lang="en-US" dirty="0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002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>
                <a:solidFill>
                  <a:srgbClr val="191B0E"/>
                </a:solidFill>
              </a:rPr>
              <a:pPr/>
              <a:t>4/9/2023</a:t>
            </a:fld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>
                <a:solidFill>
                  <a:srgbClr val="191B0E"/>
                </a:solidFill>
              </a:rPr>
              <a:pPr/>
              <a:t>‹#›</a:t>
            </a:fld>
            <a:endParaRPr lang="en-US" dirty="0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20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>
                <a:solidFill>
                  <a:srgbClr val="191B0E"/>
                </a:solidFill>
              </a:rPr>
              <a:pPr/>
              <a:t>4/9/2023</a:t>
            </a:fld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>
                <a:solidFill>
                  <a:srgbClr val="191B0E"/>
                </a:solidFill>
              </a:rPr>
              <a:pPr/>
              <a:t>‹#›</a:t>
            </a:fld>
            <a:endParaRPr lang="en-US" dirty="0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37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>
                <a:solidFill>
                  <a:srgbClr val="191B0E"/>
                </a:solidFill>
              </a:rPr>
              <a:pPr/>
              <a:t>4/9/2023</a:t>
            </a:fld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>
                <a:solidFill>
                  <a:srgbClr val="191B0E"/>
                </a:solidFill>
              </a:rPr>
              <a:pPr/>
              <a:t>‹#›</a:t>
            </a:fld>
            <a:endParaRPr lang="en-US" dirty="0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9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>
                <a:solidFill>
                  <a:srgbClr val="191B0E"/>
                </a:solidFill>
              </a:rPr>
              <a:pPr/>
              <a:t>4/9/2023</a:t>
            </a:fld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>
                <a:solidFill>
                  <a:srgbClr val="191B0E"/>
                </a:solidFill>
              </a:rPr>
              <a:pPr/>
              <a:t>‹#›</a:t>
            </a:fld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62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9DD6-3C6D-3AED-DA82-22113F26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4E984-4900-DB45-14E0-54C654C3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2D415-B3EE-A665-A910-4552D0C4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EEDD-91C1-4B65-BE76-1CD405D75880}" type="datetimeFigureOut">
              <a:rPr lang="fa-IR" smtClean="0"/>
              <a:t>19/09/1444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3ED36-0548-AF9A-CE64-C0808E3E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9AE4-8DC5-B86C-D066-A2FAF3A7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F9FB-9BBA-41FB-8B03-EA9D8F7963B6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45026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>
                <a:solidFill>
                  <a:srgbClr val="191B0E"/>
                </a:solidFill>
              </a:rPr>
              <a:pPr/>
              <a:t>4/9/2023</a:t>
            </a:fld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>
                <a:solidFill>
                  <a:srgbClr val="191B0E"/>
                </a:solidFill>
              </a:rPr>
              <a:pPr/>
              <a:t>‹#›</a:t>
            </a:fld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015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>
                <a:solidFill>
                  <a:srgbClr val="191B0E"/>
                </a:solidFill>
              </a:rPr>
              <a:pPr/>
              <a:t>4/9/2023</a:t>
            </a:fld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>
                <a:solidFill>
                  <a:srgbClr val="191B0E"/>
                </a:solidFill>
              </a:rPr>
              <a:pPr/>
              <a:t>‹#›</a:t>
            </a:fld>
            <a:endParaRPr lang="en-US" dirty="0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32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>
                <a:solidFill>
                  <a:srgbClr val="191B0E"/>
                </a:solidFill>
              </a:rPr>
              <a:pPr/>
              <a:t>4/9/2023</a:t>
            </a:fld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>
                <a:solidFill>
                  <a:srgbClr val="191B0E"/>
                </a:solidFill>
              </a:rPr>
              <a:pPr/>
              <a:t>‹#›</a:t>
            </a:fld>
            <a:endParaRPr lang="en-US" dirty="0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753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43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477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128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591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511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26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8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2C8F-EF22-8533-2122-AF0F93D0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97D7-1154-1605-BF71-4F2A1BA63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3B496-C645-775D-64E3-44C0CE21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EEDD-91C1-4B65-BE76-1CD405D75880}" type="datetimeFigureOut">
              <a:rPr lang="fa-IR" smtClean="0"/>
              <a:t>19/09/1444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5325C-90C8-41FC-2120-861A7FB3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41C9E-A0B7-09C8-8957-B1201449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F9FB-9BBA-41FB-8B03-EA9D8F7963B6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557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34406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344068"/>
                </a:solidFill>
              </a:rPr>
              <a:pPr/>
              <a:t>‹#›</a:t>
            </a:fld>
            <a:endParaRPr lang="en-US" dirty="0">
              <a:solidFill>
                <a:srgbClr val="344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76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132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22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319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2335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96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7421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04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24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4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FDF8-C620-72A4-DE23-79DEBD88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DE41-FF7A-6AEC-1032-4CE49C3EC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C1881-B009-FE4D-3909-61DF15DC0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EB2F7-6D72-F626-58A2-3243AA9B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EEDD-91C1-4B65-BE76-1CD405D75880}" type="datetimeFigureOut">
              <a:rPr lang="fa-IR" smtClean="0"/>
              <a:t>19/09/1444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6563E-4A29-A69D-E945-620116CE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455FF-9219-2EF6-5F4B-8910B68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F9FB-9BBA-41FB-8B03-EA9D8F7963B6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345272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160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95584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8160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61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308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4/9/2023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/>
                </a:solidFill>
              </a:rPr>
              <a:pPr/>
              <a:t>‹#›</a:t>
            </a:fld>
            <a:endParaRPr lang="en-US" dirty="0">
              <a:solidFill>
                <a:srgbClr val="F0A2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9215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4/9/2023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/>
                </a:solidFill>
              </a:rPr>
              <a:pPr/>
              <a:t>‹#›</a:t>
            </a:fld>
            <a:endParaRPr lang="en-US" dirty="0">
              <a:solidFill>
                <a:srgbClr val="F0A2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1797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4/9/2023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/>
                </a:solidFill>
              </a:rPr>
              <a:pPr/>
              <a:t>‹#›</a:t>
            </a:fld>
            <a:endParaRPr lang="en-US" dirty="0">
              <a:solidFill>
                <a:srgbClr val="F0A2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9032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4/9/2023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/>
                </a:solidFill>
              </a:rPr>
              <a:pPr/>
              <a:t>‹#›</a:t>
            </a:fld>
            <a:endParaRPr lang="en-US" dirty="0">
              <a:solidFill>
                <a:srgbClr val="F0A2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1726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4/9/2023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/>
                </a:solidFill>
              </a:rPr>
              <a:pPr/>
              <a:t>‹#›</a:t>
            </a:fld>
            <a:endParaRPr lang="en-US" dirty="0">
              <a:solidFill>
                <a:srgbClr val="F0A2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3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8492-09C8-192D-667B-0F45DC39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E9338-63F7-0800-905D-70233C201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4558D-0D87-7EFF-B65B-F1A0A8643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F2CD1-3771-8678-38D7-435BBF414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5297E-7C85-0338-C40A-DF7513B22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8EE7B-7D40-3764-181B-6ECB8755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EEDD-91C1-4B65-BE76-1CD405D75880}" type="datetimeFigureOut">
              <a:rPr lang="fa-IR" smtClean="0"/>
              <a:t>19/09/1444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71A39-8357-4F18-6413-D827A5F6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74A4B-2879-78E1-56EA-2D02A38F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F9FB-9BBA-41FB-8B03-EA9D8F7963B6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837244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4/9/2023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/>
                </a:solidFill>
              </a:rPr>
              <a:pPr/>
              <a:t>‹#›</a:t>
            </a:fld>
            <a:endParaRPr lang="en-US" dirty="0">
              <a:solidFill>
                <a:srgbClr val="F0A2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015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4/9/2023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/>
                </a:solidFill>
              </a:rPr>
              <a:pPr/>
              <a:t>‹#›</a:t>
            </a:fld>
            <a:endParaRPr lang="en-US" dirty="0">
              <a:solidFill>
                <a:srgbClr val="F0A2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966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4/9/2023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/>
                </a:solidFill>
              </a:rPr>
              <a:pPr/>
              <a:t>‹#›</a:t>
            </a:fld>
            <a:endParaRPr lang="en-US" dirty="0">
              <a:solidFill>
                <a:srgbClr val="F0A2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2288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4/9/2023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/>
                </a:solidFill>
              </a:rPr>
              <a:pPr/>
              <a:t>‹#›</a:t>
            </a:fld>
            <a:endParaRPr lang="en-US" dirty="0">
              <a:solidFill>
                <a:srgbClr val="F0A2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598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4/9/2023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/>
                </a:solidFill>
              </a:rPr>
              <a:pPr/>
              <a:t>‹#›</a:t>
            </a:fld>
            <a:endParaRPr lang="en-US" dirty="0">
              <a:solidFill>
                <a:srgbClr val="F0A2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2814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4/9/2023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A22E"/>
                </a:solidFill>
              </a:rPr>
              <a:pPr/>
              <a:t>‹#›</a:t>
            </a:fld>
            <a:endParaRPr lang="en-US" dirty="0">
              <a:solidFill>
                <a:srgbClr val="F0A2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616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317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877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7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7FEA-A8D6-1189-E764-46197A51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455B0-AFAE-1EAA-5370-50712D8C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EEDD-91C1-4B65-BE76-1CD405D75880}" type="datetimeFigureOut">
              <a:rPr lang="fa-IR" smtClean="0"/>
              <a:t>19/09/1444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3C869-08EF-3A45-7EE9-317938BC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80A80-C7F9-3605-2B30-67B90ED4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F9FB-9BBA-41FB-8B03-EA9D8F7963B6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316700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90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975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414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680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2783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073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6306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986665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3488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F1C39-C7C1-3975-31B6-72A5DADE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EEDD-91C1-4B65-BE76-1CD405D75880}" type="datetimeFigureOut">
              <a:rPr lang="fa-IR" smtClean="0"/>
              <a:t>19/09/1444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C89C6-AE16-F8C5-1C6B-3FFFCBA5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53AFE-B4C9-C6D0-5CF5-13BF7248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F9FB-9BBA-41FB-8B03-EA9D8F7963B6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3423559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10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1488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9365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E401711-02DC-4F5A-B0A4-D7A4CFB82638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037924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5798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314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7750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4135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624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A5D5-5BCE-E5D6-5C08-EED0DB30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F3A5F-A147-528A-7C62-B8A6BA58D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B8D3F-BFC0-147D-4337-1793911D2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6701C-1DE6-F036-7C4A-B637A953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EEDD-91C1-4B65-BE76-1CD405D75880}" type="datetimeFigureOut">
              <a:rPr lang="fa-IR" smtClean="0"/>
              <a:t>19/09/1444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0AD23-3BA6-0CCA-D296-DD6B92DE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CC8E5-F739-0BAC-4C14-0C866D5A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F9FB-9BBA-41FB-8B03-EA9D8F7963B6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1330547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055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447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36BD-BA89-4B92-9DBC-679F61142570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24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C7-A3C7-439B-802A-DFE3FCA7ADBD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158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5EA-47B7-4DBF-958B-A3D4DA4F431A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04186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AAA-CF98-48DB-9517-D7ADD1FD1213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704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F696-D0E7-4C66-925E-251F9C0B0F21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3868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732E-4FBC-4B01-A175-6B1CAC9B226D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1113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3932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876B-2EB2-7376-B7E1-A13388D2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5B21C-BB2F-2891-D6BF-DBBD74AA4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D2AB2-4F19-9409-0EC9-39D6EC939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4D8CE-14FE-2BD8-A699-85656189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EEDD-91C1-4B65-BE76-1CD405D75880}" type="datetimeFigureOut">
              <a:rPr lang="fa-IR" smtClean="0"/>
              <a:t>19/09/1444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8A953-E262-38B5-C356-454F3EB8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F0498-064A-909C-FF3D-0F7502BD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F9FB-9BBA-41FB-8B03-EA9D8F7963B6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664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19" Type="http://schemas.openxmlformats.org/officeDocument/2006/relationships/image" Target="../media/image6.jpg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1915D-CDA3-3209-52A1-6296BFDF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1027-6170-4B79-5D5C-7014D30F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2D8AB-D67C-E2B1-5229-4DCB2AE05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EEDD-91C1-4B65-BE76-1CD405D75880}" type="datetimeFigureOut">
              <a:rPr lang="fa-IR" smtClean="0"/>
              <a:t>19/09/1444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D4EF7-8CE1-FCE6-92CF-BF027CEEB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C026E-4249-2B4B-E87F-239282610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2F9FB-9BBA-41FB-8B03-EA9D8F7963B6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3747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>
                <a:solidFill>
                  <a:srgbClr val="191B0E"/>
                </a:solidFill>
              </a:rPr>
              <a:pPr/>
              <a:t>4/9/2023</a:t>
            </a:fld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>
                <a:solidFill>
                  <a:srgbClr val="191B0E"/>
                </a:solidFill>
              </a:rPr>
              <a:pPr/>
              <a:t>‹#›</a:t>
            </a:fld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765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36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265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4/9/2023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F0A22E"/>
                </a:solidFill>
              </a:rPr>
              <a:pPr/>
              <a:t>‹#›</a:t>
            </a:fld>
            <a:endParaRPr lang="en-US" dirty="0">
              <a:solidFill>
                <a:srgbClr val="F0A2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0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9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9C42-9478-12A1-8E37-E345DC89D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سوالات قبل از آزمایش</a:t>
            </a:r>
            <a:br>
              <a:rPr lang="fa-IR" dirty="0"/>
            </a:br>
            <a:r>
              <a:rPr lang="fa-IR" sz="3600" dirty="0">
                <a:solidFill>
                  <a:srgbClr val="FF0000"/>
                </a:solidFill>
              </a:rPr>
              <a:t>دانشجویان باید قبل از شروع جلسه فایل پاسخ را به مدرس بفرستند. 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D68DB-7CE5-8883-8616-70CFBF376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/>
              <a:t>ترم دوم، درس آز عالی</a:t>
            </a:r>
          </a:p>
          <a:p>
            <a:r>
              <a:rPr lang="fa-IR" dirty="0"/>
              <a:t>مدرس: اعظم ایرجی زاد</a:t>
            </a:r>
          </a:p>
          <a:p>
            <a:endParaRPr lang="fa-IR" dirty="0"/>
          </a:p>
          <a:p>
            <a:r>
              <a:rPr lang="fa-IR" dirty="0"/>
              <a:t>۱۴۰۱-۱۴۰۲</a:t>
            </a:r>
          </a:p>
        </p:txBody>
      </p:sp>
    </p:spTree>
    <p:extLst>
      <p:ext uri="{BB962C8B-B14F-4D97-AF65-F5344CB8AC3E}">
        <p14:creationId xmlns:p14="http://schemas.microsoft.com/office/powerpoint/2010/main" val="353379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سوالات آزمایش آشنایی با میکرو ویو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300040" y="2365704"/>
            <a:ext cx="9499988" cy="15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r" defTabSz="4572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امواج مایکروویو چه طول موج و ماهیتی دارند؟</a:t>
            </a:r>
          </a:p>
          <a:p>
            <a:pPr marL="342900" marR="0" lvl="0" indent="-342900" algn="r" defTabSz="4572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ساختار منبع و آشکار ساز امواج مایکرو ویو چگونه است؟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defTabSz="4572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B Nazanin"/>
              </a:rPr>
              <a:t>طول موج و قطبش امواج میکروویو را در این آزمایش چگونه اندازه میگیریم.</a:t>
            </a:r>
            <a:endParaRPr kumimoji="0" lang="fa-I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B Nazanin"/>
            </a:endParaRPr>
          </a:p>
          <a:p>
            <a:pPr marL="342900" marR="0" lvl="0" indent="-342900" algn="r" defTabSz="4572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B Nazanin"/>
              </a:rPr>
              <a:t>کاربرد های  امواج میکرو ویو را بنویسید. </a:t>
            </a:r>
            <a:r>
              <a: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B Nazanin"/>
              </a:rPr>
              <a:t>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3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0AC84D-CFD5-573E-8895-AB7437768C38}"/>
              </a:ext>
            </a:extLst>
          </p:cNvPr>
          <p:cNvSpPr txBox="1"/>
          <p:nvPr/>
        </p:nvSpPr>
        <p:spPr>
          <a:xfrm>
            <a:off x="2118138" y="1686543"/>
            <a:ext cx="7083287" cy="1724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به چه موادی ابررسانا می گویند؟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ابر رسانای مورد آزمایش  چیست؟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کاربرد های ابر رسانا را ذکر کنید؟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نیتروژن مایع چیست و چه خواصی دارد؟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458B59-295B-F3C2-F770-C7F2EC89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سوالات آزمایش ابر رسانا</a:t>
            </a:r>
          </a:p>
        </p:txBody>
      </p:sp>
    </p:spTree>
    <p:extLst>
      <p:ext uri="{BB962C8B-B14F-4D97-AF65-F5344CB8AC3E}">
        <p14:creationId xmlns:p14="http://schemas.microsoft.com/office/powerpoint/2010/main" val="116891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C464-F2FD-8544-9A9F-589FFABE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سوالات آز میکروسکوپ تونلی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DC83E-2179-C7F4-3A06-912454E70986}"/>
              </a:ext>
            </a:extLst>
          </p:cNvPr>
          <p:cNvSpPr txBox="1"/>
          <p:nvPr/>
        </p:nvSpPr>
        <p:spPr>
          <a:xfrm>
            <a:off x="2615096" y="2380974"/>
            <a:ext cx="7968974" cy="22224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a-IR" dirty="0"/>
              <a:t>اصول فیزیکی میکروسکوپ تونلی را بنویسید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a-IR" dirty="0"/>
              <a:t>فرق میکروسکوپ تونلی با نیرو اتمی چیست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a-IR" dirty="0"/>
              <a:t>کاربرد های میکروسکوپ تونلی را بنویسید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a-IR" dirty="0"/>
              <a:t>در این آزمایش نمونه مورد مشاهده چیست و چه خواصی دارد؟</a:t>
            </a:r>
          </a:p>
        </p:txBody>
      </p:sp>
    </p:spTree>
    <p:extLst>
      <p:ext uri="{BB962C8B-B14F-4D97-AF65-F5344CB8AC3E}">
        <p14:creationId xmlns:p14="http://schemas.microsoft.com/office/powerpoint/2010/main" val="145663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462" y="3338945"/>
            <a:ext cx="971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سوالات آز سلول خورشیدی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40593" y="1770083"/>
            <a:ext cx="1005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۱- ساختار سلول خورشیدی سیلکنی و مکانیزم تولید ولتاژ در اثر تابش نور خورشید را تشریح کنید.</a:t>
            </a:r>
          </a:p>
          <a:p>
            <a:pPr marL="0" marR="0" lvl="0" indent="0" algn="r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۲- طیف تابشی خورشید و طیف جذبی سیلکن را با هم مقایسه کنید.</a:t>
            </a:r>
          </a:p>
          <a:p>
            <a:pPr marL="0" marR="0" lvl="0" indent="0" algn="r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۳-  راندمان سلول چیست و چگونه اندازه گیری می شود و به چه عواملی بستگی دارد؟</a:t>
            </a:r>
          </a:p>
          <a:p>
            <a:pPr marL="0" marR="0" lvl="0" indent="0" algn="r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۴- امروزه سلول های خورشیدی از چه موادی و با چه راندمانی در بازار وجود دارد و قیمت برق تولید شده آنها چقدر است؟</a:t>
            </a: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34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ESR</a:t>
            </a:r>
            <a:r>
              <a:rPr lang="fa-IR" dirty="0"/>
              <a:t> سوالات آزمایش 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281545" y="2590800"/>
            <a:ext cx="99891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۱- آصول فیزیکی آزمایش را ذکر کنید.</a:t>
            </a: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۲- کاربرد این پدیده را ذکر کنید.</a:t>
            </a: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۳- نمونه مورد آزمایش چیست و چه ویژگی دارد؟</a:t>
            </a: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۴- چگونه میدان مغناطیسی ثابت و متغییر ایجاد می کنیم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rPr>
              <a:t>؟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78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سوالات آز اثر زیمان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029919" y="1976034"/>
            <a:ext cx="8648054" cy="274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Low" rtl="1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fa-IR" sz="2800" dirty="0">
                <a:latin typeface="Calibri" panose="020F0502020204030204" pitchFamily="34" charset="0"/>
                <a:ea typeface="Calibri" panose="020F0502020204030204" pitchFamily="34" charset="0"/>
                <a:cs typeface="2  Zar" panose="00000400000000000000" pitchFamily="2" charset="-78"/>
              </a:rPr>
              <a:t>اثر زیمان عادی را توضیح دهید</a:t>
            </a:r>
            <a:r>
              <a:rPr lang="fa-IR" sz="1600" dirty="0">
                <a:latin typeface="Calibri" panose="020F0502020204030204" pitchFamily="34" charset="0"/>
                <a:ea typeface="Calibri" panose="020F0502020204030204" pitchFamily="34" charset="0"/>
                <a:cs typeface="2  Zar" panose="00000400000000000000" pitchFamily="2" charset="-78"/>
              </a:rPr>
              <a:t>.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2  Zar" panose="00000400000000000000" pitchFamily="2" charset="-78"/>
            </a:endParaRPr>
          </a:p>
          <a:p>
            <a:pPr marL="342900" lvl="0" indent="-342900" algn="justLow" rtl="1">
              <a:spcAft>
                <a:spcPts val="0"/>
              </a:spcAft>
              <a:buFont typeface="+mj-lt"/>
              <a:buAutoNum type="arabicPeriod"/>
            </a:pPr>
            <a:r>
              <a:rPr lang="fa-IR" sz="2800" dirty="0">
                <a:latin typeface="Calibri" panose="020F0502020204030204" pitchFamily="34" charset="0"/>
                <a:ea typeface="Calibri" panose="020F0502020204030204" pitchFamily="34" charset="0"/>
                <a:cs typeface="2  Zar" panose="00000400000000000000" pitchFamily="2" charset="-78"/>
              </a:rPr>
              <a:t>چرا از لامپ کادمیم در این آزمایش استفاده می شود. برانگیختگی های مجاز ترازهای کادمیم را رسم کنید.  </a:t>
            </a:r>
          </a:p>
          <a:p>
            <a:pPr marL="342900" lvl="0" indent="-342900" algn="justLow" rtl="1">
              <a:spcAft>
                <a:spcPts val="0"/>
              </a:spcAft>
              <a:buFont typeface="+mj-lt"/>
              <a:buAutoNum type="arabicPeriod"/>
            </a:pPr>
            <a:r>
              <a:rPr lang="fa-IR" sz="2800" dirty="0">
                <a:effectLst/>
                <a:latin typeface="Calibri" panose="020F0502020204030204" pitchFamily="34" charset="0"/>
                <a:cs typeface="2  Zar" panose="00000400000000000000" pitchFamily="2" charset="-78"/>
              </a:rPr>
              <a:t>چگونه می توان میدان مغناطیسی ایجاد کرد؟</a:t>
            </a:r>
          </a:p>
          <a:p>
            <a:pPr marL="342900" lvl="0" indent="-342900" algn="justLow" rtl="1">
              <a:spcAft>
                <a:spcPts val="0"/>
              </a:spcAft>
              <a:buFont typeface="+mj-lt"/>
              <a:buAutoNum type="arabicPeriod"/>
            </a:pPr>
            <a:r>
              <a:rPr lang="fa-IR" sz="2800" dirty="0">
                <a:latin typeface="Calibri" panose="020F0502020204030204" pitchFamily="34" charset="0"/>
                <a:cs typeface="2  Zar" panose="00000400000000000000" pitchFamily="2" charset="-78"/>
              </a:rPr>
              <a:t>چگونه شدت میدان را اندازه گیری کنیم؟</a:t>
            </a:r>
          </a:p>
          <a:p>
            <a:pPr marL="342900" lvl="0" indent="-342900" algn="justLow" rtl="1">
              <a:spcAft>
                <a:spcPts val="0"/>
              </a:spcAft>
              <a:buFont typeface="+mj-lt"/>
              <a:buAutoNum type="arabicPeriod"/>
            </a:pPr>
            <a:r>
              <a:rPr lang="fa-IR" sz="2800" dirty="0">
                <a:effectLst/>
                <a:latin typeface="Calibri" panose="020F0502020204030204" pitchFamily="34" charset="0"/>
                <a:cs typeface="2  Zar" panose="00000400000000000000" pitchFamily="2" charset="-78"/>
              </a:rPr>
              <a:t> کاربرد های  اثر زیمان چیست؟</a:t>
            </a:r>
            <a:endParaRPr lang="en-GB" sz="2800" dirty="0">
              <a:effectLst/>
              <a:cs typeface="2 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168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Field Emission microscope (FEM 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502243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dirty="0">
                <a:solidFill>
                  <a:prstClr val="black"/>
                </a:solidFill>
              </a:rPr>
              <a:t>۱- اصول فیزیک آزمایش را شرح دهید.</a:t>
            </a:r>
          </a:p>
          <a:p>
            <a:pPr algn="r" rtl="1">
              <a:lnSpc>
                <a:spcPct val="200000"/>
              </a:lnSpc>
            </a:pPr>
            <a:r>
              <a:rPr lang="fa-IR" dirty="0">
                <a:solidFill>
                  <a:prstClr val="black"/>
                </a:solidFill>
              </a:rPr>
              <a:t>۲- نمونه چیست و چه شکلی دارد؟</a:t>
            </a:r>
          </a:p>
          <a:p>
            <a:pPr algn="r" rtl="1">
              <a:lnSpc>
                <a:spcPct val="200000"/>
              </a:lnSpc>
            </a:pPr>
            <a:r>
              <a:rPr lang="fa-IR" dirty="0">
                <a:solidFill>
                  <a:prstClr val="black"/>
                </a:solidFill>
              </a:rPr>
              <a:t>۳- چرا لامپ باید خلا خوب داشته باشد؟</a:t>
            </a:r>
          </a:p>
          <a:p>
            <a:pPr algn="r" rtl="1">
              <a:lnSpc>
                <a:spcPct val="200000"/>
              </a:lnSpc>
            </a:pPr>
            <a:r>
              <a:rPr lang="fa-IR" dirty="0">
                <a:solidFill>
                  <a:prstClr val="black"/>
                </a:solidFill>
              </a:rPr>
              <a:t>۴- این پدیده ( نشر میدانی) در کجا کاربرد دارد؟</a:t>
            </a:r>
            <a:endParaRPr lang="en-C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92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3600" dirty="0"/>
              <a:t>سیوالات آز فلورسانس و فسفرسانس     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r" rtl="1">
              <a:buFont typeface="+mj-lt"/>
              <a:buAutoNum type="arabicPeriod"/>
            </a:pPr>
            <a:r>
              <a:rPr lang="fa-IR" dirty="0"/>
              <a:t> تشابه و اختلاف فیزیک مواد  فلورسانس و فسفر سانس در چیست؟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dirty="0"/>
              <a:t>چه موادی این دو خاصیت را دارند؟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dirty="0"/>
              <a:t>الکترولومینسانس چیست ؟ چه موادی این خاصیت را دارند؟ و چه کاربردی دارند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dirty="0"/>
              <a:t>حداقل دو کاربرد  برای هر یک از  این دو ماده ذکر کنید. </a:t>
            </a:r>
          </a:p>
          <a:p>
            <a:pPr marL="457200" indent="-457200" algn="r" rtl="1">
              <a:buFont typeface="+mj-lt"/>
              <a:buAutoNum type="arabicPeriod"/>
            </a:pPr>
            <a:endParaRPr lang="fa-IR" dirty="0"/>
          </a:p>
          <a:p>
            <a:pPr algn="l" rt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188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848" y="2858751"/>
            <a:ext cx="103544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Tahoma" panose="020B0604030504040204" pitchFamily="34" charset="0"/>
              </a:rPr>
              <a:t>۱- به چه موادی پارامغناطیس و یا دیا مغناطیس و یا فرو مغناطیس گویند . از هر کدام یک ماده نام ببرید.</a:t>
            </a: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Tahoma" panose="020B0604030504040204" pitchFamily="34" charset="0"/>
              </a:rPr>
              <a:t>۲- چرا  در آزمایش میدان مغناطیسی غیر یکنواخت ایجاد کردیم. چگونه میدان غیر یکنواخت می شود؟</a:t>
            </a: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Tahoma" panose="020B0604030504040204" pitchFamily="34" charset="0"/>
              </a:rPr>
              <a:t>۳- محلول های مغناطیسی چه کاربردی دارند.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Tahoma" panose="020B0604030504040204" pitchFamily="34" charset="0"/>
              </a:rPr>
              <a:t>۴- چرا یون مس یک ظرفیتی دیا مغناطیس و دو ظرفیتی پارا مغناطیس است؟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Tahoma" panose="020B0604030504040204" pitchFamily="34" charset="0"/>
              </a:rPr>
              <a:t>۵- چرا سطح مایع در لوله مسطح نیست؟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6537" y="682388"/>
            <a:ext cx="975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Tahoma" panose="020B0604030504040204" pitchFamily="34" charset="0"/>
              </a:rPr>
              <a:t>آزمایش پذیرفتاری مغناطیسی </a:t>
            </a:r>
            <a:endParaRPr kumimoji="0" lang="en-CA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19309-325D-43FE-957B-280C55F3AAD9}"/>
              </a:ext>
            </a:extLst>
          </p:cNvPr>
          <p:cNvSpPr txBox="1"/>
          <p:nvPr/>
        </p:nvSpPr>
        <p:spPr>
          <a:xfrm>
            <a:off x="1328240" y="6037166"/>
            <a:ext cx="847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https://www.dideo.ir/v/yt/5APHa7vscoI/playing-with-ferrofluid%21</a:t>
            </a:r>
          </a:p>
        </p:txBody>
      </p:sp>
    </p:spTree>
    <p:extLst>
      <p:ext uri="{BB962C8B-B14F-4D97-AF65-F5344CB8AC3E}">
        <p14:creationId xmlns:p14="http://schemas.microsoft.com/office/powerpoint/2010/main" val="394718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سوالات آزمایش  فتو کانداکتیو             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2352215" y="2171700"/>
            <a:ext cx="81791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Tahoma" panose="020B0604030504040204" pitchFamily="34" charset="0"/>
              </a:rPr>
              <a:t>۱- پدیده فتو کانداکتیو چیست و به چه عواملی بستگی دارد؟</a:t>
            </a: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a-I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Tahoma" panose="020B0604030504040204" pitchFamily="34" charset="0"/>
            </a:endParaRP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Tahoma" panose="020B0604030504040204" pitchFamily="34" charset="0"/>
              </a:rPr>
              <a:t>۲- کاربردهای این پدیده در زندگی روزمره را مثال بزنید؟</a:t>
            </a: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a-I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Tahoma" panose="020B0604030504040204" pitchFamily="34" charset="0"/>
            </a:endParaRP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Tahoma" panose="020B0604030504040204" pitchFamily="34" charset="0"/>
              </a:rPr>
              <a:t>۳- چه موادی مناسب برای حسگر های نوری مبتنی بر پدیده فتو کانداکتیو اند؟</a:t>
            </a: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a-I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Tahoma" panose="020B0604030504040204" pitchFamily="34" charset="0"/>
            </a:endParaRP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Tahoma" panose="020B0604030504040204" pitchFamily="34" charset="0"/>
              </a:rPr>
              <a:t>۴- یک مدل تجاری و قیمت آنرا بیابید؟ محدوده فرکانسی و منحنی پاسخ و زمان پاسخ آن چقدر است؟ 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Tahoma" panose="020B0604030504040204" pitchFamily="34" charset="0"/>
              </a:rPr>
              <a:t>۵- سرعت پاسخ دهی المان های نوری مبتنی بر فتو کانداکتیو چقدر است و سرعتشان را  با نوع نوری حرارتی مقایسه کنید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80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DE1F88EA-5B85-4782-9A95-9C738F48E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E9A9E663-1F8A-406B-B295-B1EF8596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EC97561C-9294-4114-A5D6-9CF6CF68A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P-n junctions</a:t>
            </a:r>
            <a:r>
              <a:rPr lang="fa-IR" dirty="0">
                <a:solidFill>
                  <a:schemeClr val="accent2"/>
                </a:solidFill>
              </a:rPr>
              <a:t>سوالات آز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4204" y="2023962"/>
            <a:ext cx="6697715" cy="38451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1CADE4"/>
              </a:buClr>
              <a:buSzTx/>
              <a:buFont typeface="Calibri" panose="020F050202020403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هدف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آزمایش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چیست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و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مشخصه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یک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اتصال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یا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پیوندگاه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p-n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چیست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؟</a:t>
            </a:r>
          </a:p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1CADE4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۲-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نمونه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چگونه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گرم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می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شود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و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رفتار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دمایی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آن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چه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مشخصه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ای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را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نشان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می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دهد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؟ ۳-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منشا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خازن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پیوندگاه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چیست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؟</a:t>
            </a:r>
          </a:p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۴-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نیمه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هادی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ها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چگونه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آلاییده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می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شوند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و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نوع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حامل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چگونه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تعیین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می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شود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؟ </a:t>
            </a:r>
          </a:p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۵-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ترانزیستور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چیست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و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یک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کاربرد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برای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آن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بنویسید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fa-I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۶-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دیود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زنر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چیست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و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چه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کاربردی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دارد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؟</a:t>
            </a:r>
          </a:p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Tx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2563991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1_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5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6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7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669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12</vt:i4>
      </vt:variant>
    </vt:vector>
  </HeadingPairs>
  <TitlesOfParts>
    <vt:vector size="28" baseType="lpstr">
      <vt:lpstr>Arial</vt:lpstr>
      <vt:lpstr>Calibri</vt:lpstr>
      <vt:lpstr>Calibri Light</vt:lpstr>
      <vt:lpstr>Corbel</vt:lpstr>
      <vt:lpstr>Franklin Gothic Book</vt:lpstr>
      <vt:lpstr>Impact</vt:lpstr>
      <vt:lpstr>Tw Cen MT</vt:lpstr>
      <vt:lpstr>Wingdings</vt:lpstr>
      <vt:lpstr>Wingdings 2</vt:lpstr>
      <vt:lpstr>Office Theme</vt:lpstr>
      <vt:lpstr>Crop</vt:lpstr>
      <vt:lpstr>Retrospect</vt:lpstr>
      <vt:lpstr>1_Crop</vt:lpstr>
      <vt:lpstr>Frame</vt:lpstr>
      <vt:lpstr>Droplet</vt:lpstr>
      <vt:lpstr>Main Event</vt:lpstr>
      <vt:lpstr>سوالات قبل از آزمایش دانشجویان باید قبل از شروع جلسه فایل پاسخ را به مدرس بفرستند. </vt:lpstr>
      <vt:lpstr>سوالات آز سلول خورشیدی</vt:lpstr>
      <vt:lpstr>ESR سوالات آزمایش </vt:lpstr>
      <vt:lpstr>سوالات آز اثر زیمان</vt:lpstr>
      <vt:lpstr>Field Emission microscope (FEM )</vt:lpstr>
      <vt:lpstr>سیوالات آز فلورسانس و فسفرسانس     </vt:lpstr>
      <vt:lpstr>PowerPoint Presentation</vt:lpstr>
      <vt:lpstr>سوالات آزمایش  فتو کانداکتیو             </vt:lpstr>
      <vt:lpstr>P-n junctionsسوالات آز </vt:lpstr>
      <vt:lpstr>سوالات آزمایش آشنایی با میکرو ویو</vt:lpstr>
      <vt:lpstr>سوالات آزمایش ابر رسانا</vt:lpstr>
      <vt:lpstr>سوالات آز میکروسکوپ تونلی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سوالات قبل از آزمایش </dc:title>
  <dc:creator>Azam Irajizad</dc:creator>
  <cp:lastModifiedBy>Azam Irajizad</cp:lastModifiedBy>
  <cp:revision>5</cp:revision>
  <dcterms:created xsi:type="dcterms:W3CDTF">2023-02-17T19:32:13Z</dcterms:created>
  <dcterms:modified xsi:type="dcterms:W3CDTF">2023-04-09T14:39:24Z</dcterms:modified>
</cp:coreProperties>
</file>