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70" r:id="rId4"/>
    <p:sldId id="257" r:id="rId5"/>
    <p:sldId id="271" r:id="rId6"/>
    <p:sldId id="258" r:id="rId7"/>
    <p:sldId id="260" r:id="rId8"/>
    <p:sldId id="261" r:id="rId9"/>
    <p:sldId id="272" r:id="rId10"/>
    <p:sldId id="262" r:id="rId11"/>
    <p:sldId id="269" r:id="rId12"/>
    <p:sldId id="259" r:id="rId13"/>
    <p:sldId id="264" r:id="rId14"/>
    <p:sldId id="265" r:id="rId15"/>
    <p:sldId id="267" r:id="rId16"/>
    <p:sldId id="268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D7B32-9749-4BAD-AB6C-64D704F4F3B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E2E0D-C762-4B79-BC83-9354DE0B4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70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7530-3245-4B83-A928-F0322CE15790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285E-17D3-4633-9C5D-03008247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4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1EB8-C618-4AFB-9AE2-BA0C49B85667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285E-17D3-4633-9C5D-03008247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1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4B75-39FD-458B-9A83-6BDDD7752AA4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285E-17D3-4633-9C5D-03008247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30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B751-E1F1-461E-86E1-9B9894AE1895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D0BA-954F-48AE-B943-D42AE4AF4B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521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B751-E1F1-461E-86E1-9B9894AE1895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D0BA-954F-48AE-B943-D42AE4AF4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38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B751-E1F1-461E-86E1-9B9894AE1895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D0BA-954F-48AE-B943-D42AE4AF4B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107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B751-E1F1-461E-86E1-9B9894AE1895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D0BA-954F-48AE-B943-D42AE4AF4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95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B751-E1F1-461E-86E1-9B9894AE1895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D0BA-954F-48AE-B943-D42AE4AF4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50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B751-E1F1-461E-86E1-9B9894AE1895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D0BA-954F-48AE-B943-D42AE4AF4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22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B751-E1F1-461E-86E1-9B9894AE1895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D0BA-954F-48AE-B943-D42AE4AF4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40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B7B751-E1F1-461E-86E1-9B9894AE1895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ACD0BA-954F-48AE-B943-D42AE4AF4B66}" type="slidenum">
              <a:rPr lang="en-US" smtClean="0">
                <a:solidFill>
                  <a:srgbClr val="455F51"/>
                </a:solidFill>
              </a:rPr>
              <a:pPr/>
              <a:t>‹#›</a:t>
            </a:fld>
            <a:endParaRPr lang="en-US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98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2B50-671A-49FB-9036-ECBAA68F466B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285E-17D3-4633-9C5D-03008247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390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B751-E1F1-461E-86E1-9B9894AE1895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D0BA-954F-48AE-B943-D42AE4AF4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96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B751-E1F1-461E-86E1-9B9894AE1895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D0BA-954F-48AE-B943-D42AE4AF4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038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B751-E1F1-461E-86E1-9B9894AE1895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D0BA-954F-48AE-B943-D42AE4AF4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8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5614-3193-475F-9501-EA780CD6F60A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285E-17D3-4633-9C5D-03008247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3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197C-1B5B-4431-9AA7-0CFA35265D01}" type="datetime1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285E-17D3-4633-9C5D-03008247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3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A837-1E19-422E-8714-A1314B38B5FA}" type="datetime1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285E-17D3-4633-9C5D-03008247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6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D3B8-97B1-42B4-9765-92F600ED9DA2}" type="datetime1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285E-17D3-4633-9C5D-03008247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3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A293-DC24-49D6-BE25-C83E6F604CAC}" type="datetime1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285E-17D3-4633-9C5D-03008247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4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ADE2-7FEF-4CF0-89CA-70EBBA7EFA33}" type="datetime1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285E-17D3-4633-9C5D-03008247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4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E789-784F-4535-9FAA-31753FF873DC}" type="datetime1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285E-17D3-4633-9C5D-03008247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4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C71AE-F844-4855-8D30-4B1F6C1AAC2B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E285E-17D3-4633-9C5D-03008247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5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B7B751-E1F1-461E-86E1-9B9894AE1895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ACD0BA-954F-48AE-B943-D42AE4AF4B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12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fa.wikipedia.org/wiki/%D8%AA%D8%A7%D8%A8%D8%B4_%D8%A7%D9%84%DA%A9%D8%AA%D8%B1%D9%88%D9%85%D8%BA%D9%86%D8%A7%D8%B7%DB%8C%D8%B3%DB%8C" TargetMode="Externa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/>
              <a:t>بسمه تعالی</a:t>
            </a:r>
            <a:br>
              <a:rPr lang="fa-IR" dirty="0"/>
            </a:br>
            <a:r>
              <a:rPr lang="fa-IR" dirty="0"/>
              <a:t>آزمایش جسم سیاه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/>
              <a:t>آزمایشگاه فیزیک 4</a:t>
            </a:r>
          </a:p>
          <a:p>
            <a:r>
              <a:rPr lang="fa-IR" dirty="0"/>
              <a:t>دانشکده فیزیک </a:t>
            </a:r>
          </a:p>
          <a:p>
            <a:r>
              <a:rPr lang="fa-IR" dirty="0"/>
              <a:t>دانشگاه صنعتی شریف</a:t>
            </a:r>
          </a:p>
          <a:p>
            <a:r>
              <a:rPr lang="fa-IR" dirty="0"/>
              <a:t>اسفند ۹۹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285E-17D3-4633-9C5D-03008247F9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81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کوره و ترموپیل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285E-17D3-4633-9C5D-03008247F9B1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653" y="1884040"/>
            <a:ext cx="5538784" cy="4472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8" y="3246936"/>
            <a:ext cx="4346825" cy="23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83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آشکارسازی تابش:ترموکوپل وترموپیل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285E-17D3-4633-9C5D-03008247F9B1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554" y="1679579"/>
            <a:ext cx="5472453" cy="28222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30" y="1907766"/>
            <a:ext cx="4800600" cy="1495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30" y="3485332"/>
            <a:ext cx="4800600" cy="2552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2949" y="4501839"/>
            <a:ext cx="1536193" cy="1536193"/>
          </a:xfrm>
          <a:prstGeom prst="rect">
            <a:avLst/>
          </a:prstGeom>
        </p:spPr>
      </p:pic>
      <p:pic>
        <p:nvPicPr>
          <p:cNvPr id="2050" name="Picture 2" descr="CA2 Laboratory Thermopile - Radiant fluxes measurement - Earth Scienc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81861" y="4234263"/>
            <a:ext cx="2426920" cy="188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rmocouple Hu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10" y="32177"/>
            <a:ext cx="3910047" cy="175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764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285E-17D3-4633-9C5D-03008247F9B1}" type="slidenum">
              <a:rPr lang="en-US" smtClean="0"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pPr algn="r" rtl="1"/>
            <a:r>
              <a:rPr lang="fa-IR" dirty="0"/>
              <a:t>نحوۀ انجام آزمایش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981" y="1346535"/>
            <a:ext cx="8630653" cy="20535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782" y="6243144"/>
            <a:ext cx="4523539" cy="3598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933" y="3740252"/>
            <a:ext cx="7145131" cy="22191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4641" y="3851332"/>
            <a:ext cx="2322777" cy="21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08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941" y="1584994"/>
            <a:ext cx="8937860" cy="32950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نحوۀ انجام آزمایش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285E-17D3-4633-9C5D-03008247F9B1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47089"/>
          <a:stretch/>
        </p:blipFill>
        <p:spPr>
          <a:xfrm>
            <a:off x="9624" y="4376679"/>
            <a:ext cx="6073541" cy="24767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289" y="4962445"/>
            <a:ext cx="5282622" cy="85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67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رسم نمودار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با استفاده از جدول 2، منحني </a:t>
            </a:r>
            <a:r>
              <a:rPr lang="en-US" dirty="0"/>
              <a:t>R</a:t>
            </a:r>
            <a:r>
              <a:rPr lang="en-US" baseline="-25000" dirty="0"/>
              <a:t>T</a:t>
            </a:r>
            <a:r>
              <a:rPr lang="fa-IR" baseline="-25000" dirty="0"/>
              <a:t> </a:t>
            </a:r>
            <a:r>
              <a:rPr lang="fa-IR" dirty="0"/>
              <a:t>بر حسب </a:t>
            </a:r>
            <a:r>
              <a:rPr lang="en-US" dirty="0"/>
              <a:t>T</a:t>
            </a:r>
            <a:r>
              <a:rPr lang="en-US" baseline="30000" dirty="0"/>
              <a:t>4</a:t>
            </a:r>
            <a:r>
              <a:rPr lang="fa-IR" dirty="0"/>
              <a:t> را رسم كنيد. از طريق اين منحني ثابت استفان بولتزمن را بدست آوريد و با مقدار تئوري آن مقايسه كنيد. (محاسبه خطاي نسبي)</a:t>
            </a:r>
            <a:br>
              <a:rPr lang="fa-IR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285E-17D3-4633-9C5D-03008247F9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58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/>
              <a:t>پاسخ به سوالات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285E-17D3-4633-9C5D-03008247F9B1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66607" y="1539249"/>
            <a:ext cx="10858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/>
              <a:t>۱ -چرا از جريان آب براي خنك كردن دهانه كوره استفاده شد؟</a:t>
            </a:r>
          </a:p>
          <a:p>
            <a:pPr algn="r"/>
            <a:endParaRPr lang="fa-IR" dirty="0"/>
          </a:p>
          <a:p>
            <a:pPr algn="r"/>
            <a:r>
              <a:rPr lang="fa-IR" dirty="0"/>
              <a:t> 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982" y="1911085"/>
            <a:ext cx="7713961" cy="387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82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/>
              <a:t>سوالات آزمایش اثر هال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1388788" y="2310063"/>
            <a:ext cx="102715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200" dirty="0"/>
              <a:t>۱- هدف آزمایش هال  و نحوه اندازه گیری ضریب هال را بنویسید.</a:t>
            </a:r>
          </a:p>
          <a:p>
            <a:pPr algn="r"/>
            <a:r>
              <a:rPr lang="fa-IR" sz="3200" dirty="0"/>
              <a:t>۲- میدان مغناطیسی چگونه ایجاد می شود؟</a:t>
            </a:r>
          </a:p>
          <a:p>
            <a:pPr algn="r"/>
            <a:r>
              <a:rPr lang="fa-IR" sz="3200" dirty="0"/>
              <a:t>۳- نمونه چیست ؟</a:t>
            </a:r>
          </a:p>
          <a:p>
            <a:pPr algn="r"/>
            <a:r>
              <a:rPr lang="fa-IR" sz="3200" dirty="0"/>
              <a:t>۴- نیمه هادی یعنی چه و حامل های بار در این مواد چیستند؟</a:t>
            </a:r>
          </a:p>
          <a:p>
            <a:pPr algn="r"/>
            <a:r>
              <a:rPr lang="fa-IR" sz="3200" dirty="0"/>
              <a:t>۴- کاربرد اثر هال را ذکر کنید.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12402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55" y="237991"/>
            <a:ext cx="11797822" cy="649176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10515600" cy="1325563"/>
          </a:xfrm>
        </p:spPr>
        <p:txBody>
          <a:bodyPr anchor="t"/>
          <a:lstStyle/>
          <a:p>
            <a:pPr algn="ctr"/>
            <a:r>
              <a:rPr lang="fa-IR" dirty="0"/>
              <a:t>تابش جسم سیاه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706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جسم سیاه چیست؟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0" y="1825624"/>
            <a:ext cx="5227320" cy="4502023"/>
          </a:xfrm>
        </p:spPr>
        <p:txBody>
          <a:bodyPr>
            <a:normAutofit lnSpcReduction="10000"/>
          </a:bodyPr>
          <a:lstStyle/>
          <a:p>
            <a:pPr algn="r" rtl="1"/>
            <a:r>
              <a:rPr lang="fa-IR" dirty="0"/>
              <a:t>از نظر تئوری جسمی است که 100% نوری که به آن تابانده می شود را جذب می نماید.</a:t>
            </a:r>
          </a:p>
          <a:p>
            <a:pPr algn="r" rtl="1"/>
            <a:r>
              <a:rPr lang="fa-IR" dirty="0"/>
              <a:t>جسم سیاه در یک دمای مشخص، بیشترین مقدار انرژی ممکن درآن دما را تابش می کند. این تابش فقط به دمای جسم بستگی دارد و نه نوع جسم.</a:t>
            </a:r>
          </a:p>
          <a:p>
            <a:pPr algn="r" rtl="1"/>
            <a:r>
              <a:rPr lang="fa-IR" dirty="0"/>
              <a:t> اجسام در دماهای مختلف، طول موج های مختلفی ساطع می کنند و رنگ های متفاوتی دارند. </a:t>
            </a:r>
          </a:p>
          <a:p>
            <a:pPr algn="r" rtl="1"/>
            <a:r>
              <a:rPr lang="fa-IR" dirty="0"/>
              <a:t>توان تابشی برای هر دما در یک طول موج خاص بیشینه می شود           قانون وین</a:t>
            </a:r>
            <a:endParaRPr lang="en-US" dirty="0"/>
          </a:p>
        </p:txBody>
      </p:sp>
      <p:pic>
        <p:nvPicPr>
          <p:cNvPr id="5" name="Picture 17" descr="black body cavity u oreg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127" y="482092"/>
            <a:ext cx="2153674" cy="2417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wi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95" y="3191256"/>
            <a:ext cx="5748161" cy="3394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ft Arrow 6"/>
          <p:cNvSpPr/>
          <p:nvPr/>
        </p:nvSpPr>
        <p:spPr>
          <a:xfrm>
            <a:off x="7781544" y="5779008"/>
            <a:ext cx="813816" cy="173736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285E-17D3-4633-9C5D-03008247F9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2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798" y="0"/>
            <a:ext cx="10515600" cy="1325563"/>
          </a:xfrm>
        </p:spPr>
        <p:txBody>
          <a:bodyPr anchor="t"/>
          <a:lstStyle/>
          <a:p>
            <a:pPr algn="r" rtl="1"/>
            <a:r>
              <a:rPr lang="fa-IR" dirty="0"/>
              <a:t>جسم خاکستری چیست؟     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6880505" y="1745116"/>
            <a:ext cx="49506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a-IR" sz="2800" b="1" dirty="0">
                <a:solidFill>
                  <a:prstClr val="black"/>
                </a:solidFill>
              </a:rPr>
              <a:t>جسم سیاه</a:t>
            </a:r>
            <a:r>
              <a:rPr lang="fa-IR" sz="2800" dirty="0">
                <a:solidFill>
                  <a:prstClr val="black"/>
                </a:solidFill>
              </a:rPr>
              <a:t> جسم ایده‌آلی است که همهٔ </a:t>
            </a:r>
            <a:r>
              <a:rPr lang="fa-IR" sz="2800" dirty="0">
                <a:solidFill>
                  <a:prstClr val="black"/>
                </a:solidFill>
                <a:hlinkClick r:id="rId2" tooltip="تابش الکترومغناطیسی"/>
              </a:rPr>
              <a:t>نوری</a:t>
            </a:r>
            <a:r>
              <a:rPr lang="fa-IR" sz="2800" dirty="0">
                <a:solidFill>
                  <a:prstClr val="black"/>
                </a:solidFill>
              </a:rPr>
              <a:t> را که در همه بسامدها و زوایا به آن می‌تابد جذب می‌کند. هیچ </a:t>
            </a:r>
            <a:r>
              <a:rPr lang="fa-IR" sz="2800" dirty="0">
                <a:solidFill>
                  <a:prstClr val="black"/>
                </a:solidFill>
                <a:hlinkClick r:id="rId2" tooltip="تابش الکترومغناطیسی"/>
              </a:rPr>
              <a:t>تابش الکترومغناطیسی</a:t>
            </a:r>
            <a:r>
              <a:rPr lang="fa-IR" sz="2800" dirty="0">
                <a:solidFill>
                  <a:prstClr val="black"/>
                </a:solidFill>
              </a:rPr>
              <a:t> از جسم سیاه بازنمی‌تابد یا نمی‌گذرد. به همین دلیل این جسم وقتی که سرد است سیاه دیده می‌شود. </a:t>
            </a:r>
          </a:p>
          <a:p>
            <a:pPr algn="r"/>
            <a:r>
              <a:rPr lang="fa-IR" sz="2800" dirty="0">
                <a:solidFill>
                  <a:prstClr val="black"/>
                </a:solidFill>
              </a:rPr>
              <a:t>اجسام معمولی خاکستری هستند و ضریب تابندگی کمتر از ۱ دارند.</a:t>
            </a:r>
            <a:endParaRPr lang="en-CA" sz="2800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4076" y="982663"/>
            <a:ext cx="7007107" cy="52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3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توان طیف تابشی چیست؟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de-DE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Stefan-Boltzmann Law</a:t>
            </a:r>
          </a:p>
          <a:p>
            <a:pPr marL="457200" indent="-457200" algn="just">
              <a:defRPr/>
            </a:pPr>
            <a:r>
              <a:rPr lang="de-DE" dirty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amount of energy radiated is proportional to the temperature of the object raised to the fourth power.</a:t>
            </a:r>
          </a:p>
          <a:p>
            <a:pPr marL="457200" indent="-457200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 </a:t>
            </a:r>
            <a:r>
              <a:rPr lang="fa-IR" dirty="0">
                <a:latin typeface="Times New Roman" pitchFamily="18" charset="0"/>
                <a:cs typeface="Times New Roman" pitchFamily="18" charset="0"/>
                <a:sym typeface="Wingdings 3" pitchFamily="18" charset="2"/>
              </a:rPr>
              <a:t>          </a:t>
            </a:r>
            <a:r>
              <a:rPr lang="en-US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="1" baseline="-250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 T</a:t>
            </a:r>
            <a:r>
              <a:rPr lang="en-US" b="1" baseline="300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                       </a:t>
            </a:r>
            <a:r>
              <a:rPr lang="fa-IR" b="1" dirty="0">
                <a:latin typeface="Times New Roman" pitchFamily="18" charset="0"/>
                <a:cs typeface="+mj-cs"/>
                <a:sym typeface="Symbol" pitchFamily="18" charset="2"/>
              </a:rPr>
              <a:t>توان تشعشع شده در واحد سطح                     </a:t>
            </a:r>
            <a:r>
              <a:rPr lang="en-US" b="1" dirty="0">
                <a:latin typeface="Times New Roman" pitchFamily="18" charset="0"/>
                <a:cs typeface="+mj-cs"/>
                <a:sym typeface="Symbol" pitchFamily="18" charset="2"/>
              </a:rPr>
              <a:t>  </a:t>
            </a:r>
          </a:p>
          <a:p>
            <a:pPr marL="457200" indent="-457200">
              <a:defRPr/>
            </a:pP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flux of energy (W/m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marL="457200" indent="-457200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T = temperature (K)</a:t>
            </a:r>
          </a:p>
          <a:p>
            <a:pPr marL="457200" indent="-457200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 = 5.67 x 10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-8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W/m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(</a:t>
            </a:r>
            <a:r>
              <a:rPr lang="de-DE" dirty="0">
                <a:latin typeface="Times New Roman" pitchFamily="18" charset="0"/>
                <a:cs typeface="Times New Roman" pitchFamily="18" charset="0"/>
              </a:rPr>
              <a:t>Stefan-Boltzmann constant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endParaRPr lang="fa-IR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457200" indent="-457200">
              <a:defRPr/>
            </a:pP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094" y="5323682"/>
            <a:ext cx="2962275" cy="6286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285E-17D3-4633-9C5D-03008247F9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9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70" y="1825625"/>
            <a:ext cx="5465517" cy="412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dirty="0"/>
              <a:t>مسالۀ شدت تابش جسم سیاه بر حسب فرکانس در واحد حجم در فیزیک کلاسیک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5154" y="1825625"/>
            <a:ext cx="5688645" cy="4351338"/>
          </a:xfrm>
        </p:spPr>
        <p:txBody>
          <a:bodyPr/>
          <a:lstStyle/>
          <a:p>
            <a:pPr algn="r" rtl="1"/>
            <a:r>
              <a:rPr lang="fa-IR" dirty="0"/>
              <a:t>قانون وین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l-GR" baseline="-25000" dirty="0"/>
              <a:t>λ</a:t>
            </a:r>
            <a:r>
              <a:rPr lang="en-US" dirty="0"/>
              <a:t>d</a:t>
            </a:r>
            <a:r>
              <a:rPr lang="el-GR" dirty="0"/>
              <a:t>λ</a:t>
            </a:r>
            <a:r>
              <a:rPr lang="en-US" dirty="0"/>
              <a:t> = 8</a:t>
            </a:r>
            <a:r>
              <a:rPr lang="el-GR" dirty="0"/>
              <a:t>π</a:t>
            </a:r>
            <a:r>
              <a:rPr lang="en-US" dirty="0"/>
              <a:t>c/</a:t>
            </a:r>
            <a:r>
              <a:rPr lang="el-GR" dirty="0"/>
              <a:t>λ</a:t>
            </a:r>
            <a:r>
              <a:rPr lang="en-US" baseline="30000" dirty="0"/>
              <a:t>5 </a:t>
            </a:r>
            <a:r>
              <a:rPr lang="en-US" dirty="0" err="1"/>
              <a:t>exp</a:t>
            </a:r>
            <a:r>
              <a:rPr lang="en-US" dirty="0"/>
              <a:t>(-</a:t>
            </a:r>
            <a:r>
              <a:rPr lang="en-US" dirty="0" err="1"/>
              <a:t>hc</a:t>
            </a:r>
            <a:r>
              <a:rPr lang="en-US" dirty="0"/>
              <a:t>/</a:t>
            </a:r>
            <a:r>
              <a:rPr lang="en-US" dirty="0" err="1"/>
              <a:t>kT</a:t>
            </a:r>
            <a:r>
              <a:rPr lang="el-GR" dirty="0"/>
              <a:t>λ</a:t>
            </a:r>
            <a:r>
              <a:rPr lang="en-US" dirty="0"/>
              <a:t>)d</a:t>
            </a:r>
            <a:r>
              <a:rPr lang="el-GR" dirty="0"/>
              <a:t>λ</a:t>
            </a:r>
            <a:endParaRPr lang="en-US" dirty="0"/>
          </a:p>
          <a:p>
            <a:pPr marL="0" indent="0" algn="r" rtl="1">
              <a:buNone/>
            </a:pPr>
            <a:r>
              <a:rPr lang="fa-IR" dirty="0"/>
              <a:t>در </a:t>
            </a:r>
            <a:r>
              <a:rPr lang="fa-IR" dirty="0">
                <a:solidFill>
                  <a:srgbClr val="FF0000"/>
                </a:solidFill>
              </a:rPr>
              <a:t>طول موج های کوچک </a:t>
            </a:r>
            <a:r>
              <a:rPr lang="fa-IR" dirty="0"/>
              <a:t>بر نمودار منطبق می شود</a:t>
            </a:r>
            <a:endParaRPr lang="en-US" dirty="0">
              <a:solidFill>
                <a:srgbClr val="FF0000"/>
              </a:solidFill>
            </a:endParaRPr>
          </a:p>
          <a:p>
            <a:pPr algn="r" rtl="1"/>
            <a:endParaRPr lang="fa-IR" dirty="0"/>
          </a:p>
          <a:p>
            <a:pPr algn="r" rtl="1"/>
            <a:r>
              <a:rPr lang="fa-IR" dirty="0"/>
              <a:t>قانون ریلی-جینز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l-GR" baseline="-25000" dirty="0"/>
              <a:t>λ</a:t>
            </a:r>
            <a:r>
              <a:rPr lang="en-US" dirty="0"/>
              <a:t>d</a:t>
            </a:r>
            <a:r>
              <a:rPr lang="el-GR" dirty="0"/>
              <a:t>λ</a:t>
            </a:r>
            <a:r>
              <a:rPr lang="en-US" dirty="0"/>
              <a:t> = 8</a:t>
            </a:r>
            <a:r>
              <a:rPr lang="el-GR" dirty="0"/>
              <a:t>π</a:t>
            </a:r>
            <a:r>
              <a:rPr lang="en-US" dirty="0" err="1"/>
              <a:t>kT</a:t>
            </a:r>
            <a:r>
              <a:rPr lang="en-US" dirty="0"/>
              <a:t>/</a:t>
            </a:r>
            <a:r>
              <a:rPr lang="el-GR" dirty="0"/>
              <a:t>λ</a:t>
            </a:r>
            <a:r>
              <a:rPr lang="en-US" baseline="30000" dirty="0"/>
              <a:t>4</a:t>
            </a:r>
            <a:r>
              <a:rPr lang="en-US" dirty="0"/>
              <a:t> d</a:t>
            </a:r>
            <a:r>
              <a:rPr lang="el-GR" dirty="0"/>
              <a:t>λ</a:t>
            </a:r>
            <a:endParaRPr lang="fa-IR" dirty="0"/>
          </a:p>
          <a:p>
            <a:pPr marL="0" indent="0" algn="r" rtl="1">
              <a:buNone/>
            </a:pPr>
            <a:r>
              <a:rPr lang="fa-IR" dirty="0"/>
              <a:t>در </a:t>
            </a:r>
            <a:r>
              <a:rPr lang="fa-IR" dirty="0">
                <a:solidFill>
                  <a:srgbClr val="FF0000"/>
                </a:solidFill>
              </a:rPr>
              <a:t>طول موج های بزرگ </a:t>
            </a:r>
            <a:r>
              <a:rPr lang="fa-IR" dirty="0"/>
              <a:t>بر نمودار منطبق می شود</a:t>
            </a:r>
            <a:endParaRPr lang="en-US" dirty="0">
              <a:solidFill>
                <a:srgbClr val="FF0000"/>
              </a:solidFill>
            </a:endParaRPr>
          </a:p>
          <a:p>
            <a:pPr marL="0" indent="0" algn="r" rtl="1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285E-17D3-4633-9C5D-03008247F9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1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حل مساله در فیزیک کوانتوم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0176" y="1862201"/>
            <a:ext cx="5373624" cy="4351338"/>
          </a:xfrm>
        </p:spPr>
        <p:txBody>
          <a:bodyPr/>
          <a:lstStyle/>
          <a:p>
            <a:pPr algn="r" rtl="1"/>
            <a:r>
              <a:rPr lang="fa-IR" dirty="0"/>
              <a:t>فرض پلانک: </a:t>
            </a:r>
          </a:p>
          <a:p>
            <a:pPr lvl="1" algn="r" rtl="1"/>
            <a:r>
              <a:rPr lang="fa-IR" dirty="0"/>
              <a:t>انرژی تابشی جسم مربوط به نوسانات الکترون های ذرات تشکیل دهندۀ جسم است که مقادیر گسسته اختیار می کنند.</a:t>
            </a:r>
          </a:p>
          <a:p>
            <a:pPr lvl="1" algn="l"/>
            <a:r>
              <a:rPr lang="en-US" dirty="0"/>
              <a:t>E=</a:t>
            </a:r>
            <a:r>
              <a:rPr lang="en-US" dirty="0" err="1"/>
              <a:t>nh</a:t>
            </a:r>
            <a:r>
              <a:rPr lang="el-GR" dirty="0"/>
              <a:t>υ</a:t>
            </a:r>
            <a:r>
              <a:rPr lang="en-US" dirty="0"/>
              <a:t>        n=1,2,3…     </a:t>
            </a:r>
          </a:p>
          <a:p>
            <a:pPr lvl="1"/>
            <a:r>
              <a:rPr lang="en-US" dirty="0"/>
              <a:t>E</a:t>
            </a:r>
            <a:r>
              <a:rPr lang="el-GR" baseline="-25000" dirty="0"/>
              <a:t>λ</a:t>
            </a:r>
            <a:r>
              <a:rPr lang="en-US" dirty="0"/>
              <a:t>d</a:t>
            </a:r>
            <a:r>
              <a:rPr lang="el-GR" dirty="0"/>
              <a:t>λ</a:t>
            </a:r>
            <a:r>
              <a:rPr lang="en-US" dirty="0"/>
              <a:t> = 8</a:t>
            </a:r>
            <a:r>
              <a:rPr lang="el-GR" dirty="0"/>
              <a:t>π</a:t>
            </a:r>
            <a:r>
              <a:rPr lang="en-US" dirty="0" err="1"/>
              <a:t>hc</a:t>
            </a:r>
            <a:r>
              <a:rPr lang="en-US" dirty="0"/>
              <a:t>/</a:t>
            </a:r>
            <a:r>
              <a:rPr lang="el-GR" dirty="0"/>
              <a:t>λ</a:t>
            </a:r>
            <a:r>
              <a:rPr lang="en-US" baseline="30000" dirty="0"/>
              <a:t>5 </a:t>
            </a:r>
            <a:r>
              <a:rPr lang="en-US" dirty="0"/>
              <a:t>*d</a:t>
            </a:r>
            <a:r>
              <a:rPr lang="el-GR" dirty="0"/>
              <a:t>λ</a:t>
            </a:r>
            <a:r>
              <a:rPr lang="en-US" dirty="0"/>
              <a:t>/[</a:t>
            </a:r>
            <a:r>
              <a:rPr lang="en-US" dirty="0" err="1"/>
              <a:t>exp</a:t>
            </a:r>
            <a:r>
              <a:rPr lang="en-US" dirty="0"/>
              <a:t>(-</a:t>
            </a:r>
            <a:r>
              <a:rPr lang="en-US" dirty="0" err="1"/>
              <a:t>hc</a:t>
            </a:r>
            <a:r>
              <a:rPr lang="en-US" dirty="0"/>
              <a:t>/</a:t>
            </a:r>
            <a:r>
              <a:rPr lang="en-US" dirty="0" err="1"/>
              <a:t>kT</a:t>
            </a:r>
            <a:r>
              <a:rPr lang="el-GR" dirty="0"/>
              <a:t>λ</a:t>
            </a:r>
            <a:r>
              <a:rPr lang="en-US" dirty="0"/>
              <a:t>)-1]      </a:t>
            </a:r>
          </a:p>
          <a:p>
            <a:pPr marL="457200" lvl="1" indent="0">
              <a:buNone/>
            </a:pPr>
            <a:r>
              <a:rPr lang="en-US" dirty="0"/>
              <a:t>or </a:t>
            </a:r>
            <a:endParaRPr lang="fa-IR" dirty="0"/>
          </a:p>
          <a:p>
            <a:pPr algn="r" rtl="1"/>
            <a:endParaRPr lang="en-US" dirty="0"/>
          </a:p>
          <a:p>
            <a:pPr algn="r" rtl="1"/>
            <a:r>
              <a:rPr lang="fa-IR" dirty="0"/>
              <a:t>کاملا منطبق بر نمودار تابش جسم سیاه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542" y="4450973"/>
            <a:ext cx="3357562" cy="74397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285E-17D3-4633-9C5D-03008247F9B1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5" descr="40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239" y="1060472"/>
            <a:ext cx="5880881" cy="540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46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C239-0FF0-4964-A846-938C43461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86603"/>
            <a:ext cx="11797822" cy="1450757"/>
          </a:xfrm>
        </p:spPr>
        <p:txBody>
          <a:bodyPr anchor="ctr"/>
          <a:lstStyle/>
          <a:p>
            <a:pPr algn="r"/>
            <a:r>
              <a:rPr lang="fa-IR" dirty="0"/>
              <a:t>کاربرد تابش جسم سیاه : تصویر برداری  گرمایی            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D7D2F1-0D91-47A9-B642-7277A48D6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87" y="2290762"/>
            <a:ext cx="4324780" cy="3157538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F271375-55D5-467E-8E77-2EF0A712A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99" y="2290762"/>
            <a:ext cx="5472113" cy="329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4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چینش آزمایش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5250"/>
            <a:ext cx="10515600" cy="4351338"/>
          </a:xfrm>
        </p:spPr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E285E-17D3-4633-9C5D-03008247F9B1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2" t="13894" r="3668" b="10740"/>
          <a:stretch/>
        </p:blipFill>
        <p:spPr>
          <a:xfrm>
            <a:off x="166086" y="2695398"/>
            <a:ext cx="5101389" cy="34073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285" y="1651000"/>
            <a:ext cx="6830629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64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 Light"/>
        <a:ea typeface=""/>
        <a:cs typeface="B Nazanin"/>
      </a:majorFont>
      <a:minorFont>
        <a:latin typeface="Calibri"/>
        <a:ea typeface=""/>
        <a:cs typeface="B Nazani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1973</TotalTime>
  <Words>526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Retrospect</vt:lpstr>
      <vt:lpstr>بسمه تعالی آزمایش جسم سیاه</vt:lpstr>
      <vt:lpstr>تابش جسم سیاه </vt:lpstr>
      <vt:lpstr>جسم سیاه چیست؟</vt:lpstr>
      <vt:lpstr>جسم خاکستری چیست؟     </vt:lpstr>
      <vt:lpstr>توان طیف تابشی چیست؟</vt:lpstr>
      <vt:lpstr>مسالۀ شدت تابش جسم سیاه بر حسب فرکانس در واحد حجم در فیزیک کلاسیک</vt:lpstr>
      <vt:lpstr>حل مساله در فیزیک کوانتوم</vt:lpstr>
      <vt:lpstr>کاربرد تابش جسم سیاه : تصویر برداری  گرمایی             </vt:lpstr>
      <vt:lpstr>چینش آزمایش</vt:lpstr>
      <vt:lpstr>کوره و ترموپیل</vt:lpstr>
      <vt:lpstr>آشکارسازی تابش:ترموکوپل وترموپیل</vt:lpstr>
      <vt:lpstr>نحوۀ انجام آزمایش</vt:lpstr>
      <vt:lpstr>نحوۀ انجام آزمایش</vt:lpstr>
      <vt:lpstr>رسم نمودار</vt:lpstr>
      <vt:lpstr>پاسخ به سوالات</vt:lpstr>
      <vt:lpstr>سوالات آزمایش اثر هال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آزمایش جسم سیاه</dc:title>
  <dc:creator>Mona Mir</dc:creator>
  <cp:lastModifiedBy>Elk Cloner</cp:lastModifiedBy>
  <cp:revision>44</cp:revision>
  <dcterms:created xsi:type="dcterms:W3CDTF">2021-02-05T20:18:12Z</dcterms:created>
  <dcterms:modified xsi:type="dcterms:W3CDTF">2021-02-24T17:12:10Z</dcterms:modified>
</cp:coreProperties>
</file>