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06" r:id="rId4"/>
    <p:sldMasterId id="2147483820" r:id="rId5"/>
  </p:sldMasterIdLst>
  <p:notesMasterIdLst>
    <p:notesMasterId r:id="rId18"/>
  </p:notesMasterIdLst>
  <p:handoutMasterIdLst>
    <p:handoutMasterId r:id="rId19"/>
  </p:handoutMasterIdLst>
  <p:sldIdLst>
    <p:sldId id="256" r:id="rId6"/>
    <p:sldId id="292" r:id="rId7"/>
    <p:sldId id="257" r:id="rId8"/>
    <p:sldId id="286" r:id="rId9"/>
    <p:sldId id="285" r:id="rId10"/>
    <p:sldId id="287" r:id="rId11"/>
    <p:sldId id="266" r:id="rId12"/>
    <p:sldId id="288" r:id="rId13"/>
    <p:sldId id="289" r:id="rId14"/>
    <p:sldId id="290" r:id="rId15"/>
    <p:sldId id="29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1" d="100"/>
          <a:sy n="91" d="100"/>
        </p:scale>
        <p:origin x="56" y="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78B-5BE2-4FA4-9C46-8E3C52358F89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11E7-88A7-4B97-9C7A-FE0856176636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6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1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78B-5BE2-4FA4-9C46-8E3C52358F89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7435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78B-5BE2-4FA4-9C46-8E3C52358F89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4903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4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669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78B-5BE2-4FA4-9C46-8E3C52358F89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668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>
                <a:solidFill>
                  <a:prstClr val="white">
                    <a:lumMod val="50000"/>
                  </a:prstClr>
                </a:solidFill>
              </a:rPr>
              <a:pPr/>
              <a:t>5/12/2021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78B-5BE2-4FA4-9C46-8E3C52358F89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1549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51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>
                <a:solidFill>
                  <a:prstClr val="white">
                    <a:lumMod val="50000"/>
                  </a:prstClr>
                </a:solidFill>
              </a:rPr>
              <a:pPr/>
              <a:t>5/12/2021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>
                <a:solidFill>
                  <a:prstClr val="white">
                    <a:lumMod val="50000"/>
                  </a:prstClr>
                </a:solidFill>
              </a:rPr>
              <a:pPr/>
              <a:t>5/12/2021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>
                <a:solidFill>
                  <a:prstClr val="white">
                    <a:lumMod val="50000"/>
                  </a:prstClr>
                </a:solidFill>
              </a:rPr>
              <a:pPr/>
              <a:t>5/12/2021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>
                <a:solidFill>
                  <a:prstClr val="white">
                    <a:lumMod val="50000"/>
                  </a:prstClr>
                </a:solidFill>
              </a:rPr>
              <a:pPr/>
              <a:t>5/12/2021</a:t>
            </a:fld>
            <a:endParaRPr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0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56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294967295" pos="2688">
          <p15:clr>
            <a:srgbClr val="FBAE40"/>
          </p15:clr>
        </p15:guide>
        <p15:guide id="4294967295" orient="horz" pos="288">
          <p15:clr>
            <a:srgbClr val="FBAE40"/>
          </p15:clr>
        </p15:guide>
        <p15:guide id="4294967295" orient="horz" pos="4032">
          <p15:clr>
            <a:srgbClr val="FBAE40"/>
          </p15:clr>
        </p15:guide>
        <p15:guide id="4294967295" pos="295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72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>
                <a:solidFill>
                  <a:prstClr val="white">
                    <a:lumMod val="50000"/>
                  </a:prstClr>
                </a:solidFill>
              </a:rPr>
              <a:pPr/>
              <a:t>5/12/2021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7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>
                <a:solidFill>
                  <a:prstClr val="white">
                    <a:lumMod val="50000"/>
                  </a:prstClr>
                </a:solidFill>
              </a:rPr>
              <a:pPr/>
              <a:t>5/12/2021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78B-5BE2-4FA4-9C46-8E3C52358F89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32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78B-5BE2-4FA4-9C46-8E3C52358F89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6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78B-5BE2-4FA4-9C46-8E3C52358F89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76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78B-5BE2-4FA4-9C46-8E3C52358F89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72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78B-5BE2-4FA4-9C46-8E3C52358F89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8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78B-5BE2-4FA4-9C46-8E3C52358F89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07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178B-5BE2-4FA4-9C46-8E3C52358F89}" type="datetimeFigureOut">
              <a:rPr lang="en-CA" smtClean="0"/>
              <a:t>2021-05-12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20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651" r:id="rId14"/>
    <p:sldLayoutId id="2147483666" r:id="rId15"/>
    <p:sldLayoutId id="2147483654" r:id="rId16"/>
    <p:sldLayoutId id="2147483661" r:id="rId17"/>
    <p:sldLayoutId id="2147483674" r:id="rId18"/>
    <p:sldLayoutId id="2147483665" r:id="rId19"/>
    <p:sldLayoutId id="2147483673" r:id="rId20"/>
    <p:sldLayoutId id="2147483662" r:id="rId21"/>
    <p:sldLayoutId id="2147483663" r:id="rId22"/>
    <p:sldLayoutId id="2147483664" r:id="rId23"/>
    <p:sldLayoutId id="2147483675" r:id="rId24"/>
    <p:sldLayoutId id="2147483676" r:id="rId25"/>
    <p:sldLayoutId id="2147483672" r:id="rId26"/>
    <p:sldLayoutId id="214748366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>
                <a:solidFill>
                  <a:prstClr val="white">
                    <a:lumMod val="50000"/>
                  </a:prstClr>
                </a:solidFill>
              </a:rPr>
              <a:pPr/>
              <a:t>5/12/2021</a:t>
            </a:fld>
            <a:endParaRPr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3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3840">
          <p15:clr>
            <a:srgbClr val="F26B43"/>
          </p15:clr>
        </p15:guide>
        <p15:guide id="429496729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168" y="4098320"/>
            <a:ext cx="9085832" cy="16560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dirty="0" smtClean="0"/>
              <a:t>آزمایشگاه فیزیک ۴</a:t>
            </a:r>
          </a:p>
          <a:p>
            <a:pPr marL="0" indent="0" algn="ctr">
              <a:buNone/>
            </a:pPr>
            <a:r>
              <a:rPr lang="fa-IR" dirty="0" smtClean="0"/>
              <a:t>اعظم ایرجی زاد</a:t>
            </a:r>
          </a:p>
          <a:p>
            <a:pPr marL="0" indent="0" algn="ctr">
              <a:buNone/>
            </a:pPr>
            <a:r>
              <a:rPr lang="fa-IR" dirty="0" smtClean="0"/>
              <a:t>بهار ۱۴۰۰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601960"/>
            <a:ext cx="8098971" cy="29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پاسخ به سوالات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1257300"/>
            <a:ext cx="10107386" cy="33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سوالات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9" y="1624751"/>
            <a:ext cx="10842171" cy="3957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301" y="5744666"/>
            <a:ext cx="106237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 smtClean="0"/>
              <a:t>۶- اصول ایمنی کار با اشعه ایکس را بنویسید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2108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Lotus" panose="00000400000000000000" pitchFamily="2" charset="-78"/>
              </a:rPr>
              <a:t>سوالات آزمایش یونیزاسیون اشعه ایکس</a:t>
            </a:r>
            <a:endParaRPr lang="en-US" dirty="0">
              <a:cs typeface="B Lotus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714500"/>
            <a:ext cx="9731140" cy="4457700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 smtClean="0">
                <a:cs typeface="B Lotus" panose="00000400000000000000" pitchFamily="2" charset="-78"/>
              </a:rPr>
              <a:t>1- هدف آزمایش یونیزاسیون بررسی چه مواردی است؟</a:t>
            </a:r>
          </a:p>
          <a:p>
            <a:pPr marL="0" indent="0" algn="r" rtl="1">
              <a:buNone/>
            </a:pPr>
            <a:r>
              <a:rPr lang="fa-IR" dirty="0" smtClean="0">
                <a:cs typeface="B Lotus" panose="00000400000000000000" pitchFamily="2" charset="-78"/>
              </a:rPr>
              <a:t>2- یک نمونه از کاربردهای این آزمایش را توضیح دهید؟</a:t>
            </a:r>
          </a:p>
          <a:p>
            <a:pPr marL="0" indent="0" algn="r" rtl="1">
              <a:buNone/>
            </a:pPr>
            <a:r>
              <a:rPr lang="fa-IR" dirty="0" smtClean="0">
                <a:cs typeface="B Lotus" panose="00000400000000000000" pitchFamily="2" charset="-78"/>
              </a:rPr>
              <a:t>3- برای اندازه گیری جریان یونیزاسیون نیاز به تقویت کننده است، چرا؟ از چه نوع کابلی برای اتصال خازن به تقویت کننده باید استفاده شود؟</a:t>
            </a:r>
          </a:p>
          <a:p>
            <a:pPr marL="0" indent="0" algn="r" rtl="1">
              <a:buNone/>
            </a:pPr>
            <a:r>
              <a:rPr lang="fa-IR" dirty="0" smtClean="0">
                <a:cs typeface="B Lotus" panose="00000400000000000000" pitchFamily="2" charset="-78"/>
              </a:rPr>
              <a:t>4- چرا برای اندازه گیری جریان یونیزاسیون در هر مرحله باید مکث نمود؟</a:t>
            </a:r>
            <a:endParaRPr lang="en-US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60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587829"/>
            <a:ext cx="10135081" cy="58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Ionization of x-ray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7" y="1470253"/>
            <a:ext cx="4674742" cy="2201560"/>
          </a:xfrm>
          <a:prstGeom prst="rect">
            <a:avLst/>
          </a:prstGeom>
        </p:spPr>
      </p:pic>
      <p:pic>
        <p:nvPicPr>
          <p:cNvPr id="1030" name="Picture 6" descr="How Cancer Develops Through Ionizing Radi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18" y="3502479"/>
            <a:ext cx="4208982" cy="295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36" y="4133850"/>
            <a:ext cx="2522765" cy="2164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0514" y="2726989"/>
            <a:ext cx="34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خطرات اشعه یونیزه کننده بر سلول ها 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328740" y="3810684"/>
            <a:ext cx="151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روش آشکار سازی اشعه 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653" y="4385337"/>
            <a:ext cx="3161716" cy="1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محفظه یونیزاسیون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593" y="292401"/>
            <a:ext cx="5196384" cy="6168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31" y="1099663"/>
            <a:ext cx="5643983" cy="53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دستگاه اشعه ایکس و خازن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11E7-88A7-4B97-9C7A-FE0856176636}" type="slidenum">
              <a:rPr lang="en-CA" smtClean="0"/>
              <a:t>6</a:t>
            </a:fld>
            <a:endParaRPr lang="en-CA"/>
          </a:p>
        </p:txBody>
      </p:sp>
      <p:pic>
        <p:nvPicPr>
          <p:cNvPr id="2050" name="Picture 2" descr="Detecting X-rays using an ionization cha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42306"/>
            <a:ext cx="5456464" cy="397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27" y="2049238"/>
            <a:ext cx="5330198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2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34122"/>
              </p:ext>
            </p:extLst>
          </p:nvPr>
        </p:nvGraphicFramePr>
        <p:xfrm>
          <a:off x="178874" y="593888"/>
          <a:ext cx="6409182" cy="6173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197">
                  <a:extLst>
                    <a:ext uri="{9D8B030D-6E8A-4147-A177-3AD203B41FA5}">
                      <a16:colId xmlns:a16="http://schemas.microsoft.com/office/drawing/2014/main" xmlns="" val="2435449902"/>
                    </a:ext>
                  </a:extLst>
                </a:gridCol>
                <a:gridCol w="1068197">
                  <a:extLst>
                    <a:ext uri="{9D8B030D-6E8A-4147-A177-3AD203B41FA5}">
                      <a16:colId xmlns:a16="http://schemas.microsoft.com/office/drawing/2014/main" xmlns="" val="83539140"/>
                    </a:ext>
                  </a:extLst>
                </a:gridCol>
                <a:gridCol w="1068197">
                  <a:extLst>
                    <a:ext uri="{9D8B030D-6E8A-4147-A177-3AD203B41FA5}">
                      <a16:colId xmlns:a16="http://schemas.microsoft.com/office/drawing/2014/main" xmlns="" val="3496494576"/>
                    </a:ext>
                  </a:extLst>
                </a:gridCol>
                <a:gridCol w="1068197">
                  <a:extLst>
                    <a:ext uri="{9D8B030D-6E8A-4147-A177-3AD203B41FA5}">
                      <a16:colId xmlns:a16="http://schemas.microsoft.com/office/drawing/2014/main" xmlns="" val="4021589426"/>
                    </a:ext>
                  </a:extLst>
                </a:gridCol>
                <a:gridCol w="1068197">
                  <a:extLst>
                    <a:ext uri="{9D8B030D-6E8A-4147-A177-3AD203B41FA5}">
                      <a16:colId xmlns:a16="http://schemas.microsoft.com/office/drawing/2014/main" xmlns="" val="592007629"/>
                    </a:ext>
                  </a:extLst>
                </a:gridCol>
                <a:gridCol w="1068197">
                  <a:extLst>
                    <a:ext uri="{9D8B030D-6E8A-4147-A177-3AD203B41FA5}">
                      <a16:colId xmlns:a16="http://schemas.microsoft.com/office/drawing/2014/main" xmlns="" val="127414205"/>
                    </a:ext>
                  </a:extLst>
                </a:gridCol>
              </a:tblGrid>
              <a:tr h="447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</a:t>
                      </a:r>
                      <a:r>
                        <a:rPr lang="en-US" sz="1600" u="none" strike="noStrike" baseline="-25000" dirty="0">
                          <a:effectLst/>
                        </a:rPr>
                        <a:t>C</a:t>
                      </a:r>
                      <a:r>
                        <a:rPr lang="en-US" sz="1600" u="none" strike="noStrike" dirty="0">
                          <a:effectLst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HelveticaNeue-Italic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</a:t>
                      </a:r>
                      <a:r>
                        <a:rPr lang="en-US" sz="1600" u="none" strike="noStrike" baseline="-25000" dirty="0">
                          <a:effectLst/>
                        </a:rPr>
                        <a:t>C</a:t>
                      </a:r>
                      <a:r>
                        <a:rPr lang="en-US" sz="1600" u="none" strike="noStrike" dirty="0">
                          <a:effectLst/>
                        </a:rPr>
                        <a:t>(U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err="1">
                          <a:effectLst/>
                        </a:rPr>
                        <a:t>nA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HelveticaNeue-Italic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</a:t>
                      </a:r>
                      <a:r>
                        <a:rPr lang="en-US" sz="1600" u="none" strike="noStrike" baseline="-25000" dirty="0">
                          <a:effectLst/>
                        </a:rPr>
                        <a:t>C</a:t>
                      </a:r>
                      <a:r>
                        <a:rPr lang="en-US" sz="1600" u="none" strike="noStrike" dirty="0">
                          <a:effectLst/>
                        </a:rPr>
                        <a:t>(U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err="1">
                          <a:effectLst/>
                        </a:rPr>
                        <a:t>nA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HelveticaNeue-Italic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</a:t>
                      </a:r>
                      <a:r>
                        <a:rPr lang="en-US" sz="1600" u="none" strike="noStrike" baseline="-25000" dirty="0">
                          <a:effectLst/>
                        </a:rPr>
                        <a:t>C</a:t>
                      </a:r>
                      <a:r>
                        <a:rPr lang="en-US" sz="1600" u="none" strike="noStrike" dirty="0">
                          <a:effectLst/>
                        </a:rPr>
                        <a:t>(U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err="1">
                          <a:effectLst/>
                        </a:rPr>
                        <a:t>nA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HelveticaNeue-Italic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</a:t>
                      </a:r>
                      <a:r>
                        <a:rPr lang="en-US" sz="1600" u="none" strike="noStrike" baseline="-25000" dirty="0">
                          <a:effectLst/>
                        </a:rPr>
                        <a:t>C</a:t>
                      </a:r>
                      <a:r>
                        <a:rPr lang="en-US" sz="1600" u="none" strike="noStrike" dirty="0">
                          <a:effectLst/>
                        </a:rPr>
                        <a:t>(U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err="1">
                          <a:effectLst/>
                        </a:rPr>
                        <a:t>nA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HelveticaNeue-Italic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</a:t>
                      </a:r>
                      <a:r>
                        <a:rPr lang="en-US" sz="1600" u="none" strike="noStrike" baseline="-25000" dirty="0">
                          <a:effectLst/>
                        </a:rPr>
                        <a:t>C</a:t>
                      </a:r>
                      <a:r>
                        <a:rPr lang="en-US" sz="1600" u="none" strike="noStrike" dirty="0">
                          <a:effectLst/>
                        </a:rPr>
                        <a:t>(U</a:t>
                      </a:r>
                      <a:r>
                        <a:rPr lang="en-US" sz="1600" u="none" strike="noStrike" baseline="-25000" dirty="0">
                          <a:effectLst/>
                        </a:rPr>
                        <a:t>5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err="1">
                          <a:effectLst/>
                        </a:rPr>
                        <a:t>nA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HelveticaNeue-Italic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3091461293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579859836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4190220570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1721378709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1804298634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1707100686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1515921761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352201542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2787838938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1192556403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2255636808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1395152415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4178920533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1685703987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2226409478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927931835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2342157031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1232862528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49670592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2100080260"/>
                  </a:ext>
                </a:extLst>
              </a:tr>
              <a:tr h="20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ctr"/>
                </a:tc>
                <a:extLst>
                  <a:ext uri="{0D108BD9-81ED-4DB2-BD59-A6C34878D82A}">
                    <a16:rowId xmlns:a16="http://schemas.microsoft.com/office/drawing/2014/main" xmlns="" val="2077733334"/>
                  </a:ext>
                </a:extLst>
              </a:tr>
              <a:tr h="20451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Tab. 1: Ionization current I</a:t>
                      </a:r>
                      <a:r>
                        <a:rPr lang="en-US" sz="1400" u="none" strike="noStrike" baseline="-25000" dirty="0">
                          <a:effectLst/>
                        </a:rPr>
                        <a:t>C</a:t>
                      </a:r>
                      <a:r>
                        <a:rPr lang="en-US" sz="1400" u="none" strike="noStrike" dirty="0">
                          <a:effectLst/>
                        </a:rPr>
                        <a:t> as a function of the capacitor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7" marR="6017" marT="6017" marB="0" anchor="b"/>
                </a:tc>
                <a:extLst>
                  <a:ext uri="{0D108BD9-81ED-4DB2-BD59-A6C34878D82A}">
                    <a16:rowId xmlns:a16="http://schemas.microsoft.com/office/drawing/2014/main" xmlns="" val="880920610"/>
                  </a:ext>
                </a:extLst>
              </a:tr>
              <a:tr h="204512">
                <a:tc gridSpan="6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voltage UC, tube high voltages U1 = 15 kV, U2 = 20 kV, U3 = </a:t>
                      </a:r>
                      <a:r>
                        <a:rPr lang="en-US" sz="1400" u="none" strike="noStrike" dirty="0" smtClean="0">
                          <a:effectLst/>
                        </a:rPr>
                        <a:t>25 kV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-Roman"/>
                        </a:rPr>
                        <a:t>,</a:t>
                      </a:r>
                      <a:r>
                        <a:rPr lang="en-US" sz="1400" u="none" strike="noStrike" dirty="0" smtClean="0">
                          <a:effectLst/>
                        </a:rPr>
                        <a:t> U4 = 30 kV, and U5 = 35 kV, emission current I = 1.0 mA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017" marR="6017" marT="60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53034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04905" y="979863"/>
            <a:ext cx="5365807" cy="54014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cs typeface="B Lotus" panose="00000400000000000000" pitchFamily="2" charset="-78"/>
              </a:rPr>
              <a:t>آزمایش 1</a:t>
            </a:r>
          </a:p>
          <a:p>
            <a:pPr algn="just" rtl="1">
              <a:lnSpc>
                <a:spcPct val="150000"/>
              </a:lnSpc>
            </a:pPr>
            <a:r>
              <a:rPr lang="fa-IR" sz="1400" dirty="0" smtClean="0">
                <a:cs typeface="B Lotus" panose="00000400000000000000" pitchFamily="2" charset="-78"/>
              </a:rPr>
              <a:t>منبع ولتاژ </a:t>
            </a:r>
            <a:r>
              <a:rPr lang="en-US" sz="1400" dirty="0" smtClean="0">
                <a:cs typeface="B Lotus" panose="00000400000000000000" pitchFamily="2" charset="-78"/>
              </a:rPr>
              <a:t>DC</a:t>
            </a:r>
            <a:r>
              <a:rPr lang="fa-IR" sz="1400" dirty="0" smtClean="0">
                <a:cs typeface="B Lotus" panose="00000400000000000000" pitchFamily="2" charset="-78"/>
              </a:rPr>
              <a:t> و آمپلی فایر جریان و دستگاه اشعۀ ایکس را مطابق دستور روشن نمایید. آنگاه ولتاژ و جریان دستگاه اشعۀ ایکس را زیاد کنید. جریان </a:t>
            </a:r>
            <a:r>
              <a:rPr lang="en-US" sz="1400" dirty="0" err="1" smtClean="0">
                <a:cs typeface="B Lotus" panose="00000400000000000000" pitchFamily="2" charset="-78"/>
              </a:rPr>
              <a:t>I</a:t>
            </a:r>
            <a:r>
              <a:rPr lang="en-US" sz="1400" baseline="-25000" dirty="0" err="1" smtClean="0">
                <a:cs typeface="B Lotus" panose="00000400000000000000" pitchFamily="2" charset="-78"/>
              </a:rPr>
              <a:t>em</a:t>
            </a:r>
            <a:r>
              <a:rPr lang="fa-IR" sz="1400" dirty="0" smtClean="0">
                <a:cs typeface="B Lotus" panose="00000400000000000000" pitchFamily="2" charset="-78"/>
              </a:rPr>
              <a:t> را بر روی </a:t>
            </a:r>
            <a:r>
              <a:rPr lang="en-US" sz="1400" dirty="0" smtClean="0">
                <a:cs typeface="B Lotus" panose="00000400000000000000" pitchFamily="2" charset="-78"/>
              </a:rPr>
              <a:t>mA</a:t>
            </a:r>
            <a:r>
              <a:rPr lang="fa-IR" sz="1400" dirty="0" smtClean="0">
                <a:cs typeface="B Lotus" panose="00000400000000000000" pitchFamily="2" charset="-78"/>
              </a:rPr>
              <a:t> 1 و ولتاژ آند (</a:t>
            </a:r>
            <a:r>
              <a:rPr lang="en-US" sz="1400" dirty="0" smtClean="0">
                <a:cs typeface="B Lotus" panose="00000400000000000000" pitchFamily="2" charset="-78"/>
              </a:rPr>
              <a:t>V</a:t>
            </a:r>
            <a:r>
              <a:rPr lang="en-US" sz="1400" baseline="-25000" dirty="0" smtClean="0">
                <a:cs typeface="B Lotus" panose="00000400000000000000" pitchFamily="2" charset="-78"/>
              </a:rPr>
              <a:t>A</a:t>
            </a:r>
            <a:r>
              <a:rPr lang="fa-IR" sz="1400" dirty="0" smtClean="0">
                <a:cs typeface="B Lotus" panose="00000400000000000000" pitchFamily="2" charset="-78"/>
              </a:rPr>
              <a:t>) را بر روی </a:t>
            </a:r>
            <a:r>
              <a:rPr lang="en-US" sz="1400" dirty="0" smtClean="0">
                <a:cs typeface="B Lotus" panose="00000400000000000000" pitchFamily="2" charset="-78"/>
              </a:rPr>
              <a:t>15 kV</a:t>
            </a:r>
            <a:r>
              <a:rPr lang="fa-IR" sz="1400" dirty="0" smtClean="0">
                <a:cs typeface="B Lotus" panose="00000400000000000000" pitchFamily="2" charset="-78"/>
              </a:rPr>
              <a:t> تنظیم نمایید. ولتاژ خازن (ولتاژ </a:t>
            </a:r>
            <a:r>
              <a:rPr lang="en-US" sz="1400" dirty="0" smtClean="0">
                <a:cs typeface="B Lotus" panose="00000400000000000000" pitchFamily="2" charset="-78"/>
              </a:rPr>
              <a:t>DC</a:t>
            </a:r>
            <a:r>
              <a:rPr lang="fa-IR" sz="1400" dirty="0" smtClean="0">
                <a:cs typeface="B Lotus" panose="00000400000000000000" pitchFamily="2" charset="-78"/>
              </a:rPr>
              <a:t>) را پله پله  از صفر تا (</a:t>
            </a:r>
            <a:r>
              <a:rPr lang="en-US" sz="1400" dirty="0" smtClean="0">
                <a:cs typeface="B Lotus" panose="00000400000000000000" pitchFamily="2" charset="-78"/>
              </a:rPr>
              <a:t>V</a:t>
            </a:r>
            <a:r>
              <a:rPr lang="fa-IR" sz="1400" dirty="0" smtClean="0">
                <a:cs typeface="B Lotus" panose="00000400000000000000" pitchFamily="2" charset="-78"/>
              </a:rPr>
              <a:t>) 300 افزایش داده و در هر ولتاژ، جریان یونیزاسیون را به دست آورید. با افزایش ولتاژ آند در پله های </a:t>
            </a:r>
            <a:r>
              <a:rPr lang="en-US" sz="1400" dirty="0" smtClean="0">
                <a:cs typeface="B Lotus" panose="00000400000000000000" pitchFamily="2" charset="-78"/>
              </a:rPr>
              <a:t>kV</a:t>
            </a:r>
            <a:r>
              <a:rPr lang="fa-IR" sz="1400" dirty="0" smtClean="0">
                <a:cs typeface="B Lotus" panose="00000400000000000000" pitchFamily="2" charset="-78"/>
              </a:rPr>
              <a:t> 5 تا مقدار </a:t>
            </a:r>
            <a:r>
              <a:rPr lang="en-US" sz="1400" dirty="0" smtClean="0">
                <a:cs typeface="B Lotus" panose="00000400000000000000" pitchFamily="2" charset="-78"/>
              </a:rPr>
              <a:t>kV</a:t>
            </a:r>
            <a:r>
              <a:rPr lang="fa-IR" sz="1400" dirty="0" smtClean="0">
                <a:cs typeface="B Lotus" panose="00000400000000000000" pitchFamily="2" charset="-78"/>
              </a:rPr>
              <a:t> 35 این اندازه گیری را تکرار نمایید.</a:t>
            </a:r>
          </a:p>
          <a:p>
            <a:pPr algn="just" rtl="1">
              <a:lnSpc>
                <a:spcPct val="150000"/>
              </a:lnSpc>
            </a:pPr>
            <a:r>
              <a:rPr lang="fa-IR" sz="1400" dirty="0" smtClean="0">
                <a:cs typeface="B Lotus" panose="00000400000000000000" pitchFamily="2" charset="-78"/>
              </a:rPr>
              <a:t>در آخر، زمان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Δt</a:t>
            </a:r>
            <a:r>
              <a:rPr lang="fa-IR" sz="1400" dirty="0" smtClean="0">
                <a:cs typeface="B Lotus" panose="00000400000000000000" pitchFamily="2" charset="-78"/>
              </a:rPr>
              <a:t> را با افزایش ناگهانی ولتاژ خازن و اندازه گیری مقدار زمانی که جریان یونیزاسیون به اشباع می رسد، بیابید (زمان مکث). نتایج را در جدول 1 ثبت کنید.</a:t>
            </a:r>
            <a:endParaRPr lang="en-US" sz="1400" dirty="0" smtClean="0">
              <a:cs typeface="B Lotus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endParaRPr lang="en-US" sz="1400" dirty="0">
              <a:cs typeface="B Lotus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sz="1400" dirty="0" smtClean="0">
                <a:cs typeface="B Lotus" panose="00000400000000000000" pitchFamily="2" charset="-78"/>
              </a:rPr>
              <a:t>زمان مکث به دست آمده در آزمایش : 3.05 ثانیه</a:t>
            </a:r>
            <a:endParaRPr lang="en-US" sz="1400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آزمایش ۲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6023873" y="1480774"/>
            <a:ext cx="5634728" cy="30469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cs typeface="B Lotus" panose="00000400000000000000" pitchFamily="2" charset="-78"/>
              </a:rPr>
              <a:t>آزمایش 2</a:t>
            </a:r>
          </a:p>
          <a:p>
            <a:pPr algn="just" rtl="1">
              <a:lnSpc>
                <a:spcPct val="150000"/>
              </a:lnSpc>
            </a:pPr>
            <a:r>
              <a:rPr lang="fa-IR" dirty="0" smtClean="0">
                <a:cs typeface="B Lotus" panose="00000400000000000000" pitchFamily="2" charset="-78"/>
              </a:rPr>
              <a:t>ولتاژ آند را بر روی </a:t>
            </a:r>
            <a:r>
              <a:rPr lang="en-US" dirty="0" smtClean="0">
                <a:cs typeface="B Lotus" panose="00000400000000000000" pitchFamily="2" charset="-78"/>
              </a:rPr>
              <a:t>U=35 kV</a:t>
            </a:r>
            <a:r>
              <a:rPr lang="fa-IR" dirty="0" smtClean="0">
                <a:cs typeface="B Lotus" panose="00000400000000000000" pitchFamily="2" charset="-78"/>
              </a:rPr>
              <a:t> و ولتاژ خازن بر روی مقداری بیش از </a:t>
            </a:r>
            <a:r>
              <a:rPr lang="fa-IR" dirty="0">
                <a:cs typeface="B Lotus" panose="00000400000000000000" pitchFamily="2" charset="-78"/>
              </a:rPr>
              <a:t> </a:t>
            </a:r>
            <a:r>
              <a:rPr lang="en-US" dirty="0" smtClean="0">
                <a:cs typeface="B Lotus" panose="00000400000000000000" pitchFamily="2" charset="-78"/>
              </a:rPr>
              <a:t>140V</a:t>
            </a:r>
            <a:r>
              <a:rPr lang="fa-IR" dirty="0" smtClean="0">
                <a:cs typeface="B Lotus" panose="00000400000000000000" pitchFamily="2" charset="-78"/>
              </a:rPr>
              <a:t> قرار دهید و جریان دستگاه اشعۀ ایکس را زیاد کنید. جریان </a:t>
            </a:r>
            <a:r>
              <a:rPr lang="en-US" dirty="0" err="1" smtClean="0">
                <a:cs typeface="B Lotus" panose="00000400000000000000" pitchFamily="2" charset="-78"/>
              </a:rPr>
              <a:t>I</a:t>
            </a:r>
            <a:r>
              <a:rPr lang="en-US" baseline="-25000" dirty="0" err="1" smtClean="0">
                <a:cs typeface="B Lotus" panose="00000400000000000000" pitchFamily="2" charset="-78"/>
              </a:rPr>
              <a:t>em</a:t>
            </a:r>
            <a:r>
              <a:rPr lang="fa-IR" dirty="0" smtClean="0">
                <a:cs typeface="B Lotus" panose="00000400000000000000" pitchFamily="2" charset="-78"/>
              </a:rPr>
              <a:t> را در پله های </a:t>
            </a:r>
            <a:r>
              <a:rPr lang="en-US" dirty="0" smtClean="0">
                <a:cs typeface="B Lotus" panose="00000400000000000000" pitchFamily="2" charset="-78"/>
              </a:rPr>
              <a:t>0.1 mA</a:t>
            </a:r>
            <a:r>
              <a:rPr lang="fa-IR" dirty="0" smtClean="0">
                <a:cs typeface="B Lotus" panose="00000400000000000000" pitchFamily="2" charset="-78"/>
              </a:rPr>
              <a:t> از صفر تا </a:t>
            </a:r>
            <a:r>
              <a:rPr lang="en-US" dirty="0" smtClean="0">
                <a:cs typeface="B Lotus" panose="00000400000000000000" pitchFamily="2" charset="-78"/>
              </a:rPr>
              <a:t>mA</a:t>
            </a:r>
            <a:r>
              <a:rPr lang="fa-IR" dirty="0" smtClean="0">
                <a:cs typeface="B Lotus" panose="00000400000000000000" pitchFamily="2" charset="-78"/>
              </a:rPr>
              <a:t> 1 افزایش دهید و جریان یونیزاسیون را به دست آورید.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17270"/>
              </p:ext>
            </p:extLst>
          </p:nvPr>
        </p:nvGraphicFramePr>
        <p:xfrm>
          <a:off x="1645920" y="1700784"/>
          <a:ext cx="2743200" cy="3579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142067134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1453955739"/>
                    </a:ext>
                  </a:extLst>
                </a:gridCol>
              </a:tblGrid>
              <a:tr h="492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 smtClean="0">
                          <a:effectLst/>
                        </a:rPr>
                        <a:t>I</a:t>
                      </a:r>
                      <a:r>
                        <a:rPr lang="en-US" sz="1800" u="none" strike="noStrike" baseline="-25000" dirty="0" err="1" smtClean="0">
                          <a:effectLst/>
                        </a:rPr>
                        <a:t>em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(mA)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HelveticaNeue-Ital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</a:t>
                      </a:r>
                      <a:r>
                        <a:rPr lang="en-US" sz="1800" u="none" strike="noStrike" baseline="-25000" dirty="0">
                          <a:effectLst/>
                        </a:rPr>
                        <a:t>C</a:t>
                      </a:r>
                      <a:r>
                        <a:rPr lang="en-US" sz="1800" u="none" strike="noStrike" dirty="0">
                          <a:effectLst/>
                        </a:rPr>
                        <a:t> (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nA</a:t>
                      </a:r>
                      <a:r>
                        <a:rPr lang="en-US" sz="1800" u="none" strike="noStrike" dirty="0" smtClean="0">
                          <a:effectLst/>
                        </a:rPr>
                        <a:t>)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HelveticaNeue-Ital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793097445"/>
                  </a:ext>
                </a:extLst>
              </a:tr>
              <a:tr h="277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751879951"/>
                  </a:ext>
                </a:extLst>
              </a:tr>
              <a:tr h="277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261502694"/>
                  </a:ext>
                </a:extLst>
              </a:tr>
              <a:tr h="277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01524907"/>
                  </a:ext>
                </a:extLst>
              </a:tr>
              <a:tr h="277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653028176"/>
                  </a:ext>
                </a:extLst>
              </a:tr>
              <a:tr h="277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1.72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741334116"/>
                  </a:ext>
                </a:extLst>
              </a:tr>
              <a:tr h="277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74711198"/>
                  </a:ext>
                </a:extLst>
              </a:tr>
              <a:tr h="277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86815273"/>
                  </a:ext>
                </a:extLst>
              </a:tr>
              <a:tr h="277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846651310"/>
                  </a:ext>
                </a:extLst>
              </a:tr>
              <a:tr h="277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668227885"/>
                  </a:ext>
                </a:extLst>
              </a:tr>
              <a:tr h="277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3.55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87212140"/>
                  </a:ext>
                </a:extLst>
              </a:tr>
              <a:tr h="277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32102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66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آزمایش ۳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163475" y="1487754"/>
            <a:ext cx="5495125" cy="26314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cs typeface="B Lotus" panose="00000400000000000000" pitchFamily="2" charset="-78"/>
              </a:rPr>
              <a:t>آزمایش 3</a:t>
            </a:r>
          </a:p>
          <a:p>
            <a:pPr algn="just" rtl="1">
              <a:lnSpc>
                <a:spcPct val="150000"/>
              </a:lnSpc>
            </a:pPr>
            <a:r>
              <a:rPr lang="fa-IR" dirty="0" smtClean="0">
                <a:cs typeface="B Lotus" panose="00000400000000000000" pitchFamily="2" charset="-78"/>
              </a:rPr>
              <a:t>جریان </a:t>
            </a:r>
            <a:r>
              <a:rPr lang="en-US" dirty="0" err="1" smtClean="0">
                <a:cs typeface="B Lotus" panose="00000400000000000000" pitchFamily="2" charset="-78"/>
              </a:rPr>
              <a:t>I</a:t>
            </a:r>
            <a:r>
              <a:rPr lang="en-US" baseline="-25000" dirty="0" err="1" smtClean="0">
                <a:cs typeface="B Lotus" panose="00000400000000000000" pitchFamily="2" charset="-78"/>
              </a:rPr>
              <a:t>em</a:t>
            </a:r>
            <a:r>
              <a:rPr lang="fa-IR" dirty="0" smtClean="0">
                <a:cs typeface="B Lotus" panose="00000400000000000000" pitchFamily="2" charset="-78"/>
              </a:rPr>
              <a:t> را بر روی </a:t>
            </a:r>
            <a:r>
              <a:rPr lang="en-US" dirty="0" smtClean="0">
                <a:cs typeface="B Lotus" panose="00000400000000000000" pitchFamily="2" charset="-78"/>
              </a:rPr>
              <a:t>mA</a:t>
            </a:r>
            <a:r>
              <a:rPr lang="fa-IR" dirty="0" smtClean="0">
                <a:cs typeface="B Lotus" panose="00000400000000000000" pitchFamily="2" charset="-78"/>
              </a:rPr>
              <a:t> 1 و ولتاژ خازن بر روی مقداری بیش از </a:t>
            </a:r>
            <a:r>
              <a:rPr lang="fa-IR" dirty="0">
                <a:cs typeface="B Lotus" panose="00000400000000000000" pitchFamily="2" charset="-78"/>
              </a:rPr>
              <a:t> </a:t>
            </a:r>
            <a:r>
              <a:rPr lang="en-US" dirty="0" smtClean="0">
                <a:cs typeface="B Lotus" panose="00000400000000000000" pitchFamily="2" charset="-78"/>
              </a:rPr>
              <a:t>140V</a:t>
            </a:r>
            <a:r>
              <a:rPr lang="fa-IR" dirty="0" smtClean="0">
                <a:cs typeface="B Lotus" panose="00000400000000000000" pitchFamily="2" charset="-78"/>
              </a:rPr>
              <a:t> قرار دهید و ولتاژ دستگاه اشعۀ ایکس را پله پله از </a:t>
            </a:r>
            <a:r>
              <a:rPr lang="en-US" dirty="0" smtClean="0">
                <a:cs typeface="B Lotus" panose="00000400000000000000" pitchFamily="2" charset="-78"/>
              </a:rPr>
              <a:t>kV</a:t>
            </a:r>
            <a:r>
              <a:rPr lang="fa-IR" dirty="0" smtClean="0">
                <a:cs typeface="B Lotus" panose="00000400000000000000" pitchFamily="2" charset="-78"/>
              </a:rPr>
              <a:t> 5</a:t>
            </a:r>
            <a:r>
              <a:rPr lang="en-US" dirty="0" smtClean="0">
                <a:cs typeface="B Lotus" panose="00000400000000000000" pitchFamily="2" charset="-78"/>
              </a:rPr>
              <a:t> </a:t>
            </a:r>
            <a:r>
              <a:rPr lang="fa-IR" dirty="0" smtClean="0">
                <a:cs typeface="B Lotus" panose="00000400000000000000" pitchFamily="2" charset="-78"/>
              </a:rPr>
              <a:t> تا </a:t>
            </a:r>
            <a:r>
              <a:rPr lang="en-US" dirty="0" smtClean="0">
                <a:cs typeface="B Lotus" panose="00000400000000000000" pitchFamily="2" charset="-78"/>
              </a:rPr>
              <a:t>kV</a:t>
            </a:r>
            <a:r>
              <a:rPr lang="fa-IR" dirty="0" smtClean="0">
                <a:cs typeface="B Lotus" panose="00000400000000000000" pitchFamily="2" charset="-78"/>
              </a:rPr>
              <a:t> 35 زیاد کنید و جریان یونیزاسیون را به دست آورید.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31963"/>
              </p:ext>
            </p:extLst>
          </p:nvPr>
        </p:nvGraphicFramePr>
        <p:xfrm>
          <a:off x="2185416" y="1973834"/>
          <a:ext cx="2395728" cy="4086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864">
                  <a:extLst>
                    <a:ext uri="{9D8B030D-6E8A-4147-A177-3AD203B41FA5}">
                      <a16:colId xmlns:a16="http://schemas.microsoft.com/office/drawing/2014/main" xmlns="" val="907506919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xmlns="" val="3693501573"/>
                    </a:ext>
                  </a:extLst>
                </a:gridCol>
              </a:tblGrid>
              <a:tr h="520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U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(kV)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HelveticaNeue-Ital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</a:t>
                      </a:r>
                      <a:r>
                        <a:rPr lang="en-US" sz="1800" u="none" strike="noStrike" baseline="-25000" dirty="0">
                          <a:effectLst/>
                        </a:rPr>
                        <a:t>C</a:t>
                      </a:r>
                      <a:r>
                        <a:rPr lang="en-US" sz="1800" u="none" strike="noStrike" dirty="0">
                          <a:effectLst/>
                        </a:rPr>
                        <a:t> (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nA</a:t>
                      </a:r>
                      <a:r>
                        <a:rPr lang="en-US" sz="1800" u="none" strike="noStrike" dirty="0" smtClean="0">
                          <a:effectLst/>
                        </a:rPr>
                        <a:t>)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HelveticaNeue-Ital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67266626"/>
                  </a:ext>
                </a:extLst>
              </a:tr>
              <a:tr h="26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68024385"/>
                  </a:ext>
                </a:extLst>
              </a:tr>
              <a:tr h="26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7.5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545265270"/>
                  </a:ext>
                </a:extLst>
              </a:tr>
              <a:tr h="26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975715646"/>
                  </a:ext>
                </a:extLst>
              </a:tr>
              <a:tr h="26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32424056"/>
                  </a:ext>
                </a:extLst>
              </a:tr>
              <a:tr h="26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072361763"/>
                  </a:ext>
                </a:extLst>
              </a:tr>
              <a:tr h="26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17.5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790976798"/>
                  </a:ext>
                </a:extLst>
              </a:tr>
              <a:tr h="26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124704426"/>
                  </a:ext>
                </a:extLst>
              </a:tr>
              <a:tr h="26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95779129"/>
                  </a:ext>
                </a:extLst>
              </a:tr>
              <a:tr h="26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426781852"/>
                  </a:ext>
                </a:extLst>
              </a:tr>
              <a:tr h="26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27.5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1.82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77456314"/>
                  </a:ext>
                </a:extLst>
              </a:tr>
              <a:tr h="26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350103797"/>
                  </a:ext>
                </a:extLst>
              </a:tr>
              <a:tr h="26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84279891"/>
                  </a:ext>
                </a:extLst>
              </a:tr>
              <a:tr h="26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-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19130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68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71af3243-3dd4-4a8d-8c0d-dd76da1f02a5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618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 Lotus</vt:lpstr>
      <vt:lpstr>Calibri</vt:lpstr>
      <vt:lpstr>Calibri Light</vt:lpstr>
      <vt:lpstr>HelveticaNeue-Italic</vt:lpstr>
      <vt:lpstr>HelveticaNeue-Roman</vt:lpstr>
      <vt:lpstr>Tahoma</vt:lpstr>
      <vt:lpstr>Times New Roman</vt:lpstr>
      <vt:lpstr>Trade Gothic LT Pro</vt:lpstr>
      <vt:lpstr>Office Theme</vt:lpstr>
      <vt:lpstr>Science Project 16x9</vt:lpstr>
      <vt:lpstr>Title Here</vt:lpstr>
      <vt:lpstr>سوالات آزمایش یونیزاسیون اشعه ایکس</vt:lpstr>
      <vt:lpstr>Section Header01</vt:lpstr>
      <vt:lpstr>Ionization of x-ray</vt:lpstr>
      <vt:lpstr>محفظه یونیزاسیون </vt:lpstr>
      <vt:lpstr>دستگاه اشعه ایکس و خازن </vt:lpstr>
      <vt:lpstr>PowerPoint Presentation</vt:lpstr>
      <vt:lpstr>آزمایش ۲</vt:lpstr>
      <vt:lpstr>آزمایش ۳</vt:lpstr>
      <vt:lpstr>پاسخ به سوالات </vt:lpstr>
      <vt:lpstr>سوالات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2021-05-07T18:20:17Z</dcterms:created>
  <dcterms:modified xsi:type="dcterms:W3CDTF">2021-05-12T05:08:22Z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