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0" r:id="rId4"/>
    <p:sldId id="257" r:id="rId5"/>
    <p:sldId id="264" r:id="rId6"/>
    <p:sldId id="258" r:id="rId7"/>
    <p:sldId id="259" r:id="rId8"/>
    <p:sldId id="270" r:id="rId9"/>
    <p:sldId id="262" r:id="rId10"/>
    <p:sldId id="261" r:id="rId11"/>
    <p:sldId id="267" r:id="rId12"/>
    <p:sldId id="268" r:id="rId13"/>
    <p:sldId id="269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87" d="100"/>
          <a:sy n="87" d="100"/>
        </p:scale>
        <p:origin x="6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93" y="2621609"/>
            <a:ext cx="7827264" cy="2398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018" y="1126745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 smtClean="0"/>
              <a:t>آزمایش فرانک هرتز</a:t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4406" y="4791456"/>
            <a:ext cx="8710206" cy="1545336"/>
          </a:xfrm>
        </p:spPr>
        <p:txBody>
          <a:bodyPr>
            <a:noAutofit/>
          </a:bodyPr>
          <a:lstStyle/>
          <a:p>
            <a:pPr algn="ctr" rtl="1"/>
            <a:r>
              <a:rPr lang="fa-IR" sz="1600" dirty="0" smtClean="0">
                <a:cs typeface="B Nazanin" panose="00000400000000000000" pitchFamily="2" charset="-78"/>
              </a:rPr>
              <a:t>دانشگاه صنعتی شریف</a:t>
            </a:r>
          </a:p>
          <a:p>
            <a:pPr algn="ctr" rtl="1"/>
            <a:r>
              <a:rPr lang="fa-IR" sz="1600" dirty="0" smtClean="0">
                <a:cs typeface="B Nazanin" panose="00000400000000000000" pitchFamily="2" charset="-78"/>
              </a:rPr>
              <a:t>آزمایشگاه فیزیک 4</a:t>
            </a:r>
            <a:r>
              <a:rPr lang="en-US" sz="1600" dirty="0" smtClean="0">
                <a:cs typeface="B Nazanin" panose="00000400000000000000" pitchFamily="2" charset="-78"/>
              </a:rPr>
              <a:t> </a:t>
            </a:r>
          </a:p>
          <a:p>
            <a:pPr algn="ctr" rtl="1"/>
            <a:r>
              <a:rPr lang="fa-IR" sz="1600" dirty="0" smtClean="0">
                <a:cs typeface="B Nazanin" panose="00000400000000000000" pitchFamily="2" charset="-78"/>
              </a:rPr>
              <a:t>دانشکدۀ فیزیک</a:t>
            </a:r>
          </a:p>
          <a:p>
            <a:pPr algn="ctr" rtl="1"/>
            <a:r>
              <a:rPr lang="fa-IR" sz="1600" dirty="0" smtClean="0">
                <a:cs typeface="B Nazanin" panose="00000400000000000000" pitchFamily="2" charset="-78"/>
              </a:rPr>
              <a:t>اعظم ایرجی زاد</a:t>
            </a:r>
          </a:p>
          <a:p>
            <a:pPr algn="ctr" rtl="1"/>
            <a:r>
              <a:rPr lang="fa-IR" sz="1600" dirty="0" smtClean="0">
                <a:cs typeface="B Nazanin" panose="00000400000000000000" pitchFamily="2" charset="-78"/>
              </a:rPr>
              <a:t>اسفند ۹۹</a:t>
            </a:r>
          </a:p>
          <a:p>
            <a:pPr algn="r" rtl="1"/>
            <a:endParaRPr lang="en-CA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31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32" y="2873851"/>
            <a:ext cx="4781776" cy="4395526"/>
          </a:xfrm>
          <a:prstGeom prst="rect">
            <a:avLst/>
          </a:prstGeom>
        </p:spPr>
      </p:pic>
      <p:pic>
        <p:nvPicPr>
          <p:cNvPr id="5122" name="Picture 2" descr="FRANCK HERTZ EXPERIMENT IN HINDI by CBSE FAMI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57" y="176784"/>
            <a:ext cx="4864453" cy="2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ranck-Hertz Experiment | Physics department, Experiments, Phys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8" y="3922776"/>
            <a:ext cx="3565336" cy="280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نحوۀ انجام آزمایش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1368" y="2346230"/>
            <a:ext cx="10071827" cy="3777622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ابتــدا  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1</a:t>
            </a:r>
            <a:r>
              <a:rPr lang="fa-IR" baseline="-25000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و 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3</a:t>
            </a:r>
            <a:r>
              <a:rPr lang="fa-IR" baseline="-25000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را روي 1/5 ولت تنظــيم كنيــد، وقتــي </a:t>
            </a:r>
            <a:r>
              <a:rPr lang="fa-IR" dirty="0">
                <a:cs typeface="B Nazanin" panose="00000400000000000000" pitchFamily="2" charset="-78"/>
              </a:rPr>
              <a:t>كــه دمــا بــه 170رســيد آزمــايش </a:t>
            </a:r>
            <a:r>
              <a:rPr lang="fa-IR" dirty="0" smtClean="0">
                <a:cs typeface="B Nazanin" panose="00000400000000000000" pitchFamily="2" charset="-78"/>
              </a:rPr>
              <a:t>را شروع كنيد (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2</a:t>
            </a:r>
            <a:r>
              <a:rPr lang="fa-IR" dirty="0" smtClean="0">
                <a:cs typeface="B Nazanin" panose="00000400000000000000" pitchFamily="2" charset="-78"/>
              </a:rPr>
              <a:t> در حالت دندان اره-ای است). با </a:t>
            </a:r>
            <a:r>
              <a:rPr lang="fa-IR" dirty="0">
                <a:cs typeface="B Nazanin" panose="00000400000000000000" pitchFamily="2" charset="-78"/>
              </a:rPr>
              <a:t>تغييـر 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1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3</a:t>
            </a:r>
            <a:r>
              <a:rPr lang="fa-IR" baseline="-25000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مقـادير </a:t>
            </a:r>
            <a:r>
              <a:rPr lang="fa-IR" dirty="0">
                <a:cs typeface="B Nazanin" panose="00000400000000000000" pitchFamily="2" charset="-78"/>
              </a:rPr>
              <a:t>بهينـه آنهـا را بـراي مشـاهده بهتـرين نمـودار پيـدا كنيـد. طـرح </a:t>
            </a:r>
            <a:r>
              <a:rPr lang="fa-IR" dirty="0" smtClean="0">
                <a:cs typeface="B Nazanin" panose="00000400000000000000" pitchFamily="2" charset="-78"/>
              </a:rPr>
              <a:t>هـاي مختلفي </a:t>
            </a:r>
            <a:r>
              <a:rPr lang="fa-IR" dirty="0">
                <a:cs typeface="B Nazanin" panose="00000400000000000000" pitchFamily="2" charset="-78"/>
              </a:rPr>
              <a:t>كه ممكن است مشاهده شود در </a:t>
            </a:r>
            <a:r>
              <a:rPr lang="fa-IR" dirty="0" smtClean="0">
                <a:cs typeface="B Nazanin" panose="00000400000000000000" pitchFamily="2" charset="-78"/>
              </a:rPr>
              <a:t>شكل 5 قابل </a:t>
            </a:r>
            <a:r>
              <a:rPr lang="fa-IR" dirty="0">
                <a:cs typeface="B Nazanin" panose="00000400000000000000" pitchFamily="2" charset="-78"/>
              </a:rPr>
              <a:t>مشاهده </a:t>
            </a:r>
            <a:r>
              <a:rPr lang="fa-IR" dirty="0" smtClean="0">
                <a:cs typeface="B Nazanin" panose="00000400000000000000" pitchFamily="2" charset="-78"/>
              </a:rPr>
              <a:t>است. نمودارها منحنی خروجی جریان الکتریکی آند (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A</a:t>
            </a:r>
            <a:r>
              <a:rPr lang="fa-IR" dirty="0" smtClean="0">
                <a:cs typeface="B Nazanin" panose="00000400000000000000" pitchFamily="2" charset="-78"/>
              </a:rPr>
              <a:t>) بر حسب 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2</a:t>
            </a:r>
            <a:r>
              <a:rPr lang="fa-IR" dirty="0" smtClean="0">
                <a:cs typeface="B Nazanin" panose="00000400000000000000" pitchFamily="2" charset="-78"/>
              </a:rPr>
              <a:t> است. </a:t>
            </a:r>
          </a:p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سوال: </a:t>
            </a:r>
            <a:r>
              <a:rPr lang="fa-IR" dirty="0" smtClean="0">
                <a:cs typeface="B Nazanin" panose="00000400000000000000" pitchFamily="2" charset="-78"/>
              </a:rPr>
              <a:t>کدام یک بهترین منحنی است؟ ایراد طرح های دیگر چیست؟ </a:t>
            </a:r>
            <a:r>
              <a:rPr lang="fa-IR" dirty="0">
                <a:cs typeface="B Nazanin" panose="00000400000000000000" pitchFamily="2" charset="-78"/>
              </a:rPr>
              <a:t/>
            </a:r>
            <a:br>
              <a:rPr lang="fa-IR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56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آزمایش 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254" y="1264555"/>
            <a:ext cx="10166413" cy="3777622"/>
          </a:xfrm>
        </p:spPr>
        <p:txBody>
          <a:bodyPr/>
          <a:lstStyle/>
          <a:p>
            <a:pPr marL="0" indent="0" algn="just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در </a:t>
            </a:r>
            <a:r>
              <a:rPr lang="fa-IR" dirty="0">
                <a:cs typeface="B Nazanin" panose="00000400000000000000" pitchFamily="2" charset="-78"/>
              </a:rPr>
              <a:t>ايــن آزمــايش كليــد وضــعيت </a:t>
            </a:r>
            <a:r>
              <a:rPr lang="fa-IR" dirty="0" smtClean="0">
                <a:cs typeface="B Nazanin" panose="00000400000000000000" pitchFamily="2" charset="-78"/>
              </a:rPr>
              <a:t>شــماره </a:t>
            </a:r>
            <a:r>
              <a:rPr lang="fa-IR" dirty="0">
                <a:cs typeface="B Nazanin" panose="00000400000000000000" pitchFamily="2" charset="-78"/>
              </a:rPr>
              <a:t>2را در حالــت </a:t>
            </a:r>
            <a:r>
              <a:rPr lang="en-US" dirty="0" smtClean="0">
                <a:cs typeface="B Nazanin" panose="00000400000000000000" pitchFamily="2" charset="-78"/>
              </a:rPr>
              <a:t>manual</a:t>
            </a:r>
            <a:r>
              <a:rPr lang="fa-IR" dirty="0" smtClean="0">
                <a:cs typeface="B Nazanin" panose="00000400000000000000" pitchFamily="2" charset="-78"/>
              </a:rPr>
              <a:t> قــرار </a:t>
            </a:r>
            <a:r>
              <a:rPr lang="fa-IR" dirty="0">
                <a:cs typeface="B Nazanin" panose="00000400000000000000" pitchFamily="2" charset="-78"/>
              </a:rPr>
              <a:t>داده </a:t>
            </a:r>
            <a:r>
              <a:rPr lang="fa-IR" dirty="0" smtClean="0">
                <a:cs typeface="B Nazanin" panose="00000400000000000000" pitchFamily="2" charset="-78"/>
              </a:rPr>
              <a:t>و 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A</a:t>
            </a:r>
            <a:r>
              <a:rPr lang="fa-IR" baseline="-25000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را </a:t>
            </a:r>
            <a:r>
              <a:rPr lang="fa-IR" dirty="0">
                <a:cs typeface="B Nazanin" panose="00000400000000000000" pitchFamily="2" charset="-78"/>
              </a:rPr>
              <a:t>از اسيلوســكوپ </a:t>
            </a:r>
            <a:r>
              <a:rPr lang="fa-IR" dirty="0" smtClean="0">
                <a:cs typeface="B Nazanin" panose="00000400000000000000" pitchFamily="2" charset="-78"/>
              </a:rPr>
              <a:t>جــدا نماييد </a:t>
            </a:r>
            <a:r>
              <a:rPr lang="fa-IR" dirty="0">
                <a:cs typeface="B Nazanin" panose="00000400000000000000" pitchFamily="2" charset="-78"/>
              </a:rPr>
              <a:t>و بـه ولتمتـر وصـل كنيـد. از مقـادير بـه دسـت آمـده و بهينـه  </a:t>
            </a:r>
            <a:r>
              <a:rPr lang="en-US" dirty="0">
                <a:cs typeface="B Nazanin" panose="00000400000000000000" pitchFamily="2" charset="-78"/>
              </a:rPr>
              <a:t>U</a:t>
            </a:r>
            <a:r>
              <a:rPr lang="en-US" baseline="-25000" dirty="0">
                <a:cs typeface="B Nazanin" panose="00000400000000000000" pitchFamily="2" charset="-78"/>
              </a:rPr>
              <a:t>1</a:t>
            </a:r>
            <a:r>
              <a:rPr lang="fa-IR" dirty="0">
                <a:cs typeface="B Nazanin" panose="00000400000000000000" pitchFamily="2" charset="-78"/>
              </a:rPr>
              <a:t>و 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3</a:t>
            </a:r>
            <a:r>
              <a:rPr lang="fa-IR" dirty="0" smtClean="0">
                <a:cs typeface="B Nazanin" panose="00000400000000000000" pitchFamily="2" charset="-78"/>
              </a:rPr>
              <a:t> كـه </a:t>
            </a:r>
            <a:r>
              <a:rPr lang="fa-IR" dirty="0">
                <a:cs typeface="B Nazanin" panose="00000400000000000000" pitchFamily="2" charset="-78"/>
              </a:rPr>
              <a:t>در </a:t>
            </a:r>
            <a:r>
              <a:rPr lang="fa-IR" dirty="0" smtClean="0">
                <a:cs typeface="B Nazanin" panose="00000400000000000000" pitchFamily="2" charset="-78"/>
              </a:rPr>
              <a:t>آزمـايش 1 بـه دسـت آورديد</a:t>
            </a:r>
            <a:r>
              <a:rPr lang="fa-IR" dirty="0">
                <a:cs typeface="B Nazanin" panose="00000400000000000000" pitchFamily="2" charset="-78"/>
              </a:rPr>
              <a:t>، استفاده كنيد. آنگـاه بـا تغييـر 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2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baseline="-25000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از </a:t>
            </a:r>
            <a:r>
              <a:rPr lang="fa-IR" dirty="0">
                <a:cs typeface="B Nazanin" panose="00000400000000000000" pitchFamily="2" charset="-78"/>
              </a:rPr>
              <a:t>صـفر تـا سـي </a:t>
            </a:r>
            <a:r>
              <a:rPr lang="fa-IR" dirty="0" smtClean="0">
                <a:cs typeface="B Nazanin" panose="00000400000000000000" pitchFamily="2" charset="-78"/>
              </a:rPr>
              <a:t>ولـت، </a:t>
            </a:r>
            <a:r>
              <a:rPr lang="fa-IR" dirty="0">
                <a:cs typeface="B Nazanin" panose="00000400000000000000" pitchFamily="2" charset="-78"/>
              </a:rPr>
              <a:t>خروجـي 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A</a:t>
            </a:r>
            <a:r>
              <a:rPr lang="fa-IR" dirty="0" smtClean="0">
                <a:cs typeface="B Nazanin" panose="00000400000000000000" pitchFamily="2" charset="-78"/>
              </a:rPr>
              <a:t> توسـط </a:t>
            </a:r>
            <a:r>
              <a:rPr lang="fa-IR" dirty="0">
                <a:cs typeface="B Nazanin" panose="00000400000000000000" pitchFamily="2" charset="-78"/>
              </a:rPr>
              <a:t>ولتمتـر كـه </a:t>
            </a:r>
            <a:r>
              <a:rPr lang="fa-IR" dirty="0" smtClean="0">
                <a:cs typeface="B Nazanin" panose="00000400000000000000" pitchFamily="2" charset="-78"/>
              </a:rPr>
              <a:t>متناسـب با  </a:t>
            </a:r>
            <a:r>
              <a:rPr lang="en-US" dirty="0" smtClean="0">
                <a:cs typeface="B Nazanin" panose="00000400000000000000" pitchFamily="2" charset="-78"/>
              </a:rPr>
              <a:t>I</a:t>
            </a:r>
            <a:r>
              <a:rPr lang="en-US" baseline="-25000" dirty="0" smtClean="0">
                <a:cs typeface="B Nazanin" panose="00000400000000000000" pitchFamily="2" charset="-78"/>
              </a:rPr>
              <a:t>A</a:t>
            </a:r>
            <a:r>
              <a:rPr lang="fa-IR" baseline="-25000" dirty="0" smtClean="0">
                <a:cs typeface="B Nazanin" panose="00000400000000000000" pitchFamily="2" charset="-78"/>
              </a:rPr>
              <a:t>  </a:t>
            </a:r>
            <a:r>
              <a:rPr lang="fa-IR" dirty="0" smtClean="0">
                <a:cs typeface="B Nazanin" panose="00000400000000000000" pitchFamily="2" charset="-78"/>
              </a:rPr>
              <a:t>است </a:t>
            </a:r>
            <a:r>
              <a:rPr lang="fa-IR" dirty="0">
                <a:cs typeface="B Nazanin" panose="00000400000000000000" pitchFamily="2" charset="-78"/>
              </a:rPr>
              <a:t>را در </a:t>
            </a:r>
            <a:r>
              <a:rPr lang="fa-IR" dirty="0" smtClean="0">
                <a:cs typeface="B Nazanin" panose="00000400000000000000" pitchFamily="2" charset="-78"/>
              </a:rPr>
              <a:t>جدول1 يادداشت كنيد. همـين </a:t>
            </a:r>
            <a:r>
              <a:rPr lang="fa-IR" dirty="0">
                <a:cs typeface="B Nazanin" panose="00000400000000000000" pitchFamily="2" charset="-78"/>
              </a:rPr>
              <a:t>كـار را بـراي دو مقـدار </a:t>
            </a:r>
            <a:r>
              <a:rPr lang="fa-IR" dirty="0" smtClean="0">
                <a:cs typeface="B Nazanin" panose="00000400000000000000" pitchFamily="2" charset="-78"/>
              </a:rPr>
              <a:t>ديگـر 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1</a:t>
            </a:r>
            <a:r>
              <a:rPr lang="fa-IR" baseline="-25000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(مـثلاً  </a:t>
            </a:r>
            <a:r>
              <a:rPr lang="fa-IR" dirty="0">
                <a:cs typeface="B Nazanin" panose="00000400000000000000" pitchFamily="2" charset="-78"/>
              </a:rPr>
              <a:t>0/2كمتـر و بيشـتر از مقـدار </a:t>
            </a:r>
            <a:r>
              <a:rPr lang="fa-IR" dirty="0" smtClean="0">
                <a:cs typeface="B Nazanin" panose="00000400000000000000" pitchFamily="2" charset="-78"/>
              </a:rPr>
              <a:t>بهينـه) </a:t>
            </a:r>
            <a:r>
              <a:rPr lang="fa-IR" dirty="0">
                <a:cs typeface="B Nazanin" panose="00000400000000000000" pitchFamily="2" charset="-78"/>
              </a:rPr>
              <a:t>انجـام دهيـد و نتـايج </a:t>
            </a:r>
            <a:r>
              <a:rPr lang="fa-IR" dirty="0" smtClean="0">
                <a:cs typeface="B Nazanin" panose="00000400000000000000" pitchFamily="2" charset="-78"/>
              </a:rPr>
              <a:t>را در جدول 2 و 3 وارد كنيد.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92" y="2475381"/>
            <a:ext cx="7276909" cy="40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63532" y="1051560"/>
            <a:ext cx="8438452" cy="5210746"/>
            <a:chOff x="2581636" y="2214562"/>
            <a:chExt cx="6991350" cy="4170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1636" y="4394105"/>
              <a:ext cx="6991350" cy="19907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8900" y="2214562"/>
              <a:ext cx="6934200" cy="2428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0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701041"/>
            <a:ext cx="8199692" cy="50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8" y="570586"/>
            <a:ext cx="8291780" cy="61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سوالات آزمایش اثر فوتوالکتریک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1- نتیجۀ فیزیکی مهمی که از پدیدۀ فوتوالکتریک به دست آمده است را بیان کنید.</a:t>
            </a: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2- در اثر فوتوالکتریک چه مواردی با فیزیک کلاسیک قابل توضیح هستند؟ کدام موارد قابل توضیح نیستند؟</a:t>
            </a: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3- ساختار سلول فوتوالکتریک چگونه است؟ 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۴- چگونه طول موج های مختلف ایجاد می شود؟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۵- </a:t>
            </a:r>
            <a:r>
              <a:rPr lang="fa-IR" sz="2000" dirty="0" smtClean="0">
                <a:cs typeface="B Nazanin" panose="00000400000000000000" pitchFamily="2" charset="-78"/>
              </a:rPr>
              <a:t>سلول های فوتوالکتریک چه کاربردهایی دارند؟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93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پیدایش نظریۀ کوانتوم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عدم امکان توصیف برخی از آزمایشها بر مبنای خاصیت موجی نور و لزوم ورود کوانتومی بودن انرژی در سیستم های مقید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پیشنهاد </a:t>
            </a:r>
            <a:r>
              <a:rPr lang="fa-IR" sz="2400" dirty="0" smtClean="0">
                <a:cs typeface="B Nazanin" panose="00000400000000000000" pitchFamily="2" charset="-78"/>
              </a:rPr>
              <a:t>مدل اتمی بور در سال 1913 </a:t>
            </a:r>
            <a:r>
              <a:rPr lang="fa-IR" sz="2400" dirty="0" smtClean="0">
                <a:cs typeface="B Nazanin" panose="00000400000000000000" pitchFamily="2" charset="-78"/>
              </a:rPr>
              <a:t>برای ساختار اتم ها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sz="2200" dirty="0" smtClean="0">
                <a:cs typeface="B Nazanin" panose="00000400000000000000" pitchFamily="2" charset="-78"/>
              </a:rPr>
              <a:t>الکترونها در ترازهای انرژی گسسته در اتم اشغال می </a:t>
            </a:r>
            <a:r>
              <a:rPr lang="fa-IR" sz="2200" dirty="0" smtClean="0">
                <a:cs typeface="B Nazanin" panose="00000400000000000000" pitchFamily="2" charset="-78"/>
              </a:rPr>
              <a:t>کنند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تایید مدل توسط آزمایشها با دیدن نحوه جذب و تابش انرژی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lvl="1" algn="r" rtl="1"/>
            <a:endParaRPr lang="fa-IR" sz="2200" dirty="0" smtClean="0">
              <a:cs typeface="B Nazanin" panose="00000400000000000000" pitchFamily="2" charset="-78"/>
            </a:endParaRPr>
          </a:p>
          <a:p>
            <a:pPr algn="r" rtl="1"/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93" y="3441268"/>
            <a:ext cx="3263837" cy="26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 descr="Franck–Hertz experiment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" y="1932528"/>
            <a:ext cx="2079276" cy="4380343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509" y="624110"/>
            <a:ext cx="8750418" cy="2514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008" y="3342917"/>
            <a:ext cx="3777873" cy="18963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68509" y="5779904"/>
            <a:ext cx="70716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solidFill>
                  <a:srgbClr val="202122"/>
                </a:solidFill>
                <a:latin typeface="Arial" panose="020B0604020202020204" pitchFamily="34" charset="0"/>
              </a:rPr>
              <a:t>There </a:t>
            </a:r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is a droplet of mercury inside the tube, although it is not visible in the photograph. C - cathode assembly; the cathode itself is hot, and glows orange. It emits electrons which pass through the metal mesh grid (G) and are collected as an electric current by the anode (A).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2176" y="2015570"/>
            <a:ext cx="2274831" cy="51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1248" y="624110"/>
            <a:ext cx="10663363" cy="1280890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انتخاب بخار جیوه به عنوان سیستم رقیق تک اتمی با قابلیت کنترل دانسیته و جذب و تشعشع در محدوده چند الکترون ولت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686799" y="1571860"/>
            <a:ext cx="2817812" cy="2816225"/>
          </a:xfrm>
          <a:prstGeom prst="rect">
            <a:avLst/>
          </a:prstGeom>
        </p:spPr>
      </p:pic>
      <p:sp>
        <p:nvSpPr>
          <p:cNvPr id="5" name="AutoShape 2" descr="Emission Spectra of Mercury Stock Photo - Ala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72" y="4869332"/>
            <a:ext cx="47910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116" y="2462784"/>
            <a:ext cx="3105150" cy="2686050"/>
          </a:xfrm>
          <a:prstGeom prst="rect">
            <a:avLst/>
          </a:prstGeom>
        </p:spPr>
      </p:pic>
      <p:pic>
        <p:nvPicPr>
          <p:cNvPr id="1028" name="Picture 4" descr="Mercury Element Facts (Hg or Atomic Number 8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84" y="2287587"/>
            <a:ext cx="28289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9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ترازهای انرژی در اتم جیوه </a:t>
            </a:r>
            <a:endParaRPr lang="en-CA" dirty="0"/>
          </a:p>
        </p:txBody>
      </p:sp>
      <p:pic>
        <p:nvPicPr>
          <p:cNvPr id="6148" name="Picture 4" descr="Energy level diagram of mercury atom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745" y="1336661"/>
            <a:ext cx="4050739" cy="405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657" y="5387401"/>
            <a:ext cx="4791871" cy="951058"/>
          </a:xfrm>
          <a:prstGeom prst="rect">
            <a:avLst/>
          </a:prstGeom>
        </p:spPr>
      </p:pic>
      <p:pic>
        <p:nvPicPr>
          <p:cNvPr id="6150" name="Picture 6" descr="Subatom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50" y="24905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714" y="624110"/>
            <a:ext cx="9909897" cy="1280890"/>
          </a:xfrm>
        </p:spPr>
        <p:txBody>
          <a:bodyPr/>
          <a:lstStyle/>
          <a:p>
            <a:r>
              <a:rPr lang="fa-IR" dirty="0" smtClean="0"/>
              <a:t>ساختار لامپ </a:t>
            </a:r>
            <a:r>
              <a:rPr lang="fa-IR" dirty="0" smtClean="0"/>
              <a:t>آزمایش فرانک </a:t>
            </a:r>
            <a:r>
              <a:rPr lang="fa-IR" dirty="0" smtClean="0"/>
              <a:t>هرتز و مدار و پتانسیل  </a:t>
            </a:r>
            <a:endParaRPr lang="en-CA" dirty="0"/>
          </a:p>
        </p:txBody>
      </p:sp>
      <p:pic>
        <p:nvPicPr>
          <p:cNvPr id="2050" name="Picture 2" descr="Franck Hertz experi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26" y="2739409"/>
            <a:ext cx="3424485" cy="285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anck-Hertz Experiment | Physics department, Experiments, Phys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81" y="2456496"/>
            <a:ext cx="3987800" cy="313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2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10" y="283975"/>
            <a:ext cx="4575233" cy="3267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95" y="2358960"/>
            <a:ext cx="6319962" cy="4498166"/>
          </a:xfrm>
          <a:prstGeom prst="rect">
            <a:avLst/>
          </a:prstGeom>
        </p:spPr>
      </p:pic>
      <p:pic>
        <p:nvPicPr>
          <p:cNvPr id="3074" name="Picture 2" descr="Franck Hertz Experiment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80" y="283974"/>
            <a:ext cx="4261024" cy="23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g Franck-Hertz tu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54584" y="3209134"/>
            <a:ext cx="3269158" cy="32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طرز کار لامپ آزمایش فرانک-هرتز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49" y="1820159"/>
            <a:ext cx="9450814" cy="49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نحوۀ انجام آزمایش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98482" y="1905000"/>
            <a:ext cx="9506130" cy="3777622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در </a:t>
            </a:r>
            <a:r>
              <a:rPr lang="fa-IR" dirty="0">
                <a:cs typeface="B Nazanin" panose="00000400000000000000" pitchFamily="2" charset="-78"/>
              </a:rPr>
              <a:t>ايـن آزمـايش، ولتـاژ شـتاب دهنـده ي  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2</a:t>
            </a:r>
            <a:r>
              <a:rPr lang="fa-IR" dirty="0" smtClean="0">
                <a:cs typeface="B Nazanin" panose="00000400000000000000" pitchFamily="2" charset="-78"/>
              </a:rPr>
              <a:t> از </a:t>
            </a:r>
            <a:r>
              <a:rPr lang="fa-IR" dirty="0">
                <a:cs typeface="B Nazanin" panose="00000400000000000000" pitchFamily="2" charset="-78"/>
              </a:rPr>
              <a:t>صـفر تـا  30ولـت افـزايش مـي يابـد، در حاليكـه  </a:t>
            </a:r>
            <a:r>
              <a:rPr lang="en-US" dirty="0">
                <a:cs typeface="B Nazanin" panose="00000400000000000000" pitchFamily="2" charset="-78"/>
              </a:rPr>
              <a:t>U</a:t>
            </a:r>
            <a:r>
              <a:rPr lang="en-US" baseline="-25000" dirty="0">
                <a:cs typeface="B Nazanin" panose="00000400000000000000" pitchFamily="2" charset="-78"/>
              </a:rPr>
              <a:t>1</a:t>
            </a:r>
            <a:r>
              <a:rPr lang="fa-IR" dirty="0">
                <a:cs typeface="B Nazanin" panose="00000400000000000000" pitchFamily="2" charset="-78"/>
              </a:rPr>
              <a:t>و 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3</a:t>
            </a:r>
            <a:r>
              <a:rPr lang="fa-IR" dirty="0" smtClean="0">
                <a:cs typeface="B Nazanin" panose="00000400000000000000" pitchFamily="2" charset="-78"/>
              </a:rPr>
              <a:t> ثابت </a:t>
            </a:r>
            <a:r>
              <a:rPr lang="fa-IR" dirty="0">
                <a:cs typeface="B Nazanin" panose="00000400000000000000" pitchFamily="2" charset="-78"/>
              </a:rPr>
              <a:t>نگه داشته مي شـوند و جريـان متنـاظر جمـع كننـده  </a:t>
            </a:r>
            <a:r>
              <a:rPr lang="en-US" dirty="0" smtClean="0">
                <a:cs typeface="B Nazanin" panose="00000400000000000000" pitchFamily="2" charset="-78"/>
              </a:rPr>
              <a:t>I</a:t>
            </a:r>
            <a:r>
              <a:rPr lang="en-US" baseline="-25000" dirty="0" smtClean="0">
                <a:cs typeface="B Nazanin" panose="00000400000000000000" pitchFamily="2" charset="-78"/>
              </a:rPr>
              <a:t>A</a:t>
            </a:r>
            <a:r>
              <a:rPr lang="fa-IR" dirty="0" smtClean="0">
                <a:cs typeface="B Nazanin" panose="00000400000000000000" pitchFamily="2" charset="-78"/>
              </a:rPr>
              <a:t> انـدازه </a:t>
            </a:r>
            <a:r>
              <a:rPr lang="fa-IR" dirty="0">
                <a:cs typeface="B Nazanin" panose="00000400000000000000" pitchFamily="2" charset="-78"/>
              </a:rPr>
              <a:t>گيـري مـي شـود. شـكل  2شـماتيكي </a:t>
            </a:r>
            <a:r>
              <a:rPr lang="fa-IR" dirty="0" smtClean="0">
                <a:cs typeface="B Nazanin" panose="00000400000000000000" pitchFamily="2" charset="-78"/>
              </a:rPr>
              <a:t>از جريان </a:t>
            </a:r>
            <a:r>
              <a:rPr lang="fa-IR" dirty="0">
                <a:cs typeface="B Nazanin" panose="00000400000000000000" pitchFamily="2" charset="-78"/>
              </a:rPr>
              <a:t>جمـع كننـده را نشـان مـي دهـد. بـا افـزايش پتانسـيل شـتاب دهنـده  ،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2</a:t>
            </a:r>
            <a:r>
              <a:rPr lang="fa-IR" dirty="0" smtClean="0">
                <a:cs typeface="B Nazanin" panose="00000400000000000000" pitchFamily="2" charset="-78"/>
              </a:rPr>
              <a:t> جريـان </a:t>
            </a:r>
            <a:r>
              <a:rPr lang="fa-IR" dirty="0">
                <a:cs typeface="B Nazanin" panose="00000400000000000000" pitchFamily="2" charset="-78"/>
              </a:rPr>
              <a:t>ابتـدا افـزايش </a:t>
            </a:r>
            <a:r>
              <a:rPr lang="fa-IR" dirty="0" smtClean="0">
                <a:cs typeface="B Nazanin" panose="00000400000000000000" pitchFamily="2" charset="-78"/>
              </a:rPr>
              <a:t>مـي يابد </a:t>
            </a:r>
            <a:r>
              <a:rPr lang="fa-IR" dirty="0">
                <a:cs typeface="B Nazanin" panose="00000400000000000000" pitchFamily="2" charset="-78"/>
              </a:rPr>
              <a:t>و برخـورد الكتـرون هـا بـا اتـم هـاي جيـوه كـاملاً كشسـان و بـدون انتقـال انـرژي اسـت. امـا زمـاني </a:t>
            </a:r>
            <a:r>
              <a:rPr lang="fa-IR" dirty="0" smtClean="0">
                <a:cs typeface="B Nazanin" panose="00000400000000000000" pitchFamily="2" charset="-78"/>
              </a:rPr>
              <a:t>كـه انرژي </a:t>
            </a:r>
            <a:r>
              <a:rPr lang="fa-IR" dirty="0">
                <a:cs typeface="B Nazanin" panose="00000400000000000000" pitchFamily="2" charset="-78"/>
              </a:rPr>
              <a:t>جنبشي الكترون هـا بـه ميـزان مـورد نيـاز بـراي تحريـك اتـم جيـوه </a:t>
            </a:r>
            <a:r>
              <a:rPr lang="fa-IR" dirty="0" smtClean="0">
                <a:cs typeface="B Nazanin" panose="00000400000000000000" pitchFamily="2" charset="-78"/>
              </a:rPr>
              <a:t>( </a:t>
            </a:r>
            <a:r>
              <a:rPr lang="en-US" dirty="0" err="1" smtClean="0">
                <a:cs typeface="B Nazanin" panose="00000400000000000000" pitchFamily="2" charset="-78"/>
              </a:rPr>
              <a:t>E</a:t>
            </a:r>
            <a:r>
              <a:rPr lang="en-US" baseline="-25000" dirty="0" err="1" smtClean="0">
                <a:cs typeface="B Nazanin" panose="00000400000000000000" pitchFamily="2" charset="-78"/>
              </a:rPr>
              <a:t>Hg</a:t>
            </a:r>
            <a:r>
              <a:rPr lang="en-US" dirty="0">
                <a:cs typeface="B Nazanin" panose="00000400000000000000" pitchFamily="2" charset="-78"/>
              </a:rPr>
              <a:t>= 4/9 </a:t>
            </a:r>
            <a:r>
              <a:rPr lang="en-US" dirty="0" smtClean="0">
                <a:cs typeface="B Nazanin" panose="00000400000000000000" pitchFamily="2" charset="-78"/>
              </a:rPr>
              <a:t>eV</a:t>
            </a:r>
            <a:r>
              <a:rPr lang="fa-IR" dirty="0" smtClean="0">
                <a:cs typeface="B Nazanin" panose="00000400000000000000" pitchFamily="2" charset="-78"/>
              </a:rPr>
              <a:t>) برسـد</a:t>
            </a:r>
            <a:r>
              <a:rPr lang="fa-IR" dirty="0">
                <a:cs typeface="B Nazanin" panose="00000400000000000000" pitchFamily="2" charset="-78"/>
              </a:rPr>
              <a:t>، </a:t>
            </a:r>
            <a:r>
              <a:rPr lang="fa-IR" dirty="0" smtClean="0">
                <a:cs typeface="B Nazanin" panose="00000400000000000000" pitchFamily="2" charset="-78"/>
              </a:rPr>
              <a:t>برخـورد غير </a:t>
            </a:r>
            <a:r>
              <a:rPr lang="fa-IR" dirty="0">
                <a:cs typeface="B Nazanin" panose="00000400000000000000" pitchFamily="2" charset="-78"/>
              </a:rPr>
              <a:t>كشسـان رخ مـي دهـد. بعـد از برخـورد، الكتـرون هـا ديگـر قـادر بـه غلبـه بـر ولتـاژ متوقـف كننـده </a:t>
            </a:r>
            <a:r>
              <a:rPr lang="en-US" dirty="0" smtClean="0">
                <a:cs typeface="B Nazanin" panose="00000400000000000000" pitchFamily="2" charset="-78"/>
              </a:rPr>
              <a:t>U</a:t>
            </a:r>
            <a:r>
              <a:rPr lang="en-US" baseline="-25000" dirty="0" smtClean="0">
                <a:cs typeface="B Nazanin" panose="00000400000000000000" pitchFamily="2" charset="-78"/>
              </a:rPr>
              <a:t>3</a:t>
            </a:r>
            <a:r>
              <a:rPr lang="fa-IR" dirty="0" smtClean="0">
                <a:cs typeface="B Nazanin" panose="00000400000000000000" pitchFamily="2" charset="-78"/>
              </a:rPr>
              <a:t> نيستند </a:t>
            </a:r>
            <a:r>
              <a:rPr lang="fa-IR" dirty="0">
                <a:cs typeface="B Nazanin" panose="00000400000000000000" pitchFamily="2" charset="-78"/>
              </a:rPr>
              <a:t>و در نتيجه جريان جمع كننده شديداً افت مي </a:t>
            </a:r>
            <a:r>
              <a:rPr lang="fa-IR" dirty="0" smtClean="0">
                <a:cs typeface="B Nazanin" panose="00000400000000000000" pitchFamily="2" charset="-78"/>
              </a:rPr>
              <a:t>كند.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97" y="3431357"/>
            <a:ext cx="3584983" cy="3531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2965"/>
          <a:stretch/>
        </p:blipFill>
        <p:spPr>
          <a:xfrm>
            <a:off x="6016751" y="3694569"/>
            <a:ext cx="3266011" cy="31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2577</TotalTime>
  <Words>568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 Nazanin</vt:lpstr>
      <vt:lpstr>Century Gothic</vt:lpstr>
      <vt:lpstr>Tahoma</vt:lpstr>
      <vt:lpstr>Wingdings 3</vt:lpstr>
      <vt:lpstr>Wisp</vt:lpstr>
      <vt:lpstr>آزمایش فرانک هرتز  </vt:lpstr>
      <vt:lpstr>پیدایش نظریۀ کوانتوم</vt:lpstr>
      <vt:lpstr>PowerPoint Presentation</vt:lpstr>
      <vt:lpstr>انتخاب بخار جیوه به عنوان سیستم رقیق تک اتمی با قابلیت کنترل دانسیته و جذب و تشعشع در محدوده چند الکترون ولت </vt:lpstr>
      <vt:lpstr>ترازهای انرژی در اتم جیوه </vt:lpstr>
      <vt:lpstr>ساختار لامپ آزمایش فرانک هرتز و مدار و پتانسیل  </vt:lpstr>
      <vt:lpstr>PowerPoint Presentation</vt:lpstr>
      <vt:lpstr>طرز کار لامپ آزمایش فرانک-هرتز</vt:lpstr>
      <vt:lpstr>نحوۀ انجام آزمایش</vt:lpstr>
      <vt:lpstr>نحوۀ انجام آزمایش</vt:lpstr>
      <vt:lpstr>آزمایش 2</vt:lpstr>
      <vt:lpstr>PowerPoint Presentation</vt:lpstr>
      <vt:lpstr>PowerPoint Presentation</vt:lpstr>
      <vt:lpstr>PowerPoint Presentation</vt:lpstr>
      <vt:lpstr>سوالات آزمایش اثر فوتوالکتریک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آزمایش فرانک هرتز</dc:title>
  <dc:creator>Azam Irajizad</dc:creator>
  <cp:lastModifiedBy>Azam Irajizad</cp:lastModifiedBy>
  <cp:revision>27</cp:revision>
  <dcterms:created xsi:type="dcterms:W3CDTF">2021-03-03T19:18:15Z</dcterms:created>
  <dcterms:modified xsi:type="dcterms:W3CDTF">2021-03-08T10:57:52Z</dcterms:modified>
</cp:coreProperties>
</file>