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6" r:id="rId3"/>
    <p:sldMasterId id="2147483698" r:id="rId4"/>
  </p:sldMasterIdLst>
  <p:sldIdLst>
    <p:sldId id="256" r:id="rId5"/>
    <p:sldId id="258" r:id="rId6"/>
    <p:sldId id="260" r:id="rId7"/>
    <p:sldId id="261" r:id="rId8"/>
    <p:sldId id="262" r:id="rId9"/>
    <p:sldId id="266" r:id="rId10"/>
    <p:sldId id="267" r:id="rId11"/>
    <p:sldId id="257" r:id="rId12"/>
    <p:sldId id="259" r:id="rId13"/>
    <p:sldId id="265" r:id="rId14"/>
    <p:sldId id="26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04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effectLst/>
                <a:cs typeface="B Nazanin" panose="00000400000000000000" pitchFamily="2" charset="-78"/>
              </a:defRPr>
            </a:lvl1pPr>
            <a:lvl2pPr>
              <a:defRPr>
                <a:effectLst/>
                <a:cs typeface="B Nazanin" panose="00000400000000000000" pitchFamily="2" charset="-78"/>
              </a:defRPr>
            </a:lvl2pPr>
            <a:lvl3pPr>
              <a:defRPr>
                <a:effectLst/>
                <a:cs typeface="B Nazanin" panose="00000400000000000000" pitchFamily="2" charset="-78"/>
              </a:defRPr>
            </a:lvl3pPr>
            <a:lvl4pPr>
              <a:defRPr>
                <a:effectLst/>
                <a:cs typeface="B Nazanin" panose="00000400000000000000" pitchFamily="2" charset="-78"/>
              </a:defRPr>
            </a:lvl4pPr>
            <a:lvl5pPr>
              <a:defRPr>
                <a:effectLst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97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34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66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486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22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35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53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50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10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8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015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840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884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81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712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13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49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1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2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26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ACD0BA-954F-48AE-B943-D42AE4AF4B66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0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16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94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63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76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94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515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71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66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78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ACD0BA-954F-48AE-B943-D42AE4AF4B66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292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17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553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B751-E1F1-461E-86E1-9B9894AE1895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D0BA-954F-48AE-B943-D42AE4AF4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3/14/2021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7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00"/>
            <a:fld id="{8AB7B751-E1F1-461E-86E1-9B9894AE1895}" type="datetimeFigureOut">
              <a:rPr lang="en-US" smtClean="0"/>
              <a:pPr defTabSz="91440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91440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00"/>
            <a:fld id="{53ACD0BA-954F-48AE-B943-D42AE4AF4B66}" type="slidenum">
              <a:rPr lang="en-US" smtClean="0"/>
              <a:pPr defTabSz="91440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00"/>
            <a:fld id="{8AB7B751-E1F1-461E-86E1-9B9894AE1895}" type="datetimeFigureOut">
              <a:rPr lang="en-US" smtClean="0"/>
              <a:pPr defTabSz="91440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91440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00"/>
            <a:fld id="{53ACD0BA-954F-48AE-B943-D42AE4AF4B66}" type="slidenum">
              <a:rPr lang="en-US" smtClean="0"/>
              <a:pPr defTabSz="91440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2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otoelectric_effect#Image_sensor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7.png"/><Relationship Id="rId4" Type="http://schemas.openxmlformats.org/officeDocument/2006/relationships/hyperlink" Target="https://en.wikipedia.org/wiki/Photoelectric_effect#Night_vision_devic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599" y="872066"/>
            <a:ext cx="8001000" cy="2971801"/>
          </a:xfrm>
        </p:spPr>
        <p:txBody>
          <a:bodyPr anchor="t"/>
          <a:lstStyle/>
          <a:p>
            <a:pPr algn="ctr"/>
            <a:r>
              <a:rPr lang="fa-IR" dirty="0" smtClean="0"/>
              <a:t>اثر فتو الکتریک  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340" y="1925783"/>
            <a:ext cx="6400800" cy="1947333"/>
          </a:xfrm>
        </p:spPr>
        <p:txBody>
          <a:bodyPr/>
          <a:lstStyle/>
          <a:p>
            <a:pPr algn="ctr"/>
            <a:r>
              <a:rPr lang="fa-IR" dirty="0" smtClean="0"/>
              <a:t>آزمایشگاه فیزیک ۴</a:t>
            </a:r>
          </a:p>
          <a:p>
            <a:pPr algn="ctr"/>
            <a:r>
              <a:rPr lang="fa-IR" dirty="0" smtClean="0"/>
              <a:t>اعظم ایرجی زاد</a:t>
            </a:r>
          </a:p>
          <a:p>
            <a:pPr algn="ctr"/>
            <a:r>
              <a:rPr lang="fa-IR" dirty="0" smtClean="0"/>
              <a:t>اسفند ۹۹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3735483"/>
            <a:ext cx="8238836" cy="23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12998"/>
              </p:ext>
            </p:extLst>
          </p:nvPr>
        </p:nvGraphicFramePr>
        <p:xfrm>
          <a:off x="100583" y="4875781"/>
          <a:ext cx="56875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833">
                  <a:extLst>
                    <a:ext uri="{9D8B030D-6E8A-4147-A177-3AD203B41FA5}">
                      <a16:colId xmlns:a16="http://schemas.microsoft.com/office/drawing/2014/main" xmlns="" val="137916191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xmlns="" val="3994996563"/>
                    </a:ext>
                  </a:extLst>
                </a:gridCol>
                <a:gridCol w="2871217">
                  <a:extLst>
                    <a:ext uri="{9D8B030D-6E8A-4147-A177-3AD203B41FA5}">
                      <a16:colId xmlns:a16="http://schemas.microsoft.com/office/drawing/2014/main" xmlns="" val="3515836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(Hz)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Stopping Voltage U</a:t>
                      </a:r>
                      <a:r>
                        <a:rPr lang="en-US" baseline="-25000" dirty="0" smtClean="0"/>
                        <a:t>0 </a:t>
                      </a:r>
                      <a:r>
                        <a:rPr lang="en-US" baseline="0" dirty="0" smtClean="0"/>
                        <a:t>(V)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72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5.19E14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0.59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47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5.49E14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582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6.88E14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87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Violet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7.41E14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86281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70796" y="172804"/>
            <a:ext cx="8534400" cy="1507067"/>
          </a:xfrm>
        </p:spPr>
        <p:txBody>
          <a:bodyPr>
            <a:normAutofit/>
          </a:bodyPr>
          <a:lstStyle/>
          <a:p>
            <a:pPr algn="r" rtl="1"/>
            <a:r>
              <a:rPr lang="fa-IR" sz="4400" dirty="0" smtClean="0"/>
              <a:t>نحوۀ انجام آزمایش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945635" y="1827011"/>
            <a:ext cx="5654112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مشاهدۀ تغییرات جریان فوتوسل با تغییر ولتاژ 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جریان توسط تقویت کننده 10</a:t>
            </a:r>
            <a:r>
              <a:rPr lang="fa-IR" sz="2400" baseline="30000" dirty="0" smtClean="0">
                <a:cs typeface="B Nazanin" panose="00000400000000000000" pitchFamily="2" charset="-78"/>
              </a:rPr>
              <a:t>10</a:t>
            </a:r>
            <a:r>
              <a:rPr lang="fa-IR" sz="2400" dirty="0" smtClean="0">
                <a:cs typeface="B Nazanin" panose="00000400000000000000" pitchFamily="2" charset="-78"/>
              </a:rPr>
              <a:t> برابر شده است.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Nazanin" panose="00000400000000000000" pitchFamily="2" charset="-78"/>
              </a:rPr>
              <a:t>یافتن پتانسیل قطع برای طول موج های مختلف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>
              <a:cs typeface="B Nazanin" panose="00000400000000000000" pitchFamily="2" charset="-7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07092"/>
              </p:ext>
            </p:extLst>
          </p:nvPr>
        </p:nvGraphicFramePr>
        <p:xfrm>
          <a:off x="100583" y="2699680"/>
          <a:ext cx="7021070" cy="1744134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731522">
                  <a:extLst>
                    <a:ext uri="{9D8B030D-6E8A-4147-A177-3AD203B41FA5}">
                      <a16:colId xmlns:a16="http://schemas.microsoft.com/office/drawing/2014/main" xmlns="" val="2637243731"/>
                    </a:ext>
                  </a:extLst>
                </a:gridCol>
                <a:gridCol w="672692">
                  <a:extLst>
                    <a:ext uri="{9D8B030D-6E8A-4147-A177-3AD203B41FA5}">
                      <a16:colId xmlns:a16="http://schemas.microsoft.com/office/drawing/2014/main" xmlns="" val="1567561730"/>
                    </a:ext>
                  </a:extLst>
                </a:gridCol>
                <a:gridCol w="702107">
                  <a:extLst>
                    <a:ext uri="{9D8B030D-6E8A-4147-A177-3AD203B41FA5}">
                      <a16:colId xmlns:a16="http://schemas.microsoft.com/office/drawing/2014/main" xmlns="" val="2846628309"/>
                    </a:ext>
                  </a:extLst>
                </a:gridCol>
                <a:gridCol w="702107">
                  <a:extLst>
                    <a:ext uri="{9D8B030D-6E8A-4147-A177-3AD203B41FA5}">
                      <a16:colId xmlns:a16="http://schemas.microsoft.com/office/drawing/2014/main" xmlns="" val="2719576066"/>
                    </a:ext>
                  </a:extLst>
                </a:gridCol>
                <a:gridCol w="702107">
                  <a:extLst>
                    <a:ext uri="{9D8B030D-6E8A-4147-A177-3AD203B41FA5}">
                      <a16:colId xmlns:a16="http://schemas.microsoft.com/office/drawing/2014/main" xmlns="" val="2986855205"/>
                    </a:ext>
                  </a:extLst>
                </a:gridCol>
                <a:gridCol w="702107">
                  <a:extLst>
                    <a:ext uri="{9D8B030D-6E8A-4147-A177-3AD203B41FA5}">
                      <a16:colId xmlns:a16="http://schemas.microsoft.com/office/drawing/2014/main" xmlns="" val="2619918458"/>
                    </a:ext>
                  </a:extLst>
                </a:gridCol>
                <a:gridCol w="702107">
                  <a:extLst>
                    <a:ext uri="{9D8B030D-6E8A-4147-A177-3AD203B41FA5}">
                      <a16:colId xmlns:a16="http://schemas.microsoft.com/office/drawing/2014/main" xmlns="" val="3059712807"/>
                    </a:ext>
                  </a:extLst>
                </a:gridCol>
                <a:gridCol w="702107">
                  <a:extLst>
                    <a:ext uri="{9D8B030D-6E8A-4147-A177-3AD203B41FA5}">
                      <a16:colId xmlns:a16="http://schemas.microsoft.com/office/drawing/2014/main" xmlns="" val="31449019"/>
                    </a:ext>
                  </a:extLst>
                </a:gridCol>
                <a:gridCol w="702107">
                  <a:extLst>
                    <a:ext uri="{9D8B030D-6E8A-4147-A177-3AD203B41FA5}">
                      <a16:colId xmlns:a16="http://schemas.microsoft.com/office/drawing/2014/main" xmlns="" val="1147931388"/>
                    </a:ext>
                  </a:extLst>
                </a:gridCol>
                <a:gridCol w="702107">
                  <a:extLst>
                    <a:ext uri="{9D8B030D-6E8A-4147-A177-3AD203B41FA5}">
                      <a16:colId xmlns:a16="http://schemas.microsoft.com/office/drawing/2014/main" xmlns="" val="389254814"/>
                    </a:ext>
                  </a:extLst>
                </a:gridCol>
              </a:tblGrid>
              <a:tr h="58137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l-GR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A)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140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280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300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52144465"/>
                  </a:ext>
                </a:extLst>
              </a:tr>
              <a:tr h="5813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Green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U(V)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0.776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0.770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0.734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0.725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0.680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0.648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0.609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0.601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2043643"/>
                  </a:ext>
                </a:extLst>
              </a:tr>
              <a:tr h="5813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Blue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U(V)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1.013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1.006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1.001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0.992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0.983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0.975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0.973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392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3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52" y="57458"/>
            <a:ext cx="7262536" cy="68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سوالات آزمایش اندازه گیری ثابت ریدبرگ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1- ثابت ریدبرگ چیست و اندازه گیری آن چه اهمیتی دارد؟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2- دلیل استفاده از عنصر هیدروژن در اندازه گیری ثابت ریدبرگ چیست؟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 3- در این آزمایش طول موج های مختلف چگونه از یکدیگر جداسازی می شوند؟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4- خطوط طیفی هیدروژن مربوط به کدام گذارها در این آزمایش مورد اندازه گیری هستند؟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468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سوالات آزمایش اثر فوتوالکتریک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1- نتیجۀ فیزیکی مهمی که از پدیدۀ فوتوالکتریک به دست آمده است را بیان کنید.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2- در اثر فوتوالکتریک چه مواردی با فیزیک کلاسیک قابل توضیح هستند؟ کدام موارد قابل توضیح نیستند؟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3- ساختار سلول فوتوالکتریک چگونه است؟ 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۴- چگونه طول موج های مختلف ایجاد می شود؟</a:t>
            </a:r>
          </a:p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۵- سلول های فوتوالکتریک چه کاربردهایی دارند؟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2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27" y="286603"/>
            <a:ext cx="4353098" cy="6460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150" y="286603"/>
            <a:ext cx="3859530" cy="1450757"/>
          </a:xfrm>
        </p:spPr>
        <p:txBody>
          <a:bodyPr anchor="t">
            <a:normAutofit/>
          </a:bodyPr>
          <a:lstStyle/>
          <a:p>
            <a:pPr algn="r"/>
            <a:r>
              <a:rPr lang="fa-IR" dirty="0" smtClean="0"/>
              <a:t>اثر فتو الکتریک 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5" y="3357392"/>
            <a:ext cx="10501086" cy="3303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635" y="1281099"/>
            <a:ext cx="2771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48" y="880413"/>
            <a:ext cx="3066554" cy="5517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86" y="1903915"/>
            <a:ext cx="6218459" cy="32738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445" y="155035"/>
            <a:ext cx="10058400" cy="1450757"/>
          </a:xfrm>
        </p:spPr>
        <p:txBody>
          <a:bodyPr anchor="t"/>
          <a:lstStyle/>
          <a:p>
            <a:r>
              <a:rPr lang="fa-IR" dirty="0" smtClean="0"/>
              <a:t>ولتاژ قطع جریان و بستگی به فرکانس و شدت  تابش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9D7CB-ABCD-4FA8-B9D4-0B6E8671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113" y="141999"/>
            <a:ext cx="7557887" cy="1325563"/>
          </a:xfrm>
        </p:spPr>
        <p:txBody>
          <a:bodyPr>
            <a:noAutofit/>
          </a:bodyPr>
          <a:lstStyle/>
          <a:p>
            <a:r>
              <a:rPr lang="fa-IR" sz="2800" dirty="0"/>
              <a:t>از شیب و عرض از مبدا ثابت پلانگ  و تابع کار بدست می آید </a:t>
            </a:r>
            <a:br>
              <a:rPr lang="fa-IR" sz="2800" dirty="0"/>
            </a:br>
            <a:r>
              <a:rPr lang="fa-IR" sz="2800" dirty="0"/>
              <a:t>نمودار پتانسیل قطع جریان بر حسب </a:t>
            </a:r>
            <a:r>
              <a:rPr lang="fa-IR" sz="2800" dirty="0" smtClean="0"/>
              <a:t>فرکانس     </a:t>
            </a:r>
            <a:endParaRPr lang="en-US" sz="2800" dirty="0"/>
          </a:p>
        </p:txBody>
      </p:sp>
      <p:pic>
        <p:nvPicPr>
          <p:cNvPr id="4" name="Picture 3" descr="A star in the background&#10;&#10;Description generated with high confidence">
            <a:extLst>
              <a:ext uri="{FF2B5EF4-FFF2-40B4-BE49-F238E27FC236}">
                <a16:creationId xmlns:a16="http://schemas.microsoft.com/office/drawing/2014/main" xmlns="" id="{862C24E7-28F5-43E2-BA64-F3E59CCA8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63" y="3417255"/>
            <a:ext cx="3898741" cy="26227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051" y="2041186"/>
            <a:ext cx="5238750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010" y="3317638"/>
            <a:ext cx="442912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45" y="175670"/>
            <a:ext cx="3076575" cy="2895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7747" y="6040044"/>
            <a:ext cx="1058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https://phet.colorado.edu/sims/cheerpj/photoelectric/latest/photoelectric.html?simulation=photoelectric</a:t>
            </a:r>
          </a:p>
        </p:txBody>
      </p:sp>
    </p:spTree>
    <p:extLst>
      <p:ext uri="{BB962C8B-B14F-4D97-AF65-F5344CB8AC3E}">
        <p14:creationId xmlns:p14="http://schemas.microsoft.com/office/powerpoint/2010/main" val="273545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آشکارساز- لامپ فوتوسل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779"/>
          <a:stretch/>
        </p:blipFill>
        <p:spPr>
          <a:xfrm>
            <a:off x="0" y="0"/>
            <a:ext cx="2258568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062" y="-322326"/>
            <a:ext cx="3001957" cy="3227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15" y="2682960"/>
            <a:ext cx="3255265" cy="3648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76" y="1883664"/>
            <a:ext cx="5966713" cy="3749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289"/>
            <a:ext cx="2788920" cy="4021957"/>
          </a:xfrm>
        </p:spPr>
      </p:pic>
    </p:spTree>
    <p:extLst>
      <p:ext uri="{BB962C8B-B14F-4D97-AF65-F5344CB8AC3E}">
        <p14:creationId xmlns:p14="http://schemas.microsoft.com/office/powerpoint/2010/main" val="1068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39" y="3621024"/>
            <a:ext cx="5493061" cy="3236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کاربردهای سلول فوتوالکتریک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Photomultipliers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Image Sensors: in the early televisions!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Photoelectron Spectroscopy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hlinkClick r:id="rId4"/>
            </a:endParaRP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52" y="1737360"/>
            <a:ext cx="5045967" cy="23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0" y="165100"/>
            <a:ext cx="4941626" cy="3183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51" y="3063240"/>
            <a:ext cx="5100043" cy="3681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993" y="243401"/>
            <a:ext cx="2041564" cy="2453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05107" y="1016801"/>
            <a:ext cx="4243079" cy="1480143"/>
          </a:xfrm>
          <a:prstGeom prst="straightConnector1">
            <a:avLst/>
          </a:prstGeom>
          <a:ln w="47625"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787" y="3712848"/>
            <a:ext cx="4514850" cy="2819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161737" y="4529326"/>
            <a:ext cx="3413050" cy="2208444"/>
            <a:chOff x="4192557" y="4453128"/>
            <a:chExt cx="3413050" cy="22084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2557" y="4453128"/>
              <a:ext cx="3413050" cy="220844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72868" y="5870448"/>
              <a:ext cx="332739" cy="3693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5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412750"/>
            <a:ext cx="10355972" cy="59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1180</TotalTime>
  <Words>270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B Nazanin</vt:lpstr>
      <vt:lpstr>Calibri</vt:lpstr>
      <vt:lpstr>Calibri Light</vt:lpstr>
      <vt:lpstr>Century Gothic</vt:lpstr>
      <vt:lpstr>Tahoma</vt:lpstr>
      <vt:lpstr>Times New Roman</vt:lpstr>
      <vt:lpstr>Wingdings 3</vt:lpstr>
      <vt:lpstr>Slice</vt:lpstr>
      <vt:lpstr>Wisp</vt:lpstr>
      <vt:lpstr>Retrospect</vt:lpstr>
      <vt:lpstr>1_Retrospect</vt:lpstr>
      <vt:lpstr>اثر فتو الکتریک   </vt:lpstr>
      <vt:lpstr>سوالات آزمایش اثر فوتوالکتریک</vt:lpstr>
      <vt:lpstr>اثر فتو الکتریک </vt:lpstr>
      <vt:lpstr>ولتاژ قطع جریان و بستگی به فرکانس و شدت  تابش</vt:lpstr>
      <vt:lpstr>از شیب و عرض از مبدا ثابت پلانگ  و تابع کار بدست می آید  نمودار پتانسیل قطع جریان بر حسب فرکانس     </vt:lpstr>
      <vt:lpstr>آشکارساز- لامپ فوتوسل</vt:lpstr>
      <vt:lpstr>کاربردهای سلول فوتوالکتریک</vt:lpstr>
      <vt:lpstr>PowerPoint Presentation</vt:lpstr>
      <vt:lpstr>PowerPoint Presentation</vt:lpstr>
      <vt:lpstr>نحوۀ انجام آزمایش</vt:lpstr>
      <vt:lpstr>PowerPoint Presentation</vt:lpstr>
      <vt:lpstr>سوالات آزمایش اندازه گیری ثابت ریدبرگ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اثر فتو الکتریک</dc:title>
  <dc:creator>Azam Irajizad</dc:creator>
  <cp:lastModifiedBy>Azam Irajizad</cp:lastModifiedBy>
  <cp:revision>22</cp:revision>
  <dcterms:created xsi:type="dcterms:W3CDTF">2021-03-10T19:56:50Z</dcterms:created>
  <dcterms:modified xsi:type="dcterms:W3CDTF">2021-03-14T11:10:27Z</dcterms:modified>
</cp:coreProperties>
</file>