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63" r:id="rId5"/>
    <p:sldId id="259" r:id="rId6"/>
    <p:sldId id="260" r:id="rId7"/>
    <p:sldId id="261"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62" r:id="rId21"/>
    <p:sldId id="264" r:id="rId22"/>
    <p:sldId id="266" r:id="rId23"/>
    <p:sldId id="269" r:id="rId24"/>
    <p:sldId id="270" r:id="rId25"/>
    <p:sldId id="271" r:id="rId26"/>
    <p:sldId id="265"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353002853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196202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966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200160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938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94028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3186401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208834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336011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832C-7596-4329-89BF-5DDF11E3569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2731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6832C-7596-4329-89BF-5DDF11E3569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158723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6832C-7596-4329-89BF-5DDF11E35698}"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18769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6832C-7596-4329-89BF-5DDF11E35698}"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136072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6832C-7596-4329-89BF-5DDF11E35698}"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5807805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6832C-7596-4329-89BF-5DDF11E3569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5958284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6832C-7596-4329-89BF-5DDF11E35698}"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238156-9AB2-4D70-A1BA-72085AB0BE69}" type="slidenum">
              <a:rPr lang="en-US" smtClean="0"/>
              <a:t>‹#›</a:t>
            </a:fld>
            <a:endParaRPr lang="en-US"/>
          </a:p>
        </p:txBody>
      </p:sp>
    </p:spTree>
    <p:extLst>
      <p:ext uri="{BB962C8B-B14F-4D97-AF65-F5344CB8AC3E}">
        <p14:creationId xmlns:p14="http://schemas.microsoft.com/office/powerpoint/2010/main" val="312691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46832C-7596-4329-89BF-5DDF11E35698}" type="datetimeFigureOut">
              <a:rPr lang="en-US" smtClean="0"/>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238156-9AB2-4D70-A1BA-72085AB0BE69}" type="slidenum">
              <a:rPr lang="en-US" smtClean="0"/>
              <a:t>‹#›</a:t>
            </a:fld>
            <a:endParaRPr lang="en-US"/>
          </a:p>
        </p:txBody>
      </p:sp>
    </p:spTree>
    <p:extLst>
      <p:ext uri="{BB962C8B-B14F-4D97-AF65-F5344CB8AC3E}">
        <p14:creationId xmlns:p14="http://schemas.microsoft.com/office/powerpoint/2010/main" val="22577001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4.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26.wmf"/><Relationship Id="rId5" Type="http://schemas.openxmlformats.org/officeDocument/2006/relationships/image" Target="../media/image23.jpeg"/><Relationship Id="rId15" Type="http://schemas.openxmlformats.org/officeDocument/2006/relationships/image" Target="../media/image2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5.wmf"/><Relationship Id="rId1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9.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22.xml.rels><?xml version="1.0" encoding="UTF-8" standalone="yes"?>
<Relationships xmlns="http://schemas.openxmlformats.org/package/2006/relationships"><Relationship Id="rId3" Type="http://schemas.openxmlformats.org/officeDocument/2006/relationships/image" Target="../media/image51.jpg"/><Relationship Id="rId7"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2.jp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5.jp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59.jpg"/><Relationship Id="rId2" Type="http://schemas.openxmlformats.org/officeDocument/2006/relationships/image" Target="../media/image56.jp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58.jpg"/><Relationship Id="rId4" Type="http://schemas.openxmlformats.org/officeDocument/2006/relationships/image" Target="../media/image57.jpg"/></Relationships>
</file>

<file path=ppt/slides/_rels/slide25.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2.jpg"/></Relationships>
</file>

<file path=ppt/slides/_rels/slide26.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D101-E23D-4BCC-B9A0-5B23260C70B3}"/>
              </a:ext>
            </a:extLst>
          </p:cNvPr>
          <p:cNvSpPr>
            <a:spLocks noGrp="1"/>
          </p:cNvSpPr>
          <p:nvPr>
            <p:ph type="ctrTitle"/>
          </p:nvPr>
        </p:nvSpPr>
        <p:spPr/>
        <p:txBody>
          <a:bodyPr/>
          <a:lstStyle/>
          <a:p>
            <a:r>
              <a:rPr lang="en-US" dirty="0"/>
              <a:t>Lamb shift </a:t>
            </a:r>
            <a:br>
              <a:rPr lang="en-US" dirty="0"/>
            </a:br>
            <a:r>
              <a:rPr lang="en-US" sz="4000" dirty="0"/>
              <a:t>from experiment to theory</a:t>
            </a:r>
            <a:br>
              <a:rPr lang="en-US" sz="4000" dirty="0"/>
            </a:br>
            <a:r>
              <a:rPr lang="en-US" sz="1800" dirty="0"/>
              <a:t>(from QM to Dirac and finally QFT description of the Lamb shift)</a:t>
            </a:r>
            <a:endParaRPr lang="en-US" dirty="0"/>
          </a:p>
        </p:txBody>
      </p:sp>
    </p:spTree>
    <p:extLst>
      <p:ext uri="{BB962C8B-B14F-4D97-AF65-F5344CB8AC3E}">
        <p14:creationId xmlns:p14="http://schemas.microsoft.com/office/powerpoint/2010/main" val="265706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short review</a:t>
            </a:r>
          </a:p>
        </p:txBody>
      </p:sp>
      <p:graphicFrame>
        <p:nvGraphicFramePr>
          <p:cNvPr id="3" name="Object 2"/>
          <p:cNvGraphicFramePr>
            <a:graphicFrameLocks noChangeAspect="1"/>
          </p:cNvGraphicFramePr>
          <p:nvPr>
            <p:extLst>
              <p:ext uri="{D42A27DB-BD31-4B8C-83A1-F6EECF244321}">
                <p14:modId xmlns:p14="http://schemas.microsoft.com/office/powerpoint/2010/main" val="1121780180"/>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394200" y="2362200"/>
                        <a:ext cx="914400" cy="19843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75375300"/>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3"/>
                      <a:stretch>
                        <a:fillRect/>
                      </a:stretch>
                    </p:blipFill>
                    <p:spPr>
                      <a:xfrm>
                        <a:off x="4394200" y="2362200"/>
                        <a:ext cx="914400" cy="198438"/>
                      </a:xfrm>
                      <a:prstGeom prst="rect">
                        <a:avLst/>
                      </a:prstGeom>
                    </p:spPr>
                  </p:pic>
                </p:oleObj>
              </mc:Fallback>
            </mc:AlternateContent>
          </a:graphicData>
        </a:graphic>
      </p:graphicFrame>
      <p:pic>
        <p:nvPicPr>
          <p:cNvPr id="3076" name="Picture 4" descr="C:\Users\admin\Desktop\Screenshot_20210609-131614_Oper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339" y="1961275"/>
            <a:ext cx="4785858" cy="435926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p:cNvSpPr/>
          <p:nvPr/>
        </p:nvSpPr>
        <p:spPr>
          <a:xfrm>
            <a:off x="6687590" y="2505694"/>
            <a:ext cx="45719" cy="344384"/>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cxnSp>
        <p:nvCxnSpPr>
          <p:cNvPr id="8" name="Straight Arrow Connector 7"/>
          <p:cNvCxnSpPr/>
          <p:nvPr/>
        </p:nvCxnSpPr>
        <p:spPr>
          <a:xfrm>
            <a:off x="6733309" y="2666011"/>
            <a:ext cx="4868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4251924665"/>
              </p:ext>
            </p:extLst>
          </p:nvPr>
        </p:nvGraphicFramePr>
        <p:xfrm>
          <a:off x="7237959" y="2588986"/>
          <a:ext cx="749300" cy="177800"/>
        </p:xfrm>
        <a:graphic>
          <a:graphicData uri="http://schemas.openxmlformats.org/presentationml/2006/ole">
            <mc:AlternateContent xmlns:mc="http://schemas.openxmlformats.org/markup-compatibility/2006">
              <mc:Choice xmlns:v="urn:schemas-microsoft-com:vml" Requires="v">
                <p:oleObj name="Equation" r:id="rId6" imgW="749160" imgH="177480" progId="Equation.DSMT4">
                  <p:embed/>
                </p:oleObj>
              </mc:Choice>
              <mc:Fallback>
                <p:oleObj name="Equation" r:id="rId6" imgW="749160" imgH="177480" progId="Equation.DSMT4">
                  <p:embed/>
                  <p:pic>
                    <p:nvPicPr>
                      <p:cNvPr id="0" name=""/>
                      <p:cNvPicPr/>
                      <p:nvPr/>
                    </p:nvPicPr>
                    <p:blipFill>
                      <a:blip r:embed="rId7"/>
                      <a:stretch>
                        <a:fillRect/>
                      </a:stretch>
                    </p:blipFill>
                    <p:spPr>
                      <a:xfrm>
                        <a:off x="7237959" y="2588986"/>
                        <a:ext cx="749300" cy="177800"/>
                      </a:xfrm>
                      <a:prstGeom prst="rect">
                        <a:avLst/>
                      </a:prstGeom>
                    </p:spPr>
                  </p:pic>
                </p:oleObj>
              </mc:Fallback>
            </mc:AlternateContent>
          </a:graphicData>
        </a:graphic>
      </p:graphicFrame>
      <p:cxnSp>
        <p:nvCxnSpPr>
          <p:cNvPr id="12" name="Straight Arrow Connector 11"/>
          <p:cNvCxnSpPr/>
          <p:nvPr/>
        </p:nvCxnSpPr>
        <p:spPr>
          <a:xfrm>
            <a:off x="6519553" y="3467595"/>
            <a:ext cx="457200"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2008842727"/>
              </p:ext>
            </p:extLst>
          </p:nvPr>
        </p:nvGraphicFramePr>
        <p:xfrm>
          <a:off x="4877459" y="3621598"/>
          <a:ext cx="965200" cy="406400"/>
        </p:xfrm>
        <a:graphic>
          <a:graphicData uri="http://schemas.openxmlformats.org/presentationml/2006/ole">
            <mc:AlternateContent xmlns:mc="http://schemas.openxmlformats.org/markup-compatibility/2006">
              <mc:Choice xmlns:v="urn:schemas-microsoft-com:vml" Requires="v">
                <p:oleObj name="Equation" r:id="rId8" imgW="965160" imgH="406080" progId="Equation.DSMT4">
                  <p:embed/>
                </p:oleObj>
              </mc:Choice>
              <mc:Fallback>
                <p:oleObj name="Equation" r:id="rId8" imgW="965160" imgH="406080" progId="Equation.DSMT4">
                  <p:embed/>
                  <p:pic>
                    <p:nvPicPr>
                      <p:cNvPr id="0" name=""/>
                      <p:cNvPicPr/>
                      <p:nvPr/>
                    </p:nvPicPr>
                    <p:blipFill>
                      <a:blip r:embed="rId9"/>
                      <a:stretch>
                        <a:fillRect/>
                      </a:stretch>
                    </p:blipFill>
                    <p:spPr>
                      <a:xfrm>
                        <a:off x="4877459" y="3621598"/>
                        <a:ext cx="965200" cy="406400"/>
                      </a:xfrm>
                      <a:prstGeom prst="rect">
                        <a:avLst/>
                      </a:prstGeom>
                    </p:spPr>
                  </p:pic>
                </p:oleObj>
              </mc:Fallback>
            </mc:AlternateContent>
          </a:graphicData>
        </a:graphic>
      </p:graphicFrame>
      <p:cxnSp>
        <p:nvCxnSpPr>
          <p:cNvPr id="17" name="Straight Arrow Connector 16"/>
          <p:cNvCxnSpPr/>
          <p:nvPr/>
        </p:nvCxnSpPr>
        <p:spPr>
          <a:xfrm flipH="1">
            <a:off x="5818909" y="3728852"/>
            <a:ext cx="570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3894953713"/>
              </p:ext>
            </p:extLst>
          </p:nvPr>
        </p:nvGraphicFramePr>
        <p:xfrm>
          <a:off x="6976753" y="3378695"/>
          <a:ext cx="965200" cy="177800"/>
        </p:xfrm>
        <a:graphic>
          <a:graphicData uri="http://schemas.openxmlformats.org/presentationml/2006/ole">
            <mc:AlternateContent xmlns:mc="http://schemas.openxmlformats.org/markup-compatibility/2006">
              <mc:Choice xmlns:v="urn:schemas-microsoft-com:vml" Requires="v">
                <p:oleObj name="Equation" r:id="rId10" imgW="965160" imgH="177480" progId="Equation.DSMT4">
                  <p:embed/>
                </p:oleObj>
              </mc:Choice>
              <mc:Fallback>
                <p:oleObj name="Equation" r:id="rId10" imgW="965160" imgH="177480" progId="Equation.DSMT4">
                  <p:embed/>
                  <p:pic>
                    <p:nvPicPr>
                      <p:cNvPr id="0" name=""/>
                      <p:cNvPicPr/>
                      <p:nvPr/>
                    </p:nvPicPr>
                    <p:blipFill>
                      <a:blip r:embed="rId11"/>
                      <a:stretch>
                        <a:fillRect/>
                      </a:stretch>
                    </p:blipFill>
                    <p:spPr>
                      <a:xfrm>
                        <a:off x="6976753" y="3378695"/>
                        <a:ext cx="965200" cy="1778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453201128"/>
              </p:ext>
            </p:extLst>
          </p:nvPr>
        </p:nvGraphicFramePr>
        <p:xfrm>
          <a:off x="456869" y="3234318"/>
          <a:ext cx="2160882" cy="466554"/>
        </p:xfrm>
        <a:graphic>
          <a:graphicData uri="http://schemas.openxmlformats.org/presentationml/2006/ole">
            <mc:AlternateContent xmlns:mc="http://schemas.openxmlformats.org/markup-compatibility/2006">
              <mc:Choice xmlns:v="urn:schemas-microsoft-com:vml" Requires="v">
                <p:oleObj name="Equation" r:id="rId12" imgW="1117440" imgH="241200" progId="Equation.DSMT4">
                  <p:embed/>
                </p:oleObj>
              </mc:Choice>
              <mc:Fallback>
                <p:oleObj name="Equation" r:id="rId12" imgW="1117440" imgH="241200" progId="Equation.DSMT4">
                  <p:embed/>
                  <p:pic>
                    <p:nvPicPr>
                      <p:cNvPr id="0" name=""/>
                      <p:cNvPicPr/>
                      <p:nvPr/>
                    </p:nvPicPr>
                    <p:blipFill>
                      <a:blip r:embed="rId13"/>
                      <a:stretch>
                        <a:fillRect/>
                      </a:stretch>
                    </p:blipFill>
                    <p:spPr>
                      <a:xfrm>
                        <a:off x="456869" y="3234318"/>
                        <a:ext cx="2160882" cy="46655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552287630"/>
              </p:ext>
            </p:extLst>
          </p:nvPr>
        </p:nvGraphicFramePr>
        <p:xfrm>
          <a:off x="435410" y="2729629"/>
          <a:ext cx="2580820" cy="375392"/>
        </p:xfrm>
        <a:graphic>
          <a:graphicData uri="http://schemas.openxmlformats.org/presentationml/2006/ole">
            <mc:AlternateContent xmlns:mc="http://schemas.openxmlformats.org/markup-compatibility/2006">
              <mc:Choice xmlns:v="urn:schemas-microsoft-com:vml" Requires="v">
                <p:oleObj name="Equation" r:id="rId14" imgW="1396800" imgH="203040" progId="Equation.DSMT4">
                  <p:embed/>
                </p:oleObj>
              </mc:Choice>
              <mc:Fallback>
                <p:oleObj name="Equation" r:id="rId14" imgW="1396800" imgH="203040" progId="Equation.DSMT4">
                  <p:embed/>
                  <p:pic>
                    <p:nvPicPr>
                      <p:cNvPr id="0" name=""/>
                      <p:cNvPicPr/>
                      <p:nvPr/>
                    </p:nvPicPr>
                    <p:blipFill>
                      <a:blip r:embed="rId15"/>
                      <a:stretch>
                        <a:fillRect/>
                      </a:stretch>
                    </p:blipFill>
                    <p:spPr>
                      <a:xfrm>
                        <a:off x="435410" y="2729629"/>
                        <a:ext cx="2580820" cy="375392"/>
                      </a:xfrm>
                      <a:prstGeom prst="rect">
                        <a:avLst/>
                      </a:prstGeom>
                    </p:spPr>
                  </p:pic>
                </p:oleObj>
              </mc:Fallback>
            </mc:AlternateContent>
          </a:graphicData>
        </a:graphic>
      </p:graphicFrame>
    </p:spTree>
    <p:extLst>
      <p:ext uri="{BB962C8B-B14F-4D97-AF65-F5344CB8AC3E}">
        <p14:creationId xmlns:p14="http://schemas.microsoft.com/office/powerpoint/2010/main" val="89720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Doppler effect as a major obstacle to observing the level splitting in the study of </a:t>
            </a:r>
            <a:r>
              <a:rPr lang="en-US" dirty="0" err="1"/>
              <a:t>Balmer</a:t>
            </a:r>
            <a:r>
              <a:rPr lang="en-US" dirty="0"/>
              <a:t> lines:</a:t>
            </a:r>
          </a:p>
        </p:txBody>
      </p:sp>
      <p:pic>
        <p:nvPicPr>
          <p:cNvPr id="4098" name="Picture 2" descr="C:\Users\admin\Desktop\Screenshot_20210611-213418_Samsung No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10" y="1928100"/>
            <a:ext cx="7981172" cy="458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Also detect the direct absorption is exceedingly difficult.</a:t>
            </a:r>
          </a:p>
        </p:txBody>
      </p:sp>
      <p:pic>
        <p:nvPicPr>
          <p:cNvPr id="5122" name="Picture 2" descr="C:\Users\admin\Desktop\anthracene-absorption-spect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10" y="1717115"/>
            <a:ext cx="7712399" cy="514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solution:</a:t>
            </a:r>
          </a:p>
          <a:p>
            <a:r>
              <a:rPr lang="en-US" dirty="0"/>
              <a:t>The 2S state in the absence of external electric fields is metastable but 2P state is non-metastable.</a:t>
            </a:r>
          </a:p>
        </p:txBody>
      </p:sp>
      <p:graphicFrame>
        <p:nvGraphicFramePr>
          <p:cNvPr id="3" name="Object 2"/>
          <p:cNvGraphicFramePr>
            <a:graphicFrameLocks noChangeAspect="1"/>
          </p:cNvGraphicFramePr>
          <p:nvPr>
            <p:extLst>
              <p:ext uri="{D42A27DB-BD31-4B8C-83A1-F6EECF244321}">
                <p14:modId xmlns:p14="http://schemas.microsoft.com/office/powerpoint/2010/main" val="715208585"/>
              </p:ext>
            </p:extLst>
          </p:nvPr>
        </p:nvGraphicFramePr>
        <p:xfrm>
          <a:off x="1513554" y="2594914"/>
          <a:ext cx="1472242" cy="1002378"/>
        </p:xfrm>
        <a:graphic>
          <a:graphicData uri="http://schemas.openxmlformats.org/presentationml/2006/ole">
            <mc:AlternateContent xmlns:mc="http://schemas.openxmlformats.org/markup-compatibility/2006">
              <mc:Choice xmlns:v="urn:schemas-microsoft-com:vml" Requires="v">
                <p:oleObj name="Equation" r:id="rId2" imgW="596880" imgH="406080" progId="Equation.DSMT4">
                  <p:embed/>
                </p:oleObj>
              </mc:Choice>
              <mc:Fallback>
                <p:oleObj name="Equation" r:id="rId2" imgW="596880" imgH="406080" progId="Equation.DSMT4">
                  <p:embed/>
                  <p:pic>
                    <p:nvPicPr>
                      <p:cNvPr id="0" name=""/>
                      <p:cNvPicPr/>
                      <p:nvPr/>
                    </p:nvPicPr>
                    <p:blipFill>
                      <a:blip r:embed="rId3"/>
                      <a:stretch>
                        <a:fillRect/>
                      </a:stretch>
                    </p:blipFill>
                    <p:spPr>
                      <a:xfrm>
                        <a:off x="1513554" y="2594914"/>
                        <a:ext cx="1472242" cy="1002378"/>
                      </a:xfrm>
                      <a:prstGeom prst="rect">
                        <a:avLst/>
                      </a:prstGeom>
                    </p:spPr>
                  </p:pic>
                </p:oleObj>
              </mc:Fallback>
            </mc:AlternateContent>
          </a:graphicData>
        </a:graphic>
      </p:graphicFrame>
      <p:cxnSp>
        <p:nvCxnSpPr>
          <p:cNvPr id="5" name="Straight Connector 4"/>
          <p:cNvCxnSpPr/>
          <p:nvPr/>
        </p:nvCxnSpPr>
        <p:spPr>
          <a:xfrm flipH="1">
            <a:off x="2146041" y="2668556"/>
            <a:ext cx="149290" cy="350793"/>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Arrow Connector 9"/>
          <p:cNvCxnSpPr/>
          <p:nvPr/>
        </p:nvCxnSpPr>
        <p:spPr>
          <a:xfrm>
            <a:off x="3116424" y="3075332"/>
            <a:ext cx="10077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1253696362"/>
              </p:ext>
            </p:extLst>
          </p:nvPr>
        </p:nvGraphicFramePr>
        <p:xfrm>
          <a:off x="4451220" y="2764979"/>
          <a:ext cx="4069912" cy="508739"/>
        </p:xfrm>
        <a:graphic>
          <a:graphicData uri="http://schemas.openxmlformats.org/presentationml/2006/ole">
            <mc:AlternateContent xmlns:mc="http://schemas.openxmlformats.org/markup-compatibility/2006">
              <mc:Choice xmlns:v="urn:schemas-microsoft-com:vml" Requires="v">
                <p:oleObj name="Equation" r:id="rId4" imgW="2031840" imgH="253800" progId="Equation.DSMT4">
                  <p:embed/>
                </p:oleObj>
              </mc:Choice>
              <mc:Fallback>
                <p:oleObj name="Equation" r:id="rId4" imgW="2031840" imgH="253800" progId="Equation.DSMT4">
                  <p:embed/>
                  <p:pic>
                    <p:nvPicPr>
                      <p:cNvPr id="0" name=""/>
                      <p:cNvPicPr/>
                      <p:nvPr/>
                    </p:nvPicPr>
                    <p:blipFill>
                      <a:blip r:embed="rId5"/>
                      <a:stretch>
                        <a:fillRect/>
                      </a:stretch>
                    </p:blipFill>
                    <p:spPr>
                      <a:xfrm>
                        <a:off x="4451220" y="2764979"/>
                        <a:ext cx="4069912" cy="50873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29248869"/>
              </p:ext>
            </p:extLst>
          </p:nvPr>
        </p:nvGraphicFramePr>
        <p:xfrm>
          <a:off x="5687396" y="3290141"/>
          <a:ext cx="1441085" cy="580177"/>
        </p:xfrm>
        <a:graphic>
          <a:graphicData uri="http://schemas.openxmlformats.org/presentationml/2006/ole">
            <mc:AlternateContent xmlns:mc="http://schemas.openxmlformats.org/markup-compatibility/2006">
              <mc:Choice xmlns:v="urn:schemas-microsoft-com:vml" Requires="v">
                <p:oleObj name="Equation" r:id="rId6" imgW="977760" imgH="393480" progId="Equation.DSMT4">
                  <p:embed/>
                </p:oleObj>
              </mc:Choice>
              <mc:Fallback>
                <p:oleObj name="Equation" r:id="rId6" imgW="977760" imgH="393480" progId="Equation.DSMT4">
                  <p:embed/>
                  <p:pic>
                    <p:nvPicPr>
                      <p:cNvPr id="0" name=""/>
                      <p:cNvPicPr/>
                      <p:nvPr/>
                    </p:nvPicPr>
                    <p:blipFill>
                      <a:blip r:embed="rId7"/>
                      <a:stretch>
                        <a:fillRect/>
                      </a:stretch>
                    </p:blipFill>
                    <p:spPr>
                      <a:xfrm>
                        <a:off x="5687396" y="3290141"/>
                        <a:ext cx="1441085" cy="58017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666765557"/>
              </p:ext>
            </p:extLst>
          </p:nvPr>
        </p:nvGraphicFramePr>
        <p:xfrm>
          <a:off x="1483562" y="4511863"/>
          <a:ext cx="1511567" cy="1007711"/>
        </p:xfrm>
        <a:graphic>
          <a:graphicData uri="http://schemas.openxmlformats.org/presentationml/2006/ole">
            <mc:AlternateContent xmlns:mc="http://schemas.openxmlformats.org/markup-compatibility/2006">
              <mc:Choice xmlns:v="urn:schemas-microsoft-com:vml" Requires="v">
                <p:oleObj name="Equation" r:id="rId8" imgW="609480" imgH="406080" progId="Equation.DSMT4">
                  <p:embed/>
                </p:oleObj>
              </mc:Choice>
              <mc:Fallback>
                <p:oleObj name="Equation" r:id="rId8" imgW="609480" imgH="406080" progId="Equation.DSMT4">
                  <p:embed/>
                  <p:pic>
                    <p:nvPicPr>
                      <p:cNvPr id="0" name=""/>
                      <p:cNvPicPr/>
                      <p:nvPr/>
                    </p:nvPicPr>
                    <p:blipFill>
                      <a:blip r:embed="rId9"/>
                      <a:stretch>
                        <a:fillRect/>
                      </a:stretch>
                    </p:blipFill>
                    <p:spPr>
                      <a:xfrm>
                        <a:off x="1483562" y="4511863"/>
                        <a:ext cx="1511567" cy="1007711"/>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853410230"/>
              </p:ext>
            </p:extLst>
          </p:nvPr>
        </p:nvGraphicFramePr>
        <p:xfrm>
          <a:off x="3313144" y="4808745"/>
          <a:ext cx="2529682" cy="413948"/>
        </p:xfrm>
        <a:graphic>
          <a:graphicData uri="http://schemas.openxmlformats.org/presentationml/2006/ole">
            <mc:AlternateContent xmlns:mc="http://schemas.openxmlformats.org/markup-compatibility/2006">
              <mc:Choice xmlns:v="urn:schemas-microsoft-com:vml" Requires="v">
                <p:oleObj name="Equation" r:id="rId10" imgW="1396800" imgH="228600" progId="Equation.DSMT4">
                  <p:embed/>
                </p:oleObj>
              </mc:Choice>
              <mc:Fallback>
                <p:oleObj name="Equation" r:id="rId10" imgW="1396800" imgH="228600" progId="Equation.DSMT4">
                  <p:embed/>
                  <p:pic>
                    <p:nvPicPr>
                      <p:cNvPr id="0" name=""/>
                      <p:cNvPicPr/>
                      <p:nvPr/>
                    </p:nvPicPr>
                    <p:blipFill>
                      <a:blip r:embed="rId11"/>
                      <a:stretch>
                        <a:fillRect/>
                      </a:stretch>
                    </p:blipFill>
                    <p:spPr>
                      <a:xfrm>
                        <a:off x="3313144" y="4808745"/>
                        <a:ext cx="2529682" cy="413948"/>
                      </a:xfrm>
                      <a:prstGeom prst="rect">
                        <a:avLst/>
                      </a:prstGeom>
                    </p:spPr>
                  </p:pic>
                </p:oleObj>
              </mc:Fallback>
            </mc:AlternateContent>
          </a:graphicData>
        </a:graphic>
      </p:graphicFrame>
    </p:spTree>
    <p:extLst>
      <p:ext uri="{BB962C8B-B14F-4D97-AF65-F5344CB8AC3E}">
        <p14:creationId xmlns:p14="http://schemas.microsoft.com/office/powerpoint/2010/main" val="1149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t>The solution:</a:t>
            </a:r>
          </a:p>
          <a:p>
            <a:r>
              <a:rPr lang="en-US" sz="2800" dirty="0"/>
              <a:t>“The </a:t>
            </a:r>
            <a:r>
              <a:rPr lang="en-US" sz="2800" dirty="0" err="1"/>
              <a:t>metastability</a:t>
            </a:r>
            <a:r>
              <a:rPr lang="en-US" sz="2800" dirty="0"/>
              <a:t> is very much reduced in the presence of external electric fields owning to Stark effect mixing of the S and P levels with resultant rapid decay of the combined state”.</a:t>
            </a:r>
          </a:p>
          <a:p>
            <a:r>
              <a:rPr lang="en-US" sz="2800" dirty="0"/>
              <a:t>“If for any reason [the Zeeman splitting of the levels in an external magnetic field] the       level does not exactly coincide with the       level, the vulnerability of the state to external fields will     be reduced”.</a:t>
            </a:r>
          </a:p>
        </p:txBody>
      </p:sp>
      <p:graphicFrame>
        <p:nvGraphicFramePr>
          <p:cNvPr id="4" name="Object 3"/>
          <p:cNvGraphicFramePr>
            <a:graphicFrameLocks noChangeAspect="1"/>
          </p:cNvGraphicFramePr>
          <p:nvPr>
            <p:extLst>
              <p:ext uri="{D42A27DB-BD31-4B8C-83A1-F6EECF244321}">
                <p14:modId xmlns:p14="http://schemas.microsoft.com/office/powerpoint/2010/main" val="1496928664"/>
              </p:ext>
            </p:extLst>
          </p:nvPr>
        </p:nvGraphicFramePr>
        <p:xfrm>
          <a:off x="7753479" y="3968787"/>
          <a:ext cx="399063" cy="489759"/>
        </p:xfrm>
        <a:graphic>
          <a:graphicData uri="http://schemas.openxmlformats.org/presentationml/2006/ole">
            <mc:AlternateContent xmlns:mc="http://schemas.openxmlformats.org/markup-compatibility/2006">
              <mc:Choice xmlns:v="urn:schemas-microsoft-com:vml" Requires="v">
                <p:oleObj name="Equation" r:id="rId2" imgW="279360" imgH="342720" progId="Equation.DSMT4">
                  <p:embed/>
                </p:oleObj>
              </mc:Choice>
              <mc:Fallback>
                <p:oleObj name="Equation" r:id="rId2" imgW="279360" imgH="342720" progId="Equation.DSMT4">
                  <p:embed/>
                  <p:pic>
                    <p:nvPicPr>
                      <p:cNvPr id="0" name=""/>
                      <p:cNvPicPr/>
                      <p:nvPr/>
                    </p:nvPicPr>
                    <p:blipFill>
                      <a:blip r:embed="rId3"/>
                      <a:stretch>
                        <a:fillRect/>
                      </a:stretch>
                    </p:blipFill>
                    <p:spPr>
                      <a:xfrm>
                        <a:off x="7753479" y="3968787"/>
                        <a:ext cx="399063" cy="48975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26014175"/>
              </p:ext>
            </p:extLst>
          </p:nvPr>
        </p:nvGraphicFramePr>
        <p:xfrm>
          <a:off x="6889394" y="4470786"/>
          <a:ext cx="379412" cy="488950"/>
        </p:xfrm>
        <a:graphic>
          <a:graphicData uri="http://schemas.openxmlformats.org/presentationml/2006/ole">
            <mc:AlternateContent xmlns:mc="http://schemas.openxmlformats.org/markup-compatibility/2006">
              <mc:Choice xmlns:v="urn:schemas-microsoft-com:vml" Requires="v">
                <p:oleObj name="Equation" r:id="rId4" imgW="266400" imgH="342720" progId="Equation.DSMT4">
                  <p:embed/>
                </p:oleObj>
              </mc:Choice>
              <mc:Fallback>
                <p:oleObj name="Equation" r:id="rId4" imgW="266400" imgH="342720" progId="Equation.DSMT4">
                  <p:embed/>
                  <p:pic>
                    <p:nvPicPr>
                      <p:cNvPr id="0" name="Object 3"/>
                      <p:cNvPicPr>
                        <a:picLocks noChangeAspect="1" noChangeArrowheads="1"/>
                      </p:cNvPicPr>
                      <p:nvPr/>
                    </p:nvPicPr>
                    <p:blipFill>
                      <a:blip r:embed="rId5"/>
                      <a:srcRect/>
                      <a:stretch>
                        <a:fillRect/>
                      </a:stretch>
                    </p:blipFill>
                    <p:spPr bwMode="auto">
                      <a:xfrm>
                        <a:off x="6889394" y="4470786"/>
                        <a:ext cx="3794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829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dirty="0"/>
              <a:t>How</a:t>
            </a:r>
            <a:r>
              <a:rPr lang="en-US" sz="2700" dirty="0"/>
              <a:t> to observe the fine structure in the lab</a:t>
            </a:r>
            <a:br>
              <a:rPr lang="en-US" dirty="0"/>
            </a:br>
            <a:endParaRPr lang="fa-IR"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solution:</a:t>
            </a:r>
          </a:p>
        </p:txBody>
      </p:sp>
      <p:pic>
        <p:nvPicPr>
          <p:cNvPr id="6148" name="Picture 4" descr="C:\Users\admin\Desktop\Screenshot_20210611-213531_Samsung No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3" y="2158807"/>
            <a:ext cx="11204932" cy="418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5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dirty="0"/>
              <a:t>How</a:t>
            </a:r>
            <a:r>
              <a:rPr lang="en-US" sz="2700" dirty="0"/>
              <a:t> to observe the fine structure in the lab</a:t>
            </a:r>
            <a:br>
              <a:rPr lang="en-US" dirty="0"/>
            </a:br>
            <a:endParaRPr lang="fa-IR" dirty="0"/>
          </a:p>
        </p:txBody>
      </p:sp>
      <p:sp>
        <p:nvSpPr>
          <p:cNvPr id="9" name="Content Placeholder 2"/>
          <p:cNvSpPr txBox="1">
            <a:spLocks/>
          </p:cNvSpPr>
          <p:nvPr/>
        </p:nvSpPr>
        <p:spPr>
          <a:xfrm>
            <a:off x="751885" y="8024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The solution:</a:t>
            </a:r>
          </a:p>
          <a:p>
            <a:r>
              <a:rPr lang="en-US" sz="1600" dirty="0"/>
              <a:t>If, between stages 3 and 4, due to an external electric field or radiofrequency radiation, metastable atoms transmit to any of the 2P levels, they will decay and as a result, the current measured by the detector will decrease because the detector is not sensitive to atoms in the ground state.</a:t>
            </a:r>
          </a:p>
        </p:txBody>
      </p:sp>
      <p:pic>
        <p:nvPicPr>
          <p:cNvPr id="7170" name="Picture 2" descr="C:\Users\admin\Desktop\Screenshot_20210611-213602_Samsung No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28" y="2278356"/>
            <a:ext cx="10828114" cy="438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5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dirty="0"/>
              <a:t>How</a:t>
            </a:r>
            <a:r>
              <a:rPr lang="en-US" sz="2700" dirty="0"/>
              <a:t> to observe the fine structure in the lab</a:t>
            </a:r>
            <a:br>
              <a:rPr lang="en-US" dirty="0"/>
            </a:br>
            <a:endParaRPr lang="fa-IR"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solution:</a:t>
            </a:r>
          </a:p>
        </p:txBody>
      </p:sp>
      <p:pic>
        <p:nvPicPr>
          <p:cNvPr id="8194" name="Picture 2" descr="C:\Users\admin\Desktop\Screenshot_20210611-213934_Samsung No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91" y="1823586"/>
            <a:ext cx="7371572" cy="472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5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dirty="0"/>
              <a:t>How</a:t>
            </a:r>
            <a:r>
              <a:rPr lang="en-US" sz="2700" dirty="0"/>
              <a:t> to observe the fine structure in the lab</a:t>
            </a:r>
            <a:br>
              <a:rPr lang="en-US" dirty="0"/>
            </a:br>
            <a:endParaRPr lang="fa-IR"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solution:</a:t>
            </a:r>
          </a:p>
        </p:txBody>
      </p:sp>
      <p:pic>
        <p:nvPicPr>
          <p:cNvPr id="6146" name="Picture 2" descr="C:\Users\admin\Desktop\SmartSelect_20210612-130145_Dr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8" y="1494738"/>
            <a:ext cx="7610382" cy="536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66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dirty="0"/>
              <a:t>How</a:t>
            </a:r>
            <a:r>
              <a:rPr lang="en-US" sz="2700" dirty="0"/>
              <a:t> to observe the fine structure in the lab</a:t>
            </a:r>
            <a:br>
              <a:rPr lang="en-US" dirty="0"/>
            </a:br>
            <a:endParaRPr lang="fa-IR"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solution:</a:t>
            </a:r>
          </a:p>
        </p:txBody>
      </p:sp>
      <p:pic>
        <p:nvPicPr>
          <p:cNvPr id="7170" name="Picture 2" descr="C:\Users\admin\Desktop\SmartSelect_20210612-130217_Driv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509" y="1538638"/>
            <a:ext cx="3591985" cy="530015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admin\Desktop\SmartSelect_20210612-130417_Galler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5845" y="1563098"/>
            <a:ext cx="3119692" cy="536459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urved Connector 3"/>
          <p:cNvCxnSpPr/>
          <p:nvPr/>
        </p:nvCxnSpPr>
        <p:spPr>
          <a:xfrm flipV="1">
            <a:off x="2327564" y="1971304"/>
            <a:ext cx="3906981" cy="320634"/>
          </a:xfrm>
          <a:prstGeom prst="curvedConnector3">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 name="Curved Connector 5"/>
          <p:cNvCxnSpPr/>
          <p:nvPr/>
        </p:nvCxnSpPr>
        <p:spPr>
          <a:xfrm>
            <a:off x="1864426" y="2945081"/>
            <a:ext cx="4286992" cy="665018"/>
          </a:xfrm>
          <a:prstGeom prst="curvedConnector3">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8" name="Elbow Connector 7"/>
          <p:cNvCxnSpPr/>
          <p:nvPr/>
        </p:nvCxnSpPr>
        <p:spPr>
          <a:xfrm flipV="1">
            <a:off x="2196935" y="3693226"/>
            <a:ext cx="3740727" cy="1603169"/>
          </a:xfrm>
          <a:prstGeom prst="bentConnector3">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1" name="Elbow Connector 10"/>
          <p:cNvCxnSpPr/>
          <p:nvPr/>
        </p:nvCxnSpPr>
        <p:spPr>
          <a:xfrm flipV="1">
            <a:off x="2446317" y="2660073"/>
            <a:ext cx="3954483" cy="3194462"/>
          </a:xfrm>
          <a:prstGeom prst="bentConnector3">
            <a:avLst/>
          </a:prstGeom>
          <a:ln>
            <a:headEnd type="arrow"/>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19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1850CF7-B798-4635-89DA-C4F553CBD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23" y="459997"/>
            <a:ext cx="2366833" cy="3075682"/>
          </a:xfrm>
          <a:prstGeom prst="rect">
            <a:avLst/>
          </a:prstGeom>
        </p:spPr>
      </p:pic>
      <p:sp>
        <p:nvSpPr>
          <p:cNvPr id="24" name="TextBox 23">
            <a:extLst>
              <a:ext uri="{FF2B5EF4-FFF2-40B4-BE49-F238E27FC236}">
                <a16:creationId xmlns:a16="http://schemas.microsoft.com/office/drawing/2014/main" id="{4E644C99-8A4F-4980-B887-35994C09D321}"/>
              </a:ext>
            </a:extLst>
          </p:cNvPr>
          <p:cNvSpPr txBox="1"/>
          <p:nvPr/>
        </p:nvSpPr>
        <p:spPr>
          <a:xfrm>
            <a:off x="415308" y="5438528"/>
            <a:ext cx="1725598" cy="338554"/>
          </a:xfrm>
          <a:prstGeom prst="rect">
            <a:avLst/>
          </a:prstGeom>
          <a:noFill/>
        </p:spPr>
        <p:txBody>
          <a:bodyPr wrap="square" rtlCol="0">
            <a:spAutoFit/>
          </a:bodyPr>
          <a:lstStyle/>
          <a:p>
            <a:pPr algn="ctr"/>
            <a:r>
              <a:rPr lang="en-US" sz="1600" dirty="0"/>
              <a:t>1913-2008</a:t>
            </a:r>
          </a:p>
        </p:txBody>
      </p:sp>
      <p:sp>
        <p:nvSpPr>
          <p:cNvPr id="26" name="TextBox 25">
            <a:extLst>
              <a:ext uri="{FF2B5EF4-FFF2-40B4-BE49-F238E27FC236}">
                <a16:creationId xmlns:a16="http://schemas.microsoft.com/office/drawing/2014/main" id="{6DA85B8F-3FE0-469D-B879-1166F74295E9}"/>
              </a:ext>
            </a:extLst>
          </p:cNvPr>
          <p:cNvSpPr txBox="1"/>
          <p:nvPr/>
        </p:nvSpPr>
        <p:spPr>
          <a:xfrm>
            <a:off x="617340" y="3732150"/>
            <a:ext cx="1741601" cy="338554"/>
          </a:xfrm>
          <a:prstGeom prst="rect">
            <a:avLst/>
          </a:prstGeom>
          <a:noFill/>
        </p:spPr>
        <p:txBody>
          <a:bodyPr wrap="square">
            <a:spAutoFit/>
          </a:bodyPr>
          <a:lstStyle/>
          <a:p>
            <a:pPr algn="ctr"/>
            <a:r>
              <a:rPr lang="en-US" sz="1600" b="1" i="0" dirty="0">
                <a:solidFill>
                  <a:srgbClr val="000000"/>
                </a:solidFill>
                <a:effectLst/>
                <a:latin typeface="Linux Libertine"/>
              </a:rPr>
              <a:t>Willis Lamb</a:t>
            </a:r>
          </a:p>
        </p:txBody>
      </p:sp>
      <p:sp>
        <p:nvSpPr>
          <p:cNvPr id="28" name="TextBox 27">
            <a:extLst>
              <a:ext uri="{FF2B5EF4-FFF2-40B4-BE49-F238E27FC236}">
                <a16:creationId xmlns:a16="http://schemas.microsoft.com/office/drawing/2014/main" id="{A0114BB9-329E-4740-9D54-A88BC2C9E347}"/>
              </a:ext>
            </a:extLst>
          </p:cNvPr>
          <p:cNvSpPr txBox="1"/>
          <p:nvPr/>
        </p:nvSpPr>
        <p:spPr>
          <a:xfrm>
            <a:off x="578525" y="4330626"/>
            <a:ext cx="2352698" cy="1077218"/>
          </a:xfrm>
          <a:prstGeom prst="rect">
            <a:avLst/>
          </a:prstGeom>
          <a:noFill/>
        </p:spPr>
        <p:txBody>
          <a:bodyPr wrap="square">
            <a:spAutoFit/>
          </a:bodyPr>
          <a:lstStyle/>
          <a:p>
            <a:r>
              <a:rPr lang="en-US" sz="1600" b="1" i="0" dirty="0">
                <a:solidFill>
                  <a:srgbClr val="202122"/>
                </a:solidFill>
                <a:effectLst/>
                <a:latin typeface="Arial" panose="020B0604020202020204" pitchFamily="34" charset="0"/>
              </a:rPr>
              <a:t>1955</a:t>
            </a:r>
            <a:r>
              <a:rPr lang="en-US" sz="1600" b="0" i="0" dirty="0">
                <a:solidFill>
                  <a:srgbClr val="202122"/>
                </a:solidFill>
                <a:effectLst/>
                <a:latin typeface="Arial" panose="020B0604020202020204" pitchFamily="34" charset="0"/>
              </a:rPr>
              <a:t> for his discoveries concerning the fine structure of the hydrogen spectrum</a:t>
            </a:r>
            <a:endParaRPr lang="en-US" sz="1600" dirty="0"/>
          </a:p>
        </p:txBody>
      </p:sp>
      <p:pic>
        <p:nvPicPr>
          <p:cNvPr id="29" name="Picture 28">
            <a:extLst>
              <a:ext uri="{FF2B5EF4-FFF2-40B4-BE49-F238E27FC236}">
                <a16:creationId xmlns:a16="http://schemas.microsoft.com/office/drawing/2014/main" id="{D97C73DD-909F-4379-9771-85F99C4C2A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94" y="4309253"/>
            <a:ext cx="467628" cy="460146"/>
          </a:xfrm>
          <a:prstGeom prst="rect">
            <a:avLst/>
          </a:prstGeom>
        </p:spPr>
      </p:pic>
      <p:pic>
        <p:nvPicPr>
          <p:cNvPr id="32" name="Picture 31">
            <a:extLst>
              <a:ext uri="{FF2B5EF4-FFF2-40B4-BE49-F238E27FC236}">
                <a16:creationId xmlns:a16="http://schemas.microsoft.com/office/drawing/2014/main" id="{2374E763-1CA5-4451-BF35-9EF587356739}"/>
              </a:ext>
            </a:extLst>
          </p:cNvPr>
          <p:cNvPicPr>
            <a:picLocks noChangeAspect="1"/>
          </p:cNvPicPr>
          <p:nvPr/>
        </p:nvPicPr>
        <p:blipFill rotWithShape="1">
          <a:blip r:embed="rId4">
            <a:extLst>
              <a:ext uri="{28A0092B-C50C-407E-A947-70E740481C1C}">
                <a14:useLocalDpi xmlns:a14="http://schemas.microsoft.com/office/drawing/2010/main" val="0"/>
              </a:ext>
            </a:extLst>
          </a:blip>
          <a:srcRect b="6209"/>
          <a:stretch/>
        </p:blipFill>
        <p:spPr>
          <a:xfrm>
            <a:off x="3227621" y="742058"/>
            <a:ext cx="2625270" cy="2585933"/>
          </a:xfrm>
          <a:prstGeom prst="rect">
            <a:avLst/>
          </a:prstGeom>
        </p:spPr>
      </p:pic>
      <p:sp>
        <p:nvSpPr>
          <p:cNvPr id="33" name="TextBox 32">
            <a:extLst>
              <a:ext uri="{FF2B5EF4-FFF2-40B4-BE49-F238E27FC236}">
                <a16:creationId xmlns:a16="http://schemas.microsoft.com/office/drawing/2014/main" id="{FF9C3B9F-DE24-475C-B6E1-C061143596A3}"/>
              </a:ext>
            </a:extLst>
          </p:cNvPr>
          <p:cNvSpPr txBox="1"/>
          <p:nvPr/>
        </p:nvSpPr>
        <p:spPr>
          <a:xfrm>
            <a:off x="3183843" y="4296361"/>
            <a:ext cx="2828259" cy="830997"/>
          </a:xfrm>
          <a:prstGeom prst="rect">
            <a:avLst/>
          </a:prstGeom>
          <a:noFill/>
        </p:spPr>
        <p:txBody>
          <a:bodyPr wrap="square">
            <a:spAutoFit/>
          </a:bodyPr>
          <a:lstStyle/>
          <a:p>
            <a:r>
              <a:rPr lang="en-US" sz="1600" b="0" i="0" dirty="0">
                <a:solidFill>
                  <a:srgbClr val="202122"/>
                </a:solidFill>
                <a:effectLst/>
                <a:latin typeface="Arial" panose="020B0604020202020204" pitchFamily="34" charset="0"/>
              </a:rPr>
              <a:t>He was a graduate student of W. Lamb at Columbia Radiation Laboratory.</a:t>
            </a:r>
            <a:endParaRPr lang="en-US" sz="1600" dirty="0"/>
          </a:p>
        </p:txBody>
      </p:sp>
      <p:sp>
        <p:nvSpPr>
          <p:cNvPr id="34" name="TextBox 33">
            <a:extLst>
              <a:ext uri="{FF2B5EF4-FFF2-40B4-BE49-F238E27FC236}">
                <a16:creationId xmlns:a16="http://schemas.microsoft.com/office/drawing/2014/main" id="{3D6F464C-9C01-4269-9FA0-BCAC0EA43506}"/>
              </a:ext>
            </a:extLst>
          </p:cNvPr>
          <p:cNvSpPr txBox="1"/>
          <p:nvPr/>
        </p:nvSpPr>
        <p:spPr>
          <a:xfrm>
            <a:off x="3101193" y="3732150"/>
            <a:ext cx="2828259" cy="338554"/>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rPr>
              <a:t>Robert C. </a:t>
            </a:r>
            <a:r>
              <a:rPr lang="en-US" sz="1600" b="1" i="0" dirty="0" err="1">
                <a:solidFill>
                  <a:srgbClr val="000000"/>
                </a:solidFill>
                <a:effectLst/>
                <a:latin typeface="Arial" panose="020B0604020202020204" pitchFamily="34" charset="0"/>
              </a:rPr>
              <a:t>Retherford</a:t>
            </a:r>
            <a:endParaRPr lang="en-US" sz="1600" dirty="0"/>
          </a:p>
        </p:txBody>
      </p:sp>
      <p:sp>
        <p:nvSpPr>
          <p:cNvPr id="35" name="TextBox 34">
            <a:extLst>
              <a:ext uri="{FF2B5EF4-FFF2-40B4-BE49-F238E27FC236}">
                <a16:creationId xmlns:a16="http://schemas.microsoft.com/office/drawing/2014/main" id="{0CAD0FD9-4E52-4967-915D-4C78B1CD90D5}"/>
              </a:ext>
            </a:extLst>
          </p:cNvPr>
          <p:cNvSpPr txBox="1"/>
          <p:nvPr/>
        </p:nvSpPr>
        <p:spPr>
          <a:xfrm>
            <a:off x="3227621" y="5438528"/>
            <a:ext cx="2382625" cy="338554"/>
          </a:xfrm>
          <a:prstGeom prst="rect">
            <a:avLst/>
          </a:prstGeom>
          <a:noFill/>
        </p:spPr>
        <p:txBody>
          <a:bodyPr wrap="square" rtlCol="0">
            <a:spAutoFit/>
          </a:bodyPr>
          <a:lstStyle/>
          <a:p>
            <a:pPr algn="ctr"/>
            <a:r>
              <a:rPr lang="en-US" sz="1600" dirty="0"/>
              <a:t>1912-1981</a:t>
            </a:r>
          </a:p>
        </p:txBody>
      </p:sp>
      <p:pic>
        <p:nvPicPr>
          <p:cNvPr id="36" name="Picture 35">
            <a:extLst>
              <a:ext uri="{FF2B5EF4-FFF2-40B4-BE49-F238E27FC236}">
                <a16:creationId xmlns:a16="http://schemas.microsoft.com/office/drawing/2014/main" id="{A6930840-4FC3-4962-B199-1114E2889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0470" y="263527"/>
            <a:ext cx="2312415" cy="3468623"/>
          </a:xfrm>
          <a:prstGeom prst="rect">
            <a:avLst/>
          </a:prstGeom>
        </p:spPr>
      </p:pic>
      <p:sp>
        <p:nvSpPr>
          <p:cNvPr id="37" name="TextBox 36">
            <a:extLst>
              <a:ext uri="{FF2B5EF4-FFF2-40B4-BE49-F238E27FC236}">
                <a16:creationId xmlns:a16="http://schemas.microsoft.com/office/drawing/2014/main" id="{57F1FA99-6060-432A-82FB-EA060DC8734A}"/>
              </a:ext>
            </a:extLst>
          </p:cNvPr>
          <p:cNvSpPr txBox="1"/>
          <p:nvPr/>
        </p:nvSpPr>
        <p:spPr>
          <a:xfrm>
            <a:off x="6930032" y="5409437"/>
            <a:ext cx="1725598" cy="367645"/>
          </a:xfrm>
          <a:prstGeom prst="rect">
            <a:avLst/>
          </a:prstGeom>
          <a:noFill/>
        </p:spPr>
        <p:txBody>
          <a:bodyPr wrap="square" rtlCol="0">
            <a:spAutoFit/>
          </a:bodyPr>
          <a:lstStyle/>
          <a:p>
            <a:pPr algn="ctr"/>
            <a:r>
              <a:rPr lang="en-US" dirty="0"/>
              <a:t>1906-2005</a:t>
            </a:r>
          </a:p>
        </p:txBody>
      </p:sp>
      <p:sp>
        <p:nvSpPr>
          <p:cNvPr id="38" name="TextBox 37">
            <a:extLst>
              <a:ext uri="{FF2B5EF4-FFF2-40B4-BE49-F238E27FC236}">
                <a16:creationId xmlns:a16="http://schemas.microsoft.com/office/drawing/2014/main" id="{FA6CC46E-1601-490A-89E3-AEE176430DA8}"/>
              </a:ext>
            </a:extLst>
          </p:cNvPr>
          <p:cNvSpPr txBox="1"/>
          <p:nvPr/>
        </p:nvSpPr>
        <p:spPr>
          <a:xfrm>
            <a:off x="6796193" y="4408236"/>
            <a:ext cx="2156381" cy="646331"/>
          </a:xfrm>
          <a:prstGeom prst="rect">
            <a:avLst/>
          </a:prstGeom>
          <a:noFill/>
        </p:spPr>
        <p:txBody>
          <a:bodyPr wrap="square">
            <a:spAutoFit/>
          </a:bodyPr>
          <a:lstStyle/>
          <a:p>
            <a:pPr algn="l"/>
            <a:r>
              <a:rPr lang="en-US" b="1" i="0" dirty="0">
                <a:solidFill>
                  <a:srgbClr val="000000"/>
                </a:solidFill>
                <a:effectLst/>
                <a:latin typeface="Linux Libertine"/>
              </a:rPr>
              <a:t>1976</a:t>
            </a:r>
            <a:r>
              <a:rPr lang="en-US" b="0" i="0" dirty="0">
                <a:solidFill>
                  <a:srgbClr val="000000"/>
                </a:solidFill>
                <a:effectLst/>
                <a:latin typeface="Linux Libertine"/>
              </a:rPr>
              <a:t> for Stellar nucleosynthesis</a:t>
            </a:r>
          </a:p>
        </p:txBody>
      </p:sp>
      <p:pic>
        <p:nvPicPr>
          <p:cNvPr id="39" name="Picture 38">
            <a:extLst>
              <a:ext uri="{FF2B5EF4-FFF2-40B4-BE49-F238E27FC236}">
                <a16:creationId xmlns:a16="http://schemas.microsoft.com/office/drawing/2014/main" id="{AF0D8903-5BC8-4FBE-ADD9-B5E8A5ACB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9900" y="4539326"/>
            <a:ext cx="467628" cy="460146"/>
          </a:xfrm>
          <a:prstGeom prst="rect">
            <a:avLst/>
          </a:prstGeom>
        </p:spPr>
      </p:pic>
      <p:sp>
        <p:nvSpPr>
          <p:cNvPr id="40" name="TextBox 39">
            <a:extLst>
              <a:ext uri="{FF2B5EF4-FFF2-40B4-BE49-F238E27FC236}">
                <a16:creationId xmlns:a16="http://schemas.microsoft.com/office/drawing/2014/main" id="{7A903E56-6B68-409A-9520-48155052ED6A}"/>
              </a:ext>
            </a:extLst>
          </p:cNvPr>
          <p:cNvSpPr txBox="1"/>
          <p:nvPr/>
        </p:nvSpPr>
        <p:spPr>
          <a:xfrm>
            <a:off x="7093138" y="3883906"/>
            <a:ext cx="1562492" cy="369332"/>
          </a:xfrm>
          <a:prstGeom prst="rect">
            <a:avLst/>
          </a:prstGeom>
          <a:noFill/>
        </p:spPr>
        <p:txBody>
          <a:bodyPr wrap="square">
            <a:spAutoFit/>
          </a:bodyPr>
          <a:lstStyle/>
          <a:p>
            <a:pPr algn="l"/>
            <a:r>
              <a:rPr lang="en-US" b="1" i="0" dirty="0">
                <a:solidFill>
                  <a:srgbClr val="000000"/>
                </a:solidFill>
                <a:effectLst/>
                <a:latin typeface="Linux Libertine"/>
              </a:rPr>
              <a:t>Hans Bethe</a:t>
            </a:r>
          </a:p>
        </p:txBody>
      </p:sp>
    </p:spTree>
    <p:extLst>
      <p:ext uri="{BB962C8B-B14F-4D97-AF65-F5344CB8AC3E}">
        <p14:creationId xmlns:p14="http://schemas.microsoft.com/office/powerpoint/2010/main" val="3245886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0C5C3-D70B-43B0-B628-E4B4882E17FD}"/>
              </a:ext>
            </a:extLst>
          </p:cNvPr>
          <p:cNvSpPr txBox="1"/>
          <p:nvPr/>
        </p:nvSpPr>
        <p:spPr>
          <a:xfrm>
            <a:off x="329731" y="806711"/>
            <a:ext cx="9545789" cy="1477328"/>
          </a:xfrm>
          <a:prstGeom prst="rect">
            <a:avLst/>
          </a:prstGeom>
          <a:noFill/>
        </p:spPr>
        <p:txBody>
          <a:bodyPr wrap="square" rtlCol="0">
            <a:spAutoFit/>
          </a:bodyPr>
          <a:lstStyle/>
          <a:p>
            <a:r>
              <a:rPr lang="en-US" dirty="0"/>
              <a:t>We just claim that one-loop correction to tree level amplitudes would give the correction to potential and finally we can recover the Lamb shift in this way. </a:t>
            </a:r>
          </a:p>
          <a:p>
            <a:r>
              <a:rPr lang="en-US" dirty="0"/>
              <a:t>Consider the following diagram:</a:t>
            </a:r>
          </a:p>
          <a:p>
            <a:endParaRPr lang="en-US" dirty="0"/>
          </a:p>
          <a:p>
            <a:r>
              <a:rPr lang="en-US" dirty="0"/>
              <a:t>According to Spinor QED Feynman rules we can write:</a:t>
            </a:r>
          </a:p>
        </p:txBody>
      </p:sp>
      <p:pic>
        <p:nvPicPr>
          <p:cNvPr id="9" name="Picture 8">
            <a:extLst>
              <a:ext uri="{FF2B5EF4-FFF2-40B4-BE49-F238E27FC236}">
                <a16:creationId xmlns:a16="http://schemas.microsoft.com/office/drawing/2014/main" id="{62DBCA72-4C2E-4934-B04E-987A11D6E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1" y="4755004"/>
            <a:ext cx="2225040" cy="998220"/>
          </a:xfrm>
          <a:prstGeom prst="rect">
            <a:avLst/>
          </a:prstGeom>
        </p:spPr>
      </p:pic>
      <p:pic>
        <p:nvPicPr>
          <p:cNvPr id="11" name="Picture 10">
            <a:extLst>
              <a:ext uri="{FF2B5EF4-FFF2-40B4-BE49-F238E27FC236}">
                <a16:creationId xmlns:a16="http://schemas.microsoft.com/office/drawing/2014/main" id="{9E0537D9-9859-4853-852F-AD84FDEB0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001" y="4899784"/>
            <a:ext cx="3710940" cy="708660"/>
          </a:xfrm>
          <a:prstGeom prst="rect">
            <a:avLst/>
          </a:prstGeom>
        </p:spPr>
      </p:pic>
      <p:pic>
        <p:nvPicPr>
          <p:cNvPr id="13" name="Picture 12">
            <a:extLst>
              <a:ext uri="{FF2B5EF4-FFF2-40B4-BE49-F238E27FC236}">
                <a16:creationId xmlns:a16="http://schemas.microsoft.com/office/drawing/2014/main" id="{7F1FF103-462A-4B97-BAD9-0145F6186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1941" y="5002654"/>
            <a:ext cx="2552700" cy="502920"/>
          </a:xfrm>
          <a:prstGeom prst="rect">
            <a:avLst/>
          </a:prstGeom>
        </p:spPr>
      </p:pic>
      <p:cxnSp>
        <p:nvCxnSpPr>
          <p:cNvPr id="15" name="Straight Arrow Connector 14">
            <a:extLst>
              <a:ext uri="{FF2B5EF4-FFF2-40B4-BE49-F238E27FC236}">
                <a16:creationId xmlns:a16="http://schemas.microsoft.com/office/drawing/2014/main" id="{D5D1D579-002E-4C6A-9E4A-C003E6307D9F}"/>
              </a:ext>
            </a:extLst>
          </p:cNvPr>
          <p:cNvCxnSpPr>
            <a:cxnSpLocks/>
          </p:cNvCxnSpPr>
          <p:nvPr/>
        </p:nvCxnSpPr>
        <p:spPr>
          <a:xfrm flipH="1">
            <a:off x="2368081" y="5310906"/>
            <a:ext cx="63627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5249BB-F15D-420B-BEDE-FDAFD416CCBC}"/>
              </a:ext>
            </a:extLst>
          </p:cNvPr>
          <p:cNvCxnSpPr>
            <a:cxnSpLocks/>
          </p:cNvCxnSpPr>
          <p:nvPr/>
        </p:nvCxnSpPr>
        <p:spPr>
          <a:xfrm>
            <a:off x="3370111" y="5379128"/>
            <a:ext cx="230505" cy="44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C76B9B-0954-40EE-9FF2-801C4F8F82EF}"/>
              </a:ext>
            </a:extLst>
          </p:cNvPr>
          <p:cNvCxnSpPr>
            <a:cxnSpLocks/>
          </p:cNvCxnSpPr>
          <p:nvPr/>
        </p:nvCxnSpPr>
        <p:spPr>
          <a:xfrm>
            <a:off x="5287493" y="5523435"/>
            <a:ext cx="0" cy="36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89BCF1-B027-42C3-9E9B-A00D11801541}"/>
              </a:ext>
            </a:extLst>
          </p:cNvPr>
          <p:cNvCxnSpPr/>
          <p:nvPr/>
        </p:nvCxnSpPr>
        <p:spPr>
          <a:xfrm flipH="1">
            <a:off x="7926871" y="5437531"/>
            <a:ext cx="205740" cy="44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39EEAD-7717-45DD-B846-A4299DBD6C84}"/>
              </a:ext>
            </a:extLst>
          </p:cNvPr>
          <p:cNvSpPr txBox="1"/>
          <p:nvPr/>
        </p:nvSpPr>
        <p:spPr>
          <a:xfrm>
            <a:off x="1146976" y="5890384"/>
            <a:ext cx="1857375" cy="307777"/>
          </a:xfrm>
          <a:prstGeom prst="rect">
            <a:avLst/>
          </a:prstGeom>
          <a:noFill/>
        </p:spPr>
        <p:txBody>
          <a:bodyPr wrap="square" rtlCol="0">
            <a:spAutoFit/>
          </a:bodyPr>
          <a:lstStyle/>
          <a:p>
            <a:r>
              <a:rPr lang="en-US" sz="1400" dirty="0"/>
              <a:t>Fermionic Loop</a:t>
            </a:r>
          </a:p>
        </p:txBody>
      </p:sp>
      <p:sp>
        <p:nvSpPr>
          <p:cNvPr id="25" name="TextBox 24">
            <a:extLst>
              <a:ext uri="{FF2B5EF4-FFF2-40B4-BE49-F238E27FC236}">
                <a16:creationId xmlns:a16="http://schemas.microsoft.com/office/drawing/2014/main" id="{775C7825-F111-4976-9D68-58B2ABCE5813}"/>
              </a:ext>
            </a:extLst>
          </p:cNvPr>
          <p:cNvSpPr txBox="1"/>
          <p:nvPr/>
        </p:nvSpPr>
        <p:spPr>
          <a:xfrm>
            <a:off x="2807183" y="5885858"/>
            <a:ext cx="1857375" cy="307777"/>
          </a:xfrm>
          <a:prstGeom prst="rect">
            <a:avLst/>
          </a:prstGeom>
          <a:noFill/>
        </p:spPr>
        <p:txBody>
          <a:bodyPr wrap="square" rtlCol="0">
            <a:spAutoFit/>
          </a:bodyPr>
          <a:lstStyle/>
          <a:p>
            <a:r>
              <a:rPr lang="en-US" sz="1400" dirty="0"/>
              <a:t>Order of Interaction</a:t>
            </a:r>
          </a:p>
        </p:txBody>
      </p:sp>
      <p:sp>
        <p:nvSpPr>
          <p:cNvPr id="26" name="TextBox 25">
            <a:extLst>
              <a:ext uri="{FF2B5EF4-FFF2-40B4-BE49-F238E27FC236}">
                <a16:creationId xmlns:a16="http://schemas.microsoft.com/office/drawing/2014/main" id="{798DACE8-0837-46EA-878E-CBF1C7EF39C1}"/>
              </a:ext>
            </a:extLst>
          </p:cNvPr>
          <p:cNvSpPr txBox="1"/>
          <p:nvPr/>
        </p:nvSpPr>
        <p:spPr>
          <a:xfrm>
            <a:off x="4841723" y="5924318"/>
            <a:ext cx="1857375" cy="307777"/>
          </a:xfrm>
          <a:prstGeom prst="rect">
            <a:avLst/>
          </a:prstGeom>
          <a:noFill/>
        </p:spPr>
        <p:txBody>
          <a:bodyPr wrap="square" rtlCol="0">
            <a:spAutoFit/>
          </a:bodyPr>
          <a:lstStyle/>
          <a:p>
            <a:r>
              <a:rPr lang="en-US" sz="1400" dirty="0"/>
              <a:t>Propagator</a:t>
            </a:r>
          </a:p>
        </p:txBody>
      </p:sp>
      <p:sp>
        <p:nvSpPr>
          <p:cNvPr id="28" name="TextBox 27">
            <a:extLst>
              <a:ext uri="{FF2B5EF4-FFF2-40B4-BE49-F238E27FC236}">
                <a16:creationId xmlns:a16="http://schemas.microsoft.com/office/drawing/2014/main" id="{FA1991AF-FCC7-47E0-A9BD-44472A3BF083}"/>
              </a:ext>
            </a:extLst>
          </p:cNvPr>
          <p:cNvSpPr txBox="1"/>
          <p:nvPr/>
        </p:nvSpPr>
        <p:spPr>
          <a:xfrm>
            <a:off x="7211543" y="5976465"/>
            <a:ext cx="2048828" cy="523220"/>
          </a:xfrm>
          <a:prstGeom prst="rect">
            <a:avLst/>
          </a:prstGeom>
          <a:noFill/>
        </p:spPr>
        <p:txBody>
          <a:bodyPr wrap="square" rtlCol="0">
            <a:spAutoFit/>
          </a:bodyPr>
          <a:lstStyle/>
          <a:p>
            <a:r>
              <a:rPr lang="en-US" sz="1400" dirty="0"/>
              <a:t>The remaining part in trace</a:t>
            </a:r>
          </a:p>
        </p:txBody>
      </p:sp>
      <p:pic>
        <p:nvPicPr>
          <p:cNvPr id="3" name="Picture 2">
            <a:extLst>
              <a:ext uri="{FF2B5EF4-FFF2-40B4-BE49-F238E27FC236}">
                <a16:creationId xmlns:a16="http://schemas.microsoft.com/office/drawing/2014/main" id="{111F30FA-F22C-43CC-82BE-E175007B3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420" y="1515972"/>
            <a:ext cx="3406901" cy="1075303"/>
          </a:xfrm>
          <a:prstGeom prst="rect">
            <a:avLst/>
          </a:prstGeom>
        </p:spPr>
      </p:pic>
      <p:pic>
        <p:nvPicPr>
          <p:cNvPr id="12" name="Picture 11">
            <a:extLst>
              <a:ext uri="{FF2B5EF4-FFF2-40B4-BE49-F238E27FC236}">
                <a16:creationId xmlns:a16="http://schemas.microsoft.com/office/drawing/2014/main" id="{795D23C9-C870-40A4-B774-E23AC122CD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790" y="2396996"/>
            <a:ext cx="7302221" cy="1477328"/>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D092633-BB41-4BED-8DD9-063EA7A6EA76}"/>
                  </a:ext>
                </a:extLst>
              </p:cNvPr>
              <p:cNvSpPr txBox="1"/>
              <p:nvPr/>
            </p:nvSpPr>
            <p:spPr>
              <a:xfrm>
                <a:off x="214322" y="3919556"/>
                <a:ext cx="9545789" cy="672364"/>
              </a:xfrm>
              <a:prstGeom prst="rect">
                <a:avLst/>
              </a:prstGeom>
              <a:noFill/>
            </p:spPr>
            <p:txBody>
              <a:bodyPr wrap="square" rtlCol="0">
                <a:spAutoFit/>
              </a:bodyPr>
              <a:lstStyle/>
              <a:p>
                <a:r>
                  <a:rPr lang="en-US" dirty="0"/>
                  <a:t>Notice that Tr reveals naturally and by substituting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r>
                          <a:rPr lang="en-US" b="0" i="1" smtClean="0">
                            <a:latin typeface="Cambria Math" panose="02040503050406030204" pitchFamily="18" charset="0"/>
                          </a:rPr>
                          <m:t>𝜇</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𝜇</m:t>
                        </m:r>
                      </m:sup>
                    </m:sSup>
                    <m:r>
                      <a:rPr lang="en-US" b="0" i="1" smtClean="0">
                        <a:latin typeface="Cambria Math" panose="02040503050406030204" pitchFamily="18" charset="0"/>
                      </a:rPr>
                      <m:t> </m:t>
                    </m:r>
                  </m:oMath>
                </a14:m>
                <a:r>
                  <a:rPr lang="en-US" dirty="0"/>
                  <a:t>, we can easily find: </a:t>
                </a:r>
              </a:p>
              <a:p>
                <a:r>
                  <a:rPr lang="en-US" dirty="0"/>
                  <a:t>(I’ve dropped the polarizations too)</a:t>
                </a:r>
              </a:p>
            </p:txBody>
          </p:sp>
        </mc:Choice>
        <mc:Fallback xmlns="">
          <p:sp>
            <p:nvSpPr>
              <p:cNvPr id="23" name="TextBox 22">
                <a:extLst>
                  <a:ext uri="{FF2B5EF4-FFF2-40B4-BE49-F238E27FC236}">
                    <a16:creationId xmlns:a16="http://schemas.microsoft.com/office/drawing/2014/main" id="{9D092633-BB41-4BED-8DD9-063EA7A6EA76}"/>
                  </a:ext>
                </a:extLst>
              </p:cNvPr>
              <p:cNvSpPr txBox="1">
                <a:spLocks noRot="1" noChangeAspect="1" noMove="1" noResize="1" noEditPoints="1" noAdjustHandles="1" noChangeArrowheads="1" noChangeShapeType="1" noTextEdit="1"/>
              </p:cNvSpPr>
              <p:nvPr/>
            </p:nvSpPr>
            <p:spPr>
              <a:xfrm>
                <a:off x="214322" y="3919556"/>
                <a:ext cx="9545789" cy="672364"/>
              </a:xfrm>
              <a:prstGeom prst="rect">
                <a:avLst/>
              </a:prstGeom>
              <a:blipFill>
                <a:blip r:embed="rId7"/>
                <a:stretch>
                  <a:fillRect l="-511" t="-4545" b="-1363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5ECC6C64-A3DA-49E4-8254-756519A2C156}"/>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Tree>
    <p:extLst>
      <p:ext uri="{BB962C8B-B14F-4D97-AF65-F5344CB8AC3E}">
        <p14:creationId xmlns:p14="http://schemas.microsoft.com/office/powerpoint/2010/main" val="1912705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C6A1A-D37E-483E-8EA1-8888C4D86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1" y="1237003"/>
            <a:ext cx="2530676" cy="498581"/>
          </a:xfrm>
          <a:prstGeom prst="rect">
            <a:avLst/>
          </a:prstGeom>
        </p:spPr>
      </p:pic>
      <p:sp>
        <p:nvSpPr>
          <p:cNvPr id="6" name="TextBox 5">
            <a:extLst>
              <a:ext uri="{FF2B5EF4-FFF2-40B4-BE49-F238E27FC236}">
                <a16:creationId xmlns:a16="http://schemas.microsoft.com/office/drawing/2014/main" id="{D6743DBD-D68B-4314-9333-F9EB2100A84D}"/>
              </a:ext>
            </a:extLst>
          </p:cNvPr>
          <p:cNvSpPr txBox="1"/>
          <p:nvPr/>
        </p:nvSpPr>
        <p:spPr>
          <a:xfrm>
            <a:off x="337351" y="5290183"/>
            <a:ext cx="9545789" cy="646331"/>
          </a:xfrm>
          <a:prstGeom prst="rect">
            <a:avLst/>
          </a:prstGeom>
          <a:noFill/>
        </p:spPr>
        <p:txBody>
          <a:bodyPr wrap="square" rtlCol="0">
            <a:spAutoFit/>
          </a:bodyPr>
          <a:lstStyle/>
          <a:p>
            <a:r>
              <a:rPr lang="en-US" dirty="0"/>
              <a:t>We put this back in the amplitude relation in the previous chapter and by defining a new quantity we will have:</a:t>
            </a:r>
          </a:p>
        </p:txBody>
      </p:sp>
      <p:pic>
        <p:nvPicPr>
          <p:cNvPr id="11" name="Picture 10">
            <a:extLst>
              <a:ext uri="{FF2B5EF4-FFF2-40B4-BE49-F238E27FC236}">
                <a16:creationId xmlns:a16="http://schemas.microsoft.com/office/drawing/2014/main" id="{7C30B9E9-F23F-4A0A-9407-3AFC0A527D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66" t="4868" b="13666"/>
          <a:stretch/>
        </p:blipFill>
        <p:spPr>
          <a:xfrm>
            <a:off x="2914159" y="1237003"/>
            <a:ext cx="6363681" cy="3941684"/>
          </a:xfrm>
          <a:prstGeom prst="rect">
            <a:avLst/>
          </a:prstGeom>
        </p:spPr>
      </p:pic>
      <p:sp>
        <p:nvSpPr>
          <p:cNvPr id="14" name="TextBox 13">
            <a:extLst>
              <a:ext uri="{FF2B5EF4-FFF2-40B4-BE49-F238E27FC236}">
                <a16:creationId xmlns:a16="http://schemas.microsoft.com/office/drawing/2014/main" id="{38C69427-3D66-4C36-891A-B3F7D4B306E5}"/>
              </a:ext>
            </a:extLst>
          </p:cNvPr>
          <p:cNvSpPr txBox="1"/>
          <p:nvPr/>
        </p:nvSpPr>
        <p:spPr>
          <a:xfrm>
            <a:off x="329731" y="806711"/>
            <a:ext cx="9545789" cy="369332"/>
          </a:xfrm>
          <a:prstGeom prst="rect">
            <a:avLst/>
          </a:prstGeom>
          <a:noFill/>
        </p:spPr>
        <p:txBody>
          <a:bodyPr wrap="square" rtlCol="0">
            <a:spAutoFit/>
          </a:bodyPr>
          <a:lstStyle/>
          <a:p>
            <a:r>
              <a:rPr lang="en-US" dirty="0"/>
              <a:t>Lets do a little calculation and work out the Tr (using trace identities in appendix I) :</a:t>
            </a:r>
          </a:p>
        </p:txBody>
      </p:sp>
      <p:pic>
        <p:nvPicPr>
          <p:cNvPr id="16" name="Picture 15">
            <a:extLst>
              <a:ext uri="{FF2B5EF4-FFF2-40B4-BE49-F238E27FC236}">
                <a16:creationId xmlns:a16="http://schemas.microsoft.com/office/drawing/2014/main" id="{E0A2A6AA-166F-40A2-B670-2DD286970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860" y="5938733"/>
            <a:ext cx="5364680" cy="785785"/>
          </a:xfrm>
          <a:prstGeom prst="rect">
            <a:avLst/>
          </a:prstGeom>
        </p:spPr>
      </p:pic>
      <p:sp>
        <p:nvSpPr>
          <p:cNvPr id="7" name="TextBox 6">
            <a:extLst>
              <a:ext uri="{FF2B5EF4-FFF2-40B4-BE49-F238E27FC236}">
                <a16:creationId xmlns:a16="http://schemas.microsoft.com/office/drawing/2014/main" id="{9EBEFA53-B28C-4CCD-9E66-230A6A3F9414}"/>
              </a:ext>
            </a:extLst>
          </p:cNvPr>
          <p:cNvSpPr txBox="1"/>
          <p:nvPr/>
        </p:nvSpPr>
        <p:spPr>
          <a:xfrm>
            <a:off x="452761" y="2561026"/>
            <a:ext cx="2112886"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rgbClr val="FF0000"/>
                </a:solidFill>
              </a:rPr>
              <a:t>Attention:</a:t>
            </a:r>
            <a:r>
              <a:rPr lang="en-US" dirty="0">
                <a:solidFill>
                  <a:schemeClr val="accent2"/>
                </a:solidFill>
              </a:rPr>
              <a:t> Whole the calculations of this diagram are either tricky or rough to do!</a:t>
            </a:r>
          </a:p>
        </p:txBody>
      </p:sp>
      <p:sp>
        <p:nvSpPr>
          <p:cNvPr id="9" name="TextBox 8">
            <a:extLst>
              <a:ext uri="{FF2B5EF4-FFF2-40B4-BE49-F238E27FC236}">
                <a16:creationId xmlns:a16="http://schemas.microsoft.com/office/drawing/2014/main" id="{90E6708B-B5D8-4E18-B284-7865C634114D}"/>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Tree>
    <p:extLst>
      <p:ext uri="{BB962C8B-B14F-4D97-AF65-F5344CB8AC3E}">
        <p14:creationId xmlns:p14="http://schemas.microsoft.com/office/powerpoint/2010/main" val="237069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6A309B-082F-44B6-BAC9-44E0BD0E12E5}"/>
                  </a:ext>
                </a:extLst>
              </p:cNvPr>
              <p:cNvSpPr txBox="1"/>
              <p:nvPr/>
            </p:nvSpPr>
            <p:spPr>
              <a:xfrm>
                <a:off x="329731" y="806711"/>
                <a:ext cx="9545789" cy="1477328"/>
              </a:xfrm>
              <a:prstGeom prst="rect">
                <a:avLst/>
              </a:prstGeom>
              <a:noFill/>
            </p:spPr>
            <p:txBody>
              <a:bodyPr wrap="square" rtlCol="0">
                <a:spAutoFit/>
              </a:bodyPr>
              <a:lstStyle/>
              <a:p>
                <a:r>
                  <a:rPr lang="en-US" dirty="0"/>
                  <a:t>You may wonder what happened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𝜇</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𝜈</m:t>
                        </m:r>
                      </m:sup>
                    </m:sSup>
                  </m:oMath>
                </a14:m>
                <a:r>
                  <a:rPr lang="en-US" dirty="0"/>
                  <a:t>  terms? For sake of simplicity … At the end we can enter them very simple.</a:t>
                </a:r>
              </a:p>
              <a:p>
                <a:r>
                  <a:rPr lang="en-US" dirty="0"/>
                  <a:t>And here we use a very popular integral identity which is named after Feynman(You will see in references slide that where to find a proof for this relation, although it’s really easy to prove it by yourself).</a:t>
                </a:r>
              </a:p>
            </p:txBody>
          </p:sp>
        </mc:Choice>
        <mc:Fallback xmlns="">
          <p:sp>
            <p:nvSpPr>
              <p:cNvPr id="4" name="TextBox 3">
                <a:extLst>
                  <a:ext uri="{FF2B5EF4-FFF2-40B4-BE49-F238E27FC236}">
                    <a16:creationId xmlns:a16="http://schemas.microsoft.com/office/drawing/2014/main" id="{E86A309B-082F-44B6-BAC9-44E0BD0E12E5}"/>
                  </a:ext>
                </a:extLst>
              </p:cNvPr>
              <p:cNvSpPr txBox="1">
                <a:spLocks noRot="1" noChangeAspect="1" noMove="1" noResize="1" noEditPoints="1" noAdjustHandles="1" noChangeArrowheads="1" noChangeShapeType="1" noTextEdit="1"/>
              </p:cNvSpPr>
              <p:nvPr/>
            </p:nvSpPr>
            <p:spPr>
              <a:xfrm>
                <a:off x="329731" y="806711"/>
                <a:ext cx="9545789" cy="1477328"/>
              </a:xfrm>
              <a:prstGeom prst="rect">
                <a:avLst/>
              </a:prstGeom>
              <a:blipFill>
                <a:blip r:embed="rId2"/>
                <a:stretch>
                  <a:fillRect l="-511" t="-2469" r="-958" b="-493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BB5BC3C-AD70-4F59-AE08-D92CB9B90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67" y="2284039"/>
            <a:ext cx="2968151" cy="83146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57D787-E329-4F48-BD92-DBB08C80522D}"/>
                  </a:ext>
                </a:extLst>
              </p:cNvPr>
              <p:cNvSpPr txBox="1"/>
              <p:nvPr/>
            </p:nvSpPr>
            <p:spPr>
              <a:xfrm>
                <a:off x="329730" y="3022703"/>
                <a:ext cx="9545789" cy="369332"/>
              </a:xfrm>
              <a:prstGeom prst="rect">
                <a:avLst/>
              </a:prstGeom>
              <a:noFill/>
            </p:spPr>
            <p:txBody>
              <a:bodyPr wrap="square" rtlCol="0">
                <a:spAutoFit/>
              </a:bodyPr>
              <a:lstStyle/>
              <a:p>
                <a:r>
                  <a:rPr lang="en-US" dirty="0"/>
                  <a:t>Exploiting this result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𝑘</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and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we would have:</a:t>
                </a:r>
              </a:p>
            </p:txBody>
          </p:sp>
        </mc:Choice>
        <mc:Fallback xmlns="">
          <p:sp>
            <p:nvSpPr>
              <p:cNvPr id="6" name="TextBox 5">
                <a:extLst>
                  <a:ext uri="{FF2B5EF4-FFF2-40B4-BE49-F238E27FC236}">
                    <a16:creationId xmlns:a16="http://schemas.microsoft.com/office/drawing/2014/main" id="{DE57D787-E329-4F48-BD92-DBB08C80522D}"/>
                  </a:ext>
                </a:extLst>
              </p:cNvPr>
              <p:cNvSpPr txBox="1">
                <a:spLocks noRot="1" noChangeAspect="1" noMove="1" noResize="1" noEditPoints="1" noAdjustHandles="1" noChangeArrowheads="1" noChangeShapeType="1" noTextEdit="1"/>
              </p:cNvSpPr>
              <p:nvPr/>
            </p:nvSpPr>
            <p:spPr>
              <a:xfrm>
                <a:off x="329730" y="3022703"/>
                <a:ext cx="9545789" cy="369332"/>
              </a:xfrm>
              <a:prstGeom prst="rect">
                <a:avLst/>
              </a:prstGeom>
              <a:blipFill>
                <a:blip r:embed="rId4"/>
                <a:stretch>
                  <a:fillRect l="-511" t="-11667" b="-2500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B536D39-9FA6-40E0-B08F-C1CC18C4808E}"/>
              </a:ext>
            </a:extLst>
          </p:cNvPr>
          <p:cNvPicPr>
            <a:picLocks noChangeAspect="1"/>
          </p:cNvPicPr>
          <p:nvPr/>
        </p:nvPicPr>
        <p:blipFill rotWithShape="1">
          <a:blip r:embed="rId5">
            <a:extLst>
              <a:ext uri="{28A0092B-C50C-407E-A947-70E740481C1C}">
                <a14:useLocalDpi xmlns:a14="http://schemas.microsoft.com/office/drawing/2010/main" val="0"/>
              </a:ext>
            </a:extLst>
          </a:blip>
          <a:srcRect b="58487"/>
          <a:stretch/>
        </p:blipFill>
        <p:spPr>
          <a:xfrm>
            <a:off x="329729" y="3465966"/>
            <a:ext cx="5350687" cy="262890"/>
          </a:xfrm>
          <a:prstGeom prst="rect">
            <a:avLst/>
          </a:prstGeom>
        </p:spPr>
      </p:pic>
      <p:pic>
        <p:nvPicPr>
          <p:cNvPr id="9" name="Picture 8">
            <a:extLst>
              <a:ext uri="{FF2B5EF4-FFF2-40B4-BE49-F238E27FC236}">
                <a16:creationId xmlns:a16="http://schemas.microsoft.com/office/drawing/2014/main" id="{0640CD24-F832-4494-A62C-8CD80E77E839}"/>
              </a:ext>
            </a:extLst>
          </p:cNvPr>
          <p:cNvPicPr>
            <a:picLocks noChangeAspect="1"/>
          </p:cNvPicPr>
          <p:nvPr/>
        </p:nvPicPr>
        <p:blipFill rotWithShape="1">
          <a:blip r:embed="rId5">
            <a:extLst>
              <a:ext uri="{28A0092B-C50C-407E-A947-70E740481C1C}">
                <a14:useLocalDpi xmlns:a14="http://schemas.microsoft.com/office/drawing/2010/main" val="0"/>
              </a:ext>
            </a:extLst>
          </a:blip>
          <a:srcRect l="28038" t="55004"/>
          <a:stretch/>
        </p:blipFill>
        <p:spPr>
          <a:xfrm>
            <a:off x="5566298" y="3429000"/>
            <a:ext cx="4491261" cy="33236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DE918B-E7BE-408F-949A-6E7B65B9DA92}"/>
                  </a:ext>
                </a:extLst>
              </p:cNvPr>
              <p:cNvSpPr txBox="1"/>
              <p:nvPr/>
            </p:nvSpPr>
            <p:spPr>
              <a:xfrm>
                <a:off x="329729" y="3946033"/>
                <a:ext cx="9545789" cy="369332"/>
              </a:xfrm>
              <a:prstGeom prst="rect">
                <a:avLst/>
              </a:prstGeom>
              <a:noFill/>
            </p:spPr>
            <p:txBody>
              <a:bodyPr wrap="square" rtlCol="0">
                <a:spAutoFit/>
              </a:bodyPr>
              <a:lstStyle/>
              <a:p>
                <a:r>
                  <a:rPr lang="en-US" dirty="0"/>
                  <a:t>And if we substitute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𝜇</m:t>
                        </m:r>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we have:</a:t>
                </a:r>
              </a:p>
            </p:txBody>
          </p:sp>
        </mc:Choice>
        <mc:Fallback xmlns="">
          <p:sp>
            <p:nvSpPr>
              <p:cNvPr id="10" name="TextBox 9">
                <a:extLst>
                  <a:ext uri="{FF2B5EF4-FFF2-40B4-BE49-F238E27FC236}">
                    <a16:creationId xmlns:a16="http://schemas.microsoft.com/office/drawing/2014/main" id="{B4DE918B-E7BE-408F-949A-6E7B65B9DA92}"/>
                  </a:ext>
                </a:extLst>
              </p:cNvPr>
              <p:cNvSpPr txBox="1">
                <a:spLocks noRot="1" noChangeAspect="1" noMove="1" noResize="1" noEditPoints="1" noAdjustHandles="1" noChangeArrowheads="1" noChangeShapeType="1" noTextEdit="1"/>
              </p:cNvSpPr>
              <p:nvPr/>
            </p:nvSpPr>
            <p:spPr>
              <a:xfrm>
                <a:off x="329729" y="3946033"/>
                <a:ext cx="9545789" cy="369332"/>
              </a:xfrm>
              <a:prstGeom prst="rect">
                <a:avLst/>
              </a:prstGeom>
              <a:blipFill>
                <a:blip r:embed="rId6"/>
                <a:stretch>
                  <a:fillRect l="-511" t="-9836" b="-2295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CB0BD1F6-2C1E-4CA8-B283-70B8FDF992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5851" y="4477528"/>
            <a:ext cx="5940382" cy="800210"/>
          </a:xfrm>
          <a:prstGeom prst="rect">
            <a:avLst/>
          </a:prstGeom>
        </p:spPr>
      </p:pic>
      <p:sp>
        <p:nvSpPr>
          <p:cNvPr id="13" name="TextBox 12">
            <a:extLst>
              <a:ext uri="{FF2B5EF4-FFF2-40B4-BE49-F238E27FC236}">
                <a16:creationId xmlns:a16="http://schemas.microsoft.com/office/drawing/2014/main" id="{8EA0CFB0-D65C-4951-BD15-E5D4B1327A90}"/>
              </a:ext>
            </a:extLst>
          </p:cNvPr>
          <p:cNvSpPr txBox="1"/>
          <p:nvPr/>
        </p:nvSpPr>
        <p:spPr>
          <a:xfrm>
            <a:off x="511770" y="5429425"/>
            <a:ext cx="9545789" cy="369332"/>
          </a:xfrm>
          <a:prstGeom prst="rect">
            <a:avLst/>
          </a:prstGeom>
          <a:noFill/>
        </p:spPr>
        <p:txBody>
          <a:bodyPr wrap="square" rtlCol="0">
            <a:spAutoFit/>
          </a:bodyPr>
          <a:lstStyle/>
          <a:p>
            <a:r>
              <a:rPr lang="en-US" dirty="0"/>
              <a:t>And now we should evaluate this integral … Seems to be hard.</a:t>
            </a:r>
          </a:p>
        </p:txBody>
      </p:sp>
      <p:sp>
        <p:nvSpPr>
          <p:cNvPr id="14" name="TextBox 13">
            <a:extLst>
              <a:ext uri="{FF2B5EF4-FFF2-40B4-BE49-F238E27FC236}">
                <a16:creationId xmlns:a16="http://schemas.microsoft.com/office/drawing/2014/main" id="{4D647048-7DCC-4886-A90D-AB13849AC298}"/>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Tree>
    <p:extLst>
      <p:ext uri="{BB962C8B-B14F-4D97-AF65-F5344CB8AC3E}">
        <p14:creationId xmlns:p14="http://schemas.microsoft.com/office/powerpoint/2010/main" val="1778927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25102-76D5-4E31-ADCA-EBE5F906ED39}"/>
              </a:ext>
            </a:extLst>
          </p:cNvPr>
          <p:cNvSpPr txBox="1"/>
          <p:nvPr/>
        </p:nvSpPr>
        <p:spPr>
          <a:xfrm>
            <a:off x="329732" y="806711"/>
            <a:ext cx="3682976" cy="369332"/>
          </a:xfrm>
          <a:prstGeom prst="rect">
            <a:avLst/>
          </a:prstGeom>
          <a:solidFill>
            <a:schemeClr val="accent5"/>
          </a:solidFill>
        </p:spPr>
        <p:txBody>
          <a:bodyPr wrap="square" rtlCol="0">
            <a:spAutoFit/>
          </a:bodyPr>
          <a:lstStyle/>
          <a:p>
            <a:pPr algn="ctr"/>
            <a:r>
              <a:rPr lang="en-US" b="1" spc="50" dirty="0">
                <a:ln w="0"/>
                <a:solidFill>
                  <a:schemeClr val="bg2"/>
                </a:solidFill>
                <a:effectLst>
                  <a:innerShdw blurRad="63500" dist="50800" dir="13500000">
                    <a:srgbClr val="000000">
                      <a:alpha val="50000"/>
                    </a:srgbClr>
                  </a:innerShdw>
                </a:effectLst>
              </a:rPr>
              <a:t>Attention: Technicality Ahead.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3B3672-BA46-44FB-A25D-90B956A01F69}"/>
                  </a:ext>
                </a:extLst>
              </p:cNvPr>
              <p:cNvSpPr txBox="1"/>
              <p:nvPr/>
            </p:nvSpPr>
            <p:spPr>
              <a:xfrm>
                <a:off x="337351" y="1176043"/>
                <a:ext cx="9545789" cy="1846659"/>
              </a:xfrm>
              <a:prstGeom prst="rect">
                <a:avLst/>
              </a:prstGeom>
              <a:noFill/>
            </p:spPr>
            <p:txBody>
              <a:bodyPr wrap="square" rtlCol="0">
                <a:spAutoFit/>
              </a:bodyPr>
              <a:lstStyle/>
              <a:p>
                <a:r>
                  <a:rPr lang="en-US" dirty="0"/>
                  <a:t>It turns out this integral would diverge.(Easily seen by changing into spherical coordinates.) so what should we do now? </a:t>
                </a:r>
              </a:p>
              <a:p>
                <a:r>
                  <a:rPr lang="en-US" dirty="0"/>
                  <a:t>We can either had a cut off </a:t>
                </a:r>
                <a14:m>
                  <m:oMath xmlns:m="http://schemas.openxmlformats.org/officeDocument/2006/math">
                    <m:r>
                      <m:rPr>
                        <m:sty m:val="p"/>
                      </m:rPr>
                      <a:rPr lang="en-US" b="0" i="0" smtClean="0">
                        <a:latin typeface="Cambria Math" panose="02040503050406030204" pitchFamily="18" charset="0"/>
                      </a:rPr>
                      <m:t>Λ</m:t>
                    </m:r>
                  </m:oMath>
                </a14:m>
                <a:r>
                  <a:rPr lang="en-US" dirty="0"/>
                  <a:t> which finally or divergences are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1" smtClean="0">
                            <a:latin typeface="Cambria Math" panose="02040503050406030204" pitchFamily="18" charset="0"/>
                          </a:rPr>
                          <m:t>2</m:t>
                        </m:r>
                      </m:sup>
                    </m:sSup>
                  </m:oMath>
                </a14:m>
                <a:r>
                  <a:rPr lang="en-US" dirty="0"/>
                  <a:t>, which is not desired because gauge theory’s divergences should be of order </a:t>
                </a:r>
                <a14:m>
                  <m:oMath xmlns:m="http://schemas.openxmlformats.org/officeDocument/2006/math">
                    <m:r>
                      <m:rPr>
                        <m:sty m:val="p"/>
                      </m:rPr>
                      <a:rPr lang="en-US" b="0" i="0" smtClean="0">
                        <a:latin typeface="Cambria Math" panose="02040503050406030204" pitchFamily="18" charset="0"/>
                      </a:rPr>
                      <m:t>log</m:t>
                    </m:r>
                    <m:r>
                      <a:rPr lang="en-US" b="0" i="1" smtClean="0">
                        <a:latin typeface="Cambria Math" panose="02040503050406030204" pitchFamily="18" charset="0"/>
                      </a:rPr>
                      <m:t>⁡(</m:t>
                    </m:r>
                    <m:r>
                      <m:rPr>
                        <m:sty m:val="p"/>
                      </m:rPr>
                      <a:rPr lang="en-US" b="0" i="0" smtClean="0">
                        <a:latin typeface="Cambria Math" panose="02040503050406030204" pitchFamily="18" charset="0"/>
                      </a:rPr>
                      <m:t>Λ</m:t>
                    </m:r>
                    <m:r>
                      <a:rPr lang="en-US" b="0" i="1" smtClean="0">
                        <a:latin typeface="Cambria Math" panose="02040503050406030204" pitchFamily="18" charset="0"/>
                      </a:rPr>
                      <m:t>)</m:t>
                    </m:r>
                  </m:oMath>
                </a14:m>
                <a:r>
                  <a:rPr lang="en-US" dirty="0"/>
                  <a:t> </a:t>
                </a:r>
                <a:r>
                  <a:rPr lang="en-US" sz="2400" dirty="0">
                    <a:solidFill>
                      <a:schemeClr val="accent5"/>
                    </a:solidFill>
                  </a:rPr>
                  <a:t>(?)</a:t>
                </a:r>
                <a:r>
                  <a:rPr lang="en-US" dirty="0"/>
                  <a:t>.</a:t>
                </a:r>
              </a:p>
              <a:p>
                <a:r>
                  <a:rPr lang="en-US" dirty="0"/>
                  <a:t>So we should regularize this integral. Dimensional regularization.</a:t>
                </a:r>
              </a:p>
              <a:p>
                <a:endParaRPr lang="en-US" dirty="0"/>
              </a:p>
            </p:txBody>
          </p:sp>
        </mc:Choice>
        <mc:Fallback xmlns="">
          <p:sp>
            <p:nvSpPr>
              <p:cNvPr id="6" name="TextBox 5">
                <a:extLst>
                  <a:ext uri="{FF2B5EF4-FFF2-40B4-BE49-F238E27FC236}">
                    <a16:creationId xmlns:a16="http://schemas.microsoft.com/office/drawing/2014/main" id="{F43B3672-BA46-44FB-A25D-90B956A01F69}"/>
                  </a:ext>
                </a:extLst>
              </p:cNvPr>
              <p:cNvSpPr txBox="1">
                <a:spLocks noRot="1" noChangeAspect="1" noMove="1" noResize="1" noEditPoints="1" noAdjustHandles="1" noChangeArrowheads="1" noChangeShapeType="1" noTextEdit="1"/>
              </p:cNvSpPr>
              <p:nvPr/>
            </p:nvSpPr>
            <p:spPr>
              <a:xfrm>
                <a:off x="337351" y="1176043"/>
                <a:ext cx="9545789" cy="1846659"/>
              </a:xfrm>
              <a:prstGeom prst="rect">
                <a:avLst/>
              </a:prstGeom>
              <a:blipFill>
                <a:blip r:embed="rId2"/>
                <a:stretch>
                  <a:fillRect l="-511" t="-231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EA53146-8233-4BE2-9731-D8B9BDB97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314" y="2888818"/>
            <a:ext cx="6429706" cy="715516"/>
          </a:xfrm>
          <a:prstGeom prst="rect">
            <a:avLst/>
          </a:prstGeom>
        </p:spPr>
      </p:pic>
      <p:sp>
        <p:nvSpPr>
          <p:cNvPr id="9" name="TextBox 8">
            <a:extLst>
              <a:ext uri="{FF2B5EF4-FFF2-40B4-BE49-F238E27FC236}">
                <a16:creationId xmlns:a16="http://schemas.microsoft.com/office/drawing/2014/main" id="{5D9BC3A3-C936-41A3-8138-C3ACE75444DB}"/>
              </a:ext>
            </a:extLst>
          </p:cNvPr>
          <p:cNvSpPr txBox="1"/>
          <p:nvPr/>
        </p:nvSpPr>
        <p:spPr>
          <a:xfrm>
            <a:off x="329732" y="3812147"/>
            <a:ext cx="9545789" cy="1200329"/>
          </a:xfrm>
          <a:prstGeom prst="rect">
            <a:avLst/>
          </a:prstGeom>
          <a:noFill/>
        </p:spPr>
        <p:txBody>
          <a:bodyPr wrap="square" rtlCol="0">
            <a:spAutoFit/>
          </a:bodyPr>
          <a:lstStyle/>
          <a:p>
            <a:r>
              <a:rPr lang="en-US" dirty="0"/>
              <a:t>For finding the method of regularizing, see references slide.</a:t>
            </a:r>
          </a:p>
          <a:p>
            <a:r>
              <a:rPr lang="en-US" dirty="0"/>
              <a:t>And now this integral becomes finite and we can evaluate it.</a:t>
            </a:r>
            <a:endParaRPr lang="fa-IR" dirty="0"/>
          </a:p>
          <a:p>
            <a:r>
              <a:rPr lang="en-US" dirty="0"/>
              <a:t>This kind of integral are frequently seen in field theory and we have some formula for evaluating them.(See proof in references)</a:t>
            </a:r>
          </a:p>
        </p:txBody>
      </p:sp>
      <p:pic>
        <p:nvPicPr>
          <p:cNvPr id="11" name="Picture 10">
            <a:extLst>
              <a:ext uri="{FF2B5EF4-FFF2-40B4-BE49-F238E27FC236}">
                <a16:creationId xmlns:a16="http://schemas.microsoft.com/office/drawing/2014/main" id="{FF780EEA-597E-4116-A5A6-C1706E56C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412" y="5039357"/>
            <a:ext cx="5065510" cy="1627578"/>
          </a:xfrm>
          <a:prstGeom prst="rect">
            <a:avLst/>
          </a:prstGeom>
        </p:spPr>
      </p:pic>
      <p:sp>
        <p:nvSpPr>
          <p:cNvPr id="10" name="TextBox 9">
            <a:extLst>
              <a:ext uri="{FF2B5EF4-FFF2-40B4-BE49-F238E27FC236}">
                <a16:creationId xmlns:a16="http://schemas.microsoft.com/office/drawing/2014/main" id="{FDF3DD27-1B92-42EA-8DAD-25C925D1367F}"/>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Tree>
    <p:extLst>
      <p:ext uri="{BB962C8B-B14F-4D97-AF65-F5344CB8AC3E}">
        <p14:creationId xmlns:p14="http://schemas.microsoft.com/office/powerpoint/2010/main" val="2143342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7ACE75-3D65-4414-81E5-56B7BFFA1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02" y="764088"/>
            <a:ext cx="7495375" cy="66527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60A636-BEB4-4402-940F-7548DF4DEC22}"/>
                  </a:ext>
                </a:extLst>
              </p:cNvPr>
              <p:cNvSpPr txBox="1"/>
              <p:nvPr/>
            </p:nvSpPr>
            <p:spPr>
              <a:xfrm>
                <a:off x="279994" y="1513394"/>
                <a:ext cx="9545789" cy="369332"/>
              </a:xfrm>
              <a:prstGeom prst="rect">
                <a:avLst/>
              </a:prstGeom>
              <a:noFill/>
            </p:spPr>
            <p:txBody>
              <a:bodyPr wrap="square" rtlCol="0">
                <a:spAutoFit/>
              </a:bodyPr>
              <a:lstStyle/>
              <a:p>
                <a:r>
                  <a:rPr lang="en-US" dirty="0"/>
                  <a:t>And now is time to enter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𝜇</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𝜈</m:t>
                        </m:r>
                      </m:sup>
                    </m:sSup>
                  </m:oMath>
                </a14:m>
                <a:r>
                  <a:rPr lang="en-US" dirty="0"/>
                  <a:t>  terms, which will be easy if we follow same procedure. </a:t>
                </a:r>
              </a:p>
            </p:txBody>
          </p:sp>
        </mc:Choice>
        <mc:Fallback xmlns="">
          <p:sp>
            <p:nvSpPr>
              <p:cNvPr id="8" name="TextBox 7">
                <a:extLst>
                  <a:ext uri="{FF2B5EF4-FFF2-40B4-BE49-F238E27FC236}">
                    <a16:creationId xmlns:a16="http://schemas.microsoft.com/office/drawing/2014/main" id="{7960A636-BEB4-4402-940F-7548DF4DEC22}"/>
                  </a:ext>
                </a:extLst>
              </p:cNvPr>
              <p:cNvSpPr txBox="1">
                <a:spLocks noRot="1" noChangeAspect="1" noMove="1" noResize="1" noEditPoints="1" noAdjustHandles="1" noChangeArrowheads="1" noChangeShapeType="1" noTextEdit="1"/>
              </p:cNvSpPr>
              <p:nvPr/>
            </p:nvSpPr>
            <p:spPr>
              <a:xfrm>
                <a:off x="279994" y="1513394"/>
                <a:ext cx="9545789" cy="369332"/>
              </a:xfrm>
              <a:prstGeom prst="rect">
                <a:avLst/>
              </a:prstGeom>
              <a:blipFill>
                <a:blip r:embed="rId3"/>
                <a:stretch>
                  <a:fillRect l="-575" t="-9836" b="-2295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731B590A-08BB-4BC5-9E75-45C4D35E5012}"/>
              </a:ext>
            </a:extLst>
          </p:cNvPr>
          <p:cNvPicPr>
            <a:picLocks noChangeAspect="1"/>
          </p:cNvPicPr>
          <p:nvPr/>
        </p:nvPicPr>
        <p:blipFill rotWithShape="1">
          <a:blip r:embed="rId4">
            <a:extLst>
              <a:ext uri="{28A0092B-C50C-407E-A947-70E740481C1C}">
                <a14:useLocalDpi xmlns:a14="http://schemas.microsoft.com/office/drawing/2010/main" val="0"/>
              </a:ext>
            </a:extLst>
          </a:blip>
          <a:srcRect r="33832" b="46280"/>
          <a:stretch/>
        </p:blipFill>
        <p:spPr>
          <a:xfrm>
            <a:off x="482760" y="1966762"/>
            <a:ext cx="4494711" cy="842885"/>
          </a:xfrm>
          <a:prstGeom prst="rect">
            <a:avLst/>
          </a:prstGeom>
        </p:spPr>
      </p:pic>
      <p:pic>
        <p:nvPicPr>
          <p:cNvPr id="11" name="Picture 10">
            <a:extLst>
              <a:ext uri="{FF2B5EF4-FFF2-40B4-BE49-F238E27FC236}">
                <a16:creationId xmlns:a16="http://schemas.microsoft.com/office/drawing/2014/main" id="{75277A5B-2DB9-4813-A2C6-73122DF3870B}"/>
              </a:ext>
            </a:extLst>
          </p:cNvPr>
          <p:cNvPicPr>
            <a:picLocks noChangeAspect="1"/>
          </p:cNvPicPr>
          <p:nvPr/>
        </p:nvPicPr>
        <p:blipFill rotWithShape="1">
          <a:blip r:embed="rId4">
            <a:extLst>
              <a:ext uri="{28A0092B-C50C-407E-A947-70E740481C1C}">
                <a14:useLocalDpi xmlns:a14="http://schemas.microsoft.com/office/drawing/2010/main" val="0"/>
              </a:ext>
            </a:extLst>
          </a:blip>
          <a:srcRect l="44092" t="53720"/>
          <a:stretch/>
        </p:blipFill>
        <p:spPr>
          <a:xfrm>
            <a:off x="4977471" y="2167531"/>
            <a:ext cx="3797806" cy="726152"/>
          </a:xfrm>
          <a:prstGeom prst="rect">
            <a:avLst/>
          </a:prstGeom>
        </p:spPr>
      </p:pic>
      <p:sp>
        <p:nvSpPr>
          <p:cNvPr id="12" name="TextBox 11">
            <a:extLst>
              <a:ext uri="{FF2B5EF4-FFF2-40B4-BE49-F238E27FC236}">
                <a16:creationId xmlns:a16="http://schemas.microsoft.com/office/drawing/2014/main" id="{1853AFFA-E496-42B2-8BC9-09D71951D4EB}"/>
              </a:ext>
            </a:extLst>
          </p:cNvPr>
          <p:cNvSpPr txBox="1"/>
          <p:nvPr/>
        </p:nvSpPr>
        <p:spPr>
          <a:xfrm>
            <a:off x="204576" y="3010416"/>
            <a:ext cx="9545789" cy="1200329"/>
          </a:xfrm>
          <a:prstGeom prst="rect">
            <a:avLst/>
          </a:prstGeom>
          <a:noFill/>
        </p:spPr>
        <p:txBody>
          <a:bodyPr wrap="square" rtlCol="0">
            <a:spAutoFit/>
          </a:bodyPr>
          <a:lstStyle/>
          <a:p>
            <a:r>
              <a:rPr lang="en-US" dirty="0"/>
              <a:t>Here on, we calculated this diagram, and we can relate this contribution to propagator which is in touch with Fourier transform of potential … I do not enter into the details.</a:t>
            </a:r>
          </a:p>
          <a:p>
            <a:r>
              <a:rPr lang="en-US" dirty="0"/>
              <a:t>But you can see reference for details in references slide.</a:t>
            </a:r>
          </a:p>
          <a:p>
            <a:r>
              <a:rPr lang="en-US" dirty="0"/>
              <a:t>The reformed potential would be.</a:t>
            </a:r>
          </a:p>
        </p:txBody>
      </p:sp>
      <p:pic>
        <p:nvPicPr>
          <p:cNvPr id="14" name="Picture 13">
            <a:extLst>
              <a:ext uri="{FF2B5EF4-FFF2-40B4-BE49-F238E27FC236}">
                <a16:creationId xmlns:a16="http://schemas.microsoft.com/office/drawing/2014/main" id="{3C52EA4F-2E13-47EB-9FAA-8CD0931D4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559" y="4327478"/>
            <a:ext cx="5265420" cy="7620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19EF33-3C01-41C4-8254-9120B7CB46C2}"/>
                  </a:ext>
                </a:extLst>
              </p:cNvPr>
              <p:cNvSpPr txBox="1"/>
              <p:nvPr/>
            </p:nvSpPr>
            <p:spPr>
              <a:xfrm>
                <a:off x="363652" y="5232760"/>
                <a:ext cx="9545789" cy="369332"/>
              </a:xfrm>
              <a:prstGeom prst="rect">
                <a:avLst/>
              </a:prstGeom>
              <a:noFill/>
            </p:spPr>
            <p:txBody>
              <a:bodyPr wrap="square" rtlCol="0">
                <a:spAutoFit/>
              </a:bodyPr>
              <a:lstStyle/>
              <a:p>
                <a:r>
                  <a:rPr lang="en-US" dirty="0"/>
                  <a:t>And we should do some approximation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a:p>
            </p:txBody>
          </p:sp>
        </mc:Choice>
        <mc:Fallback xmlns="">
          <p:sp>
            <p:nvSpPr>
              <p:cNvPr id="15" name="TextBox 14">
                <a:extLst>
                  <a:ext uri="{FF2B5EF4-FFF2-40B4-BE49-F238E27FC236}">
                    <a16:creationId xmlns:a16="http://schemas.microsoft.com/office/drawing/2014/main" id="{D719EF33-3C01-41C4-8254-9120B7CB46C2}"/>
                  </a:ext>
                </a:extLst>
              </p:cNvPr>
              <p:cNvSpPr txBox="1">
                <a:spLocks noRot="1" noChangeAspect="1" noMove="1" noResize="1" noEditPoints="1" noAdjustHandles="1" noChangeArrowheads="1" noChangeShapeType="1" noTextEdit="1"/>
              </p:cNvSpPr>
              <p:nvPr/>
            </p:nvSpPr>
            <p:spPr>
              <a:xfrm>
                <a:off x="363652" y="5232760"/>
                <a:ext cx="9545789" cy="369332"/>
              </a:xfrm>
              <a:prstGeom prst="rect">
                <a:avLst/>
              </a:prstGeom>
              <a:blipFill>
                <a:blip r:embed="rId6"/>
                <a:stretch>
                  <a:fillRect l="-575" t="-9836" b="-22951"/>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F78776C9-3553-4206-8AFC-F273C4F3F7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292" y="5802470"/>
            <a:ext cx="7894804" cy="971822"/>
          </a:xfrm>
          <a:prstGeom prst="rect">
            <a:avLst/>
          </a:prstGeom>
        </p:spPr>
      </p:pic>
      <p:sp>
        <p:nvSpPr>
          <p:cNvPr id="13" name="TextBox 12">
            <a:extLst>
              <a:ext uri="{FF2B5EF4-FFF2-40B4-BE49-F238E27FC236}">
                <a16:creationId xmlns:a16="http://schemas.microsoft.com/office/drawing/2014/main" id="{B0FC8B59-CA1B-40E7-85D6-7B8754D55EBA}"/>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Tree>
    <p:extLst>
      <p:ext uri="{BB962C8B-B14F-4D97-AF65-F5344CB8AC3E}">
        <p14:creationId xmlns:p14="http://schemas.microsoft.com/office/powerpoint/2010/main" val="238322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60ED8C-7B44-4534-A0F7-E28E13D7AA13}"/>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QFT description of the Lamb shift</a:t>
            </a:r>
          </a:p>
        </p:txBody>
      </p:sp>
      <p:sp>
        <p:nvSpPr>
          <p:cNvPr id="5" name="TextBox 4">
            <a:extLst>
              <a:ext uri="{FF2B5EF4-FFF2-40B4-BE49-F238E27FC236}">
                <a16:creationId xmlns:a16="http://schemas.microsoft.com/office/drawing/2014/main" id="{11F283F2-4F5E-4678-82FA-D8C25EFCA76A}"/>
              </a:ext>
            </a:extLst>
          </p:cNvPr>
          <p:cNvSpPr txBox="1"/>
          <p:nvPr/>
        </p:nvSpPr>
        <p:spPr>
          <a:xfrm>
            <a:off x="337351" y="745751"/>
            <a:ext cx="9545789" cy="369332"/>
          </a:xfrm>
          <a:prstGeom prst="rect">
            <a:avLst/>
          </a:prstGeom>
          <a:noFill/>
        </p:spPr>
        <p:txBody>
          <a:bodyPr wrap="square" rtlCol="0">
            <a:spAutoFit/>
          </a:bodyPr>
          <a:lstStyle/>
          <a:p>
            <a:r>
              <a:rPr lang="en-US" dirty="0"/>
              <a:t>And FINALLY, the reformed potential in Fourier space is:</a:t>
            </a:r>
          </a:p>
        </p:txBody>
      </p:sp>
      <p:pic>
        <p:nvPicPr>
          <p:cNvPr id="7" name="Picture 6">
            <a:extLst>
              <a:ext uri="{FF2B5EF4-FFF2-40B4-BE49-F238E27FC236}">
                <a16:creationId xmlns:a16="http://schemas.microsoft.com/office/drawing/2014/main" id="{2B18EAD9-D676-40A0-BA86-2BDFA5030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659" y="1207416"/>
            <a:ext cx="2901194" cy="585909"/>
          </a:xfrm>
          <a:prstGeom prst="rect">
            <a:avLst/>
          </a:prstGeom>
        </p:spPr>
      </p:pic>
      <p:pic>
        <p:nvPicPr>
          <p:cNvPr id="9" name="Picture 8">
            <a:extLst>
              <a:ext uri="{FF2B5EF4-FFF2-40B4-BE49-F238E27FC236}">
                <a16:creationId xmlns:a16="http://schemas.microsoft.com/office/drawing/2014/main" id="{CCFFD9A6-0562-43E8-AD11-F904E8E5E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89" y="2454349"/>
            <a:ext cx="2770810" cy="615736"/>
          </a:xfrm>
          <a:prstGeom prst="rect">
            <a:avLst/>
          </a:prstGeom>
        </p:spPr>
      </p:pic>
      <p:sp>
        <p:nvSpPr>
          <p:cNvPr id="10" name="TextBox 9">
            <a:extLst>
              <a:ext uri="{FF2B5EF4-FFF2-40B4-BE49-F238E27FC236}">
                <a16:creationId xmlns:a16="http://schemas.microsoft.com/office/drawing/2014/main" id="{6C97BA98-C036-43D2-BD09-CA38E3618855}"/>
              </a:ext>
            </a:extLst>
          </p:cNvPr>
          <p:cNvSpPr txBox="1"/>
          <p:nvPr/>
        </p:nvSpPr>
        <p:spPr>
          <a:xfrm>
            <a:off x="266330" y="1939171"/>
            <a:ext cx="9545789" cy="369332"/>
          </a:xfrm>
          <a:prstGeom prst="rect">
            <a:avLst/>
          </a:prstGeom>
          <a:noFill/>
        </p:spPr>
        <p:txBody>
          <a:bodyPr wrap="square" rtlCol="0">
            <a:spAutoFit/>
          </a:bodyPr>
          <a:lstStyle/>
          <a:p>
            <a:r>
              <a:rPr lang="en-US" dirty="0"/>
              <a:t>Or in position space:</a:t>
            </a:r>
          </a:p>
        </p:txBody>
      </p:sp>
      <p:sp>
        <p:nvSpPr>
          <p:cNvPr id="11" name="TextBox 10">
            <a:extLst>
              <a:ext uri="{FF2B5EF4-FFF2-40B4-BE49-F238E27FC236}">
                <a16:creationId xmlns:a16="http://schemas.microsoft.com/office/drawing/2014/main" id="{4590F98D-C774-43BB-A69E-75B91D8517B0}"/>
              </a:ext>
            </a:extLst>
          </p:cNvPr>
          <p:cNvSpPr txBox="1"/>
          <p:nvPr/>
        </p:nvSpPr>
        <p:spPr>
          <a:xfrm>
            <a:off x="266329" y="3215931"/>
            <a:ext cx="9545789" cy="923330"/>
          </a:xfrm>
          <a:prstGeom prst="rect">
            <a:avLst/>
          </a:prstGeom>
          <a:noFill/>
        </p:spPr>
        <p:txBody>
          <a:bodyPr wrap="square" rtlCol="0">
            <a:spAutoFit/>
          </a:bodyPr>
          <a:lstStyle/>
          <a:p>
            <a:r>
              <a:rPr lang="en-US" dirty="0"/>
              <a:t>The Dirac delta function is takes all the responsibility for Lamb Shift.</a:t>
            </a:r>
          </a:p>
          <a:p>
            <a:r>
              <a:rPr lang="en-US" dirty="0"/>
              <a:t>Now we can use perturbation theory to evaluate energy differences between states.</a:t>
            </a:r>
          </a:p>
          <a:p>
            <a:endParaRPr lang="en-US" dirty="0"/>
          </a:p>
        </p:txBody>
      </p:sp>
      <p:pic>
        <p:nvPicPr>
          <p:cNvPr id="13" name="Picture 12">
            <a:extLst>
              <a:ext uri="{FF2B5EF4-FFF2-40B4-BE49-F238E27FC236}">
                <a16:creationId xmlns:a16="http://schemas.microsoft.com/office/drawing/2014/main" id="{9F877C70-D026-46A5-A5E0-C48DDD798B0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816441" y="3919606"/>
            <a:ext cx="4924888" cy="43930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FC14EE-19C8-49C1-8708-854DC1B5246B}"/>
                  </a:ext>
                </a:extLst>
              </p:cNvPr>
              <p:cNvSpPr txBox="1"/>
              <p:nvPr/>
            </p:nvSpPr>
            <p:spPr>
              <a:xfrm>
                <a:off x="290899" y="4549498"/>
                <a:ext cx="9545789" cy="646331"/>
              </a:xfrm>
              <a:prstGeom prst="rect">
                <a:avLst/>
              </a:prstGeom>
              <a:noFill/>
            </p:spPr>
            <p:txBody>
              <a:bodyPr wrap="square" rtlCol="0">
                <a:spAutoFit/>
              </a:bodyPr>
              <a:lstStyle/>
              <a:p>
                <a:r>
                  <a:rPr lang="en-US" dirty="0"/>
                  <a:t>Because S-orbital have no factor </a:t>
                </a:r>
                <a14:m>
                  <m:oMath xmlns:m="http://schemas.openxmlformats.org/officeDocument/2006/math">
                    <m:r>
                      <a:rPr lang="en-US" b="0" i="1" smtClean="0">
                        <a:latin typeface="Cambria Math" panose="02040503050406030204" pitchFamily="18" charset="0"/>
                      </a:rPr>
                      <m:t>𝑟</m:t>
                    </m:r>
                  </m:oMath>
                </a14:m>
                <a:r>
                  <a:rPr lang="en-US" dirty="0"/>
                  <a:t> in wave function, so this new potential would affect them and causes a change in energy between S and P orbital … same as Lamb shift.</a:t>
                </a:r>
              </a:p>
            </p:txBody>
          </p:sp>
        </mc:Choice>
        <mc:Fallback xmlns="">
          <p:sp>
            <p:nvSpPr>
              <p:cNvPr id="14" name="TextBox 13">
                <a:extLst>
                  <a:ext uri="{FF2B5EF4-FFF2-40B4-BE49-F238E27FC236}">
                    <a16:creationId xmlns:a16="http://schemas.microsoft.com/office/drawing/2014/main" id="{B4FC14EE-19C8-49C1-8708-854DC1B5246B}"/>
                  </a:ext>
                </a:extLst>
              </p:cNvPr>
              <p:cNvSpPr txBox="1">
                <a:spLocks noRot="1" noChangeAspect="1" noMove="1" noResize="1" noEditPoints="1" noAdjustHandles="1" noChangeArrowheads="1" noChangeShapeType="1" noTextEdit="1"/>
              </p:cNvSpPr>
              <p:nvPr/>
            </p:nvSpPr>
            <p:spPr>
              <a:xfrm>
                <a:off x="290899" y="4549498"/>
                <a:ext cx="9545789" cy="646331"/>
              </a:xfrm>
              <a:prstGeom prst="rect">
                <a:avLst/>
              </a:prstGeom>
              <a:blipFill>
                <a:blip r:embed="rId5"/>
                <a:stretch>
                  <a:fillRect l="-575" t="-5660" b="-13208"/>
                </a:stretch>
              </a:blipFill>
            </p:spPr>
            <p:txBody>
              <a:bodyPr/>
              <a:lstStyle/>
              <a:p>
                <a:r>
                  <a:rPr lang="en-US">
                    <a:noFill/>
                  </a:rPr>
                  <a:t> </a:t>
                </a:r>
              </a:p>
            </p:txBody>
          </p:sp>
        </mc:Fallback>
      </mc:AlternateContent>
    </p:spTree>
    <p:extLst>
      <p:ext uri="{BB962C8B-B14F-4D97-AF65-F5344CB8AC3E}">
        <p14:creationId xmlns:p14="http://schemas.microsoft.com/office/powerpoint/2010/main" val="1758605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55530-4E38-4C25-ABAE-868ED53FD50F}"/>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Appendix I. Trace Identities of Dirac gamma matrices</a:t>
            </a:r>
          </a:p>
        </p:txBody>
      </p:sp>
      <p:pic>
        <p:nvPicPr>
          <p:cNvPr id="5" name="Picture 4">
            <a:extLst>
              <a:ext uri="{FF2B5EF4-FFF2-40B4-BE49-F238E27FC236}">
                <a16:creationId xmlns:a16="http://schemas.microsoft.com/office/drawing/2014/main" id="{569D733B-FA00-4E40-830E-1A1E6F8D4596}"/>
              </a:ext>
            </a:extLst>
          </p:cNvPr>
          <p:cNvPicPr>
            <a:picLocks noChangeAspect="1"/>
          </p:cNvPicPr>
          <p:nvPr/>
        </p:nvPicPr>
        <p:blipFill rotWithShape="1">
          <a:blip r:embed="rId2">
            <a:extLst>
              <a:ext uri="{28A0092B-C50C-407E-A947-70E740481C1C}">
                <a14:useLocalDpi xmlns:a14="http://schemas.microsoft.com/office/drawing/2010/main" val="0"/>
              </a:ext>
            </a:extLst>
          </a:blip>
          <a:srcRect l="8706"/>
          <a:stretch/>
        </p:blipFill>
        <p:spPr>
          <a:xfrm>
            <a:off x="825623" y="1604564"/>
            <a:ext cx="7819651" cy="2567940"/>
          </a:xfrm>
          <a:prstGeom prst="rect">
            <a:avLst/>
          </a:prstGeom>
          <a:ln>
            <a:solidFill>
              <a:schemeClr val="tx1"/>
            </a:solidFill>
          </a:ln>
        </p:spPr>
      </p:pic>
      <p:sp>
        <p:nvSpPr>
          <p:cNvPr id="6" name="TextBox 5">
            <a:extLst>
              <a:ext uri="{FF2B5EF4-FFF2-40B4-BE49-F238E27FC236}">
                <a16:creationId xmlns:a16="http://schemas.microsoft.com/office/drawing/2014/main" id="{7ABF85D1-6A17-4A63-A46D-4B43568B14FE}"/>
              </a:ext>
            </a:extLst>
          </p:cNvPr>
          <p:cNvSpPr txBox="1"/>
          <p:nvPr/>
        </p:nvSpPr>
        <p:spPr>
          <a:xfrm>
            <a:off x="329731" y="806711"/>
            <a:ext cx="9545789" cy="369332"/>
          </a:xfrm>
          <a:prstGeom prst="rect">
            <a:avLst/>
          </a:prstGeom>
          <a:noFill/>
        </p:spPr>
        <p:txBody>
          <a:bodyPr wrap="square" rtlCol="0">
            <a:spAutoFit/>
          </a:bodyPr>
          <a:lstStyle/>
          <a:p>
            <a:r>
              <a:rPr lang="en-US" dirty="0"/>
              <a:t>The following identities are crucial in calculating amplitudes which we used it a lot:</a:t>
            </a:r>
          </a:p>
        </p:txBody>
      </p:sp>
    </p:spTree>
    <p:extLst>
      <p:ext uri="{BB962C8B-B14F-4D97-AF65-F5344CB8AC3E}">
        <p14:creationId xmlns:p14="http://schemas.microsoft.com/office/powerpoint/2010/main" val="408306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68795B-05FE-4A32-A33B-3B86260AD1D7}"/>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References</a:t>
            </a:r>
            <a:r>
              <a:rPr lang="fa-IR" sz="2400" b="1" dirty="0">
                <a:solidFill>
                  <a:schemeClr val="accent1"/>
                </a:solidFill>
                <a:latin typeface="Trebuchet MS (Headings)"/>
              </a:rPr>
              <a:t> </a:t>
            </a:r>
            <a:r>
              <a:rPr lang="en-US" sz="2400" b="1" dirty="0">
                <a:solidFill>
                  <a:schemeClr val="accent1"/>
                </a:solidFill>
                <a:latin typeface="Trebuchet MS (Headings)"/>
              </a:rPr>
              <a:t>for further reading and proof of theorems</a:t>
            </a:r>
          </a:p>
        </p:txBody>
      </p:sp>
      <p:sp>
        <p:nvSpPr>
          <p:cNvPr id="5" name="TextBox 4">
            <a:extLst>
              <a:ext uri="{FF2B5EF4-FFF2-40B4-BE49-F238E27FC236}">
                <a16:creationId xmlns:a16="http://schemas.microsoft.com/office/drawing/2014/main" id="{A804F1A6-38A5-4016-885D-2C11D200BE0F}"/>
              </a:ext>
            </a:extLst>
          </p:cNvPr>
          <p:cNvSpPr txBox="1"/>
          <p:nvPr/>
        </p:nvSpPr>
        <p:spPr>
          <a:xfrm>
            <a:off x="329731" y="806711"/>
            <a:ext cx="9545789" cy="923330"/>
          </a:xfrm>
          <a:prstGeom prst="rect">
            <a:avLst/>
          </a:prstGeom>
          <a:noFill/>
        </p:spPr>
        <p:txBody>
          <a:bodyPr wrap="square" rtlCol="0">
            <a:spAutoFit/>
          </a:bodyPr>
          <a:lstStyle/>
          <a:p>
            <a:r>
              <a:rPr lang="en-US" dirty="0"/>
              <a:t>Feynman integral relation: QFT and the standard model by Schwartz – Appendix B – B.1.2</a:t>
            </a:r>
          </a:p>
          <a:p>
            <a:r>
              <a:rPr lang="en-US" dirty="0"/>
              <a:t>Regularizing Method: QFT and the standard model by Schwartz – Appendix B – B.3</a:t>
            </a:r>
          </a:p>
          <a:p>
            <a:r>
              <a:rPr lang="en-US" dirty="0"/>
              <a:t>Integrals reference: QFT and the standard model by Schwartz – Appendix B – B.3.2</a:t>
            </a:r>
          </a:p>
        </p:txBody>
      </p:sp>
    </p:spTree>
    <p:extLst>
      <p:ext uri="{BB962C8B-B14F-4D97-AF65-F5344CB8AC3E}">
        <p14:creationId xmlns:p14="http://schemas.microsoft.com/office/powerpoint/2010/main" val="129282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D90FCE-F214-48B5-985E-BE68CB8ED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452" y="389691"/>
            <a:ext cx="2283099" cy="3141439"/>
          </a:xfrm>
          <a:prstGeom prst="rect">
            <a:avLst/>
          </a:prstGeom>
        </p:spPr>
      </p:pic>
      <p:sp>
        <p:nvSpPr>
          <p:cNvPr id="13" name="TextBox 12">
            <a:extLst>
              <a:ext uri="{FF2B5EF4-FFF2-40B4-BE49-F238E27FC236}">
                <a16:creationId xmlns:a16="http://schemas.microsoft.com/office/drawing/2014/main" id="{920CAE14-9790-41CF-BE5E-EDF994442AB3}"/>
              </a:ext>
            </a:extLst>
          </p:cNvPr>
          <p:cNvSpPr txBox="1"/>
          <p:nvPr/>
        </p:nvSpPr>
        <p:spPr>
          <a:xfrm>
            <a:off x="4267340" y="5310904"/>
            <a:ext cx="1300645" cy="338554"/>
          </a:xfrm>
          <a:prstGeom prst="rect">
            <a:avLst/>
          </a:prstGeom>
          <a:noFill/>
        </p:spPr>
        <p:txBody>
          <a:bodyPr wrap="square" rtlCol="0">
            <a:spAutoFit/>
          </a:bodyPr>
          <a:lstStyle/>
          <a:p>
            <a:r>
              <a:rPr lang="en-US" sz="1600" dirty="0"/>
              <a:t>1904-1967</a:t>
            </a:r>
          </a:p>
        </p:txBody>
      </p:sp>
      <p:sp>
        <p:nvSpPr>
          <p:cNvPr id="17" name="TextBox 16">
            <a:extLst>
              <a:ext uri="{FF2B5EF4-FFF2-40B4-BE49-F238E27FC236}">
                <a16:creationId xmlns:a16="http://schemas.microsoft.com/office/drawing/2014/main" id="{4900EA6B-E079-4857-B77D-35F3D137794C}"/>
              </a:ext>
            </a:extLst>
          </p:cNvPr>
          <p:cNvSpPr txBox="1"/>
          <p:nvPr/>
        </p:nvSpPr>
        <p:spPr>
          <a:xfrm>
            <a:off x="3568324" y="4384835"/>
            <a:ext cx="3059153" cy="584775"/>
          </a:xfrm>
          <a:prstGeom prst="rect">
            <a:avLst/>
          </a:prstGeom>
          <a:noFill/>
        </p:spPr>
        <p:txBody>
          <a:bodyPr wrap="square">
            <a:spAutoFit/>
          </a:bodyPr>
          <a:lstStyle/>
          <a:p>
            <a:r>
              <a:rPr lang="en-US" sz="1600" b="0" i="0" dirty="0">
                <a:solidFill>
                  <a:srgbClr val="202122"/>
                </a:solidFill>
                <a:effectLst/>
                <a:latin typeface="Arial" panose="020B0604020202020204" pitchFamily="34" charset="0"/>
              </a:rPr>
              <a:t>President </a:t>
            </a:r>
            <a:r>
              <a:rPr lang="en-US" sz="1600" b="0" i="0" dirty="0" err="1">
                <a:solidFill>
                  <a:srgbClr val="202122"/>
                </a:solidFill>
                <a:effectLst/>
                <a:latin typeface="Arial" panose="020B0604020202020204" pitchFamily="34" charset="0"/>
              </a:rPr>
              <a:t>J.Kennedy</a:t>
            </a:r>
            <a:r>
              <a:rPr lang="en-US" sz="1600" b="0" i="0" dirty="0">
                <a:solidFill>
                  <a:srgbClr val="202122"/>
                </a:solidFill>
                <a:effectLst/>
                <a:latin typeface="Arial" panose="020B0604020202020204" pitchFamily="34" charset="0"/>
              </a:rPr>
              <a:t>  awarded him Fermi medal. </a:t>
            </a:r>
            <a:endParaRPr lang="en-US" sz="1600" dirty="0"/>
          </a:p>
        </p:txBody>
      </p:sp>
      <p:sp>
        <p:nvSpPr>
          <p:cNvPr id="19" name="TextBox 18">
            <a:extLst>
              <a:ext uri="{FF2B5EF4-FFF2-40B4-BE49-F238E27FC236}">
                <a16:creationId xmlns:a16="http://schemas.microsoft.com/office/drawing/2014/main" id="{5533EBEE-68CB-40F1-BF90-1229E8160C04}"/>
              </a:ext>
            </a:extLst>
          </p:cNvPr>
          <p:cNvSpPr txBox="1"/>
          <p:nvPr/>
        </p:nvSpPr>
        <p:spPr>
          <a:xfrm>
            <a:off x="3351354" y="3827146"/>
            <a:ext cx="3132618" cy="338554"/>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rPr>
              <a:t>J. Robert Oppenheimer</a:t>
            </a:r>
            <a:endParaRPr lang="en-US" sz="1600" dirty="0"/>
          </a:p>
        </p:txBody>
      </p:sp>
      <p:pic>
        <p:nvPicPr>
          <p:cNvPr id="21" name="Picture 20">
            <a:extLst>
              <a:ext uri="{FF2B5EF4-FFF2-40B4-BE49-F238E27FC236}">
                <a16:creationId xmlns:a16="http://schemas.microsoft.com/office/drawing/2014/main" id="{F55E0C4E-DBB3-471F-A715-FBEE95657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00" y="389690"/>
            <a:ext cx="2356080" cy="3141440"/>
          </a:xfrm>
          <a:prstGeom prst="rect">
            <a:avLst/>
          </a:prstGeom>
        </p:spPr>
      </p:pic>
      <p:sp>
        <p:nvSpPr>
          <p:cNvPr id="23" name="TextBox 22">
            <a:extLst>
              <a:ext uri="{FF2B5EF4-FFF2-40B4-BE49-F238E27FC236}">
                <a16:creationId xmlns:a16="http://schemas.microsoft.com/office/drawing/2014/main" id="{4C7E70AE-CC86-4CF6-9171-439E5340DBD8}"/>
              </a:ext>
            </a:extLst>
          </p:cNvPr>
          <p:cNvSpPr txBox="1"/>
          <p:nvPr/>
        </p:nvSpPr>
        <p:spPr>
          <a:xfrm>
            <a:off x="6773403" y="3650557"/>
            <a:ext cx="2141509" cy="369332"/>
          </a:xfrm>
          <a:prstGeom prst="rect">
            <a:avLst/>
          </a:prstGeom>
          <a:noFill/>
        </p:spPr>
        <p:txBody>
          <a:bodyPr wrap="square">
            <a:spAutoFit/>
          </a:bodyPr>
          <a:lstStyle/>
          <a:p>
            <a:pPr algn="ctr"/>
            <a:r>
              <a:rPr lang="en-US" b="1" i="0" dirty="0">
                <a:solidFill>
                  <a:srgbClr val="000000"/>
                </a:solidFill>
                <a:effectLst/>
                <a:latin typeface="Arial" panose="020B0604020202020204" pitchFamily="34" charset="0"/>
              </a:rPr>
              <a:t>Freeman Dyson</a:t>
            </a:r>
            <a:endParaRPr lang="en-US" dirty="0"/>
          </a:p>
        </p:txBody>
      </p:sp>
      <p:sp>
        <p:nvSpPr>
          <p:cNvPr id="24" name="TextBox 23">
            <a:extLst>
              <a:ext uri="{FF2B5EF4-FFF2-40B4-BE49-F238E27FC236}">
                <a16:creationId xmlns:a16="http://schemas.microsoft.com/office/drawing/2014/main" id="{D0E292A0-4959-49C5-87AA-453EFD477D3D}"/>
              </a:ext>
            </a:extLst>
          </p:cNvPr>
          <p:cNvSpPr txBox="1"/>
          <p:nvPr/>
        </p:nvSpPr>
        <p:spPr>
          <a:xfrm>
            <a:off x="6941542" y="6138984"/>
            <a:ext cx="2382625" cy="369332"/>
          </a:xfrm>
          <a:prstGeom prst="rect">
            <a:avLst/>
          </a:prstGeom>
          <a:noFill/>
        </p:spPr>
        <p:txBody>
          <a:bodyPr wrap="square" rtlCol="0">
            <a:spAutoFit/>
          </a:bodyPr>
          <a:lstStyle/>
          <a:p>
            <a:r>
              <a:rPr lang="en-US" dirty="0"/>
              <a:t>1923-2020</a:t>
            </a:r>
          </a:p>
        </p:txBody>
      </p:sp>
      <p:sp>
        <p:nvSpPr>
          <p:cNvPr id="26" name="TextBox 25">
            <a:extLst>
              <a:ext uri="{FF2B5EF4-FFF2-40B4-BE49-F238E27FC236}">
                <a16:creationId xmlns:a16="http://schemas.microsoft.com/office/drawing/2014/main" id="{2CB301AF-758E-4F9E-98A1-E52963E2B440}"/>
              </a:ext>
            </a:extLst>
          </p:cNvPr>
          <p:cNvSpPr txBox="1"/>
          <p:nvPr/>
        </p:nvSpPr>
        <p:spPr>
          <a:xfrm>
            <a:off x="6652845" y="4107659"/>
            <a:ext cx="2311137" cy="2031325"/>
          </a:xfrm>
          <a:prstGeom prst="rect">
            <a:avLst/>
          </a:prstGeom>
          <a:noFill/>
        </p:spPr>
        <p:txBody>
          <a:bodyPr wrap="square">
            <a:spAutoFit/>
          </a:bodyPr>
          <a:lstStyle/>
          <a:p>
            <a:pPr algn="l">
              <a:buFont typeface="Arial" panose="020B0604020202020204" pitchFamily="34" charset="0"/>
              <a:buChar char="•"/>
            </a:pPr>
            <a:r>
              <a:rPr lang="en-US" sz="1050" b="1" i="0" u="none" strike="noStrike" dirty="0">
                <a:effectLst/>
                <a:latin typeface="Arial" panose="020B0604020202020204" pitchFamily="34" charset="0"/>
              </a:rPr>
              <a:t>Heineman Prize</a:t>
            </a:r>
            <a:r>
              <a:rPr lang="en-US" sz="1050" b="1" i="0" dirty="0">
                <a:effectLst/>
                <a:latin typeface="Arial" panose="020B0604020202020204" pitchFamily="34" charset="0"/>
              </a:rPr>
              <a:t> (1965)</a:t>
            </a:r>
          </a:p>
          <a:p>
            <a:pPr algn="l">
              <a:buFont typeface="Arial" panose="020B0604020202020204" pitchFamily="34" charset="0"/>
              <a:buChar char="•"/>
            </a:pPr>
            <a:r>
              <a:rPr lang="en-US" sz="1050" b="1" i="0" u="none" strike="noStrike" dirty="0">
                <a:effectLst/>
                <a:latin typeface="Arial" panose="020B0604020202020204" pitchFamily="34" charset="0"/>
              </a:rPr>
              <a:t>Lorentz Medal</a:t>
            </a:r>
            <a:r>
              <a:rPr lang="en-US" sz="1050" b="1" i="0" dirty="0">
                <a:effectLst/>
                <a:latin typeface="Arial" panose="020B0604020202020204" pitchFamily="34" charset="0"/>
              </a:rPr>
              <a:t> (1966)</a:t>
            </a:r>
          </a:p>
          <a:p>
            <a:pPr algn="l">
              <a:buFont typeface="Arial" panose="020B0604020202020204" pitchFamily="34" charset="0"/>
              <a:buChar char="•"/>
            </a:pPr>
            <a:r>
              <a:rPr lang="en-US" sz="1050" b="1" i="0" u="none" strike="noStrike" dirty="0">
                <a:effectLst/>
                <a:latin typeface="Arial" panose="020B0604020202020204" pitchFamily="34" charset="0"/>
              </a:rPr>
              <a:t>Hughes Medal</a:t>
            </a:r>
            <a:r>
              <a:rPr lang="en-US" sz="1050" b="1" i="0" dirty="0">
                <a:effectLst/>
                <a:latin typeface="Arial" panose="020B0604020202020204" pitchFamily="34" charset="0"/>
              </a:rPr>
              <a:t> (1968)</a:t>
            </a:r>
          </a:p>
          <a:p>
            <a:pPr algn="l">
              <a:buFont typeface="Arial" panose="020B0604020202020204" pitchFamily="34" charset="0"/>
              <a:buChar char="•"/>
            </a:pPr>
            <a:r>
              <a:rPr lang="en-US" sz="1050" b="1" i="0" u="none" strike="noStrike" dirty="0">
                <a:effectLst/>
                <a:latin typeface="Arial" panose="020B0604020202020204" pitchFamily="34" charset="0"/>
              </a:rPr>
              <a:t>Harvey Prize</a:t>
            </a:r>
            <a:r>
              <a:rPr lang="en-US" sz="1050" b="1" i="0" dirty="0">
                <a:effectLst/>
                <a:latin typeface="Arial" panose="020B0604020202020204" pitchFamily="34" charset="0"/>
              </a:rPr>
              <a:t> (1977)</a:t>
            </a:r>
          </a:p>
          <a:p>
            <a:pPr algn="l">
              <a:buFont typeface="Arial" panose="020B0604020202020204" pitchFamily="34" charset="0"/>
              <a:buChar char="•"/>
            </a:pPr>
            <a:r>
              <a:rPr lang="en-US" sz="1050" b="1" i="0" u="none" strike="noStrike" dirty="0">
                <a:effectLst/>
                <a:latin typeface="Arial" panose="020B0604020202020204" pitchFamily="34" charset="0"/>
              </a:rPr>
              <a:t>Wolf Prize</a:t>
            </a:r>
            <a:r>
              <a:rPr lang="en-US" sz="1050" b="1" i="0" dirty="0">
                <a:effectLst/>
                <a:latin typeface="Arial" panose="020B0604020202020204" pitchFamily="34" charset="0"/>
              </a:rPr>
              <a:t> (1981)</a:t>
            </a:r>
          </a:p>
          <a:p>
            <a:pPr algn="l">
              <a:buFont typeface="Arial" panose="020B0604020202020204" pitchFamily="34" charset="0"/>
              <a:buChar char="•"/>
            </a:pPr>
            <a:r>
              <a:rPr lang="en-US" sz="1050" b="1" i="0" u="none" strike="noStrike" dirty="0">
                <a:effectLst/>
                <a:latin typeface="Arial" panose="020B0604020202020204" pitchFamily="34" charset="0"/>
              </a:rPr>
              <a:t>Andrew </a:t>
            </a:r>
            <a:r>
              <a:rPr lang="en-US" sz="1050" b="1" i="0" u="none" strike="noStrike" dirty="0" err="1">
                <a:effectLst/>
                <a:latin typeface="Arial" panose="020B0604020202020204" pitchFamily="34" charset="0"/>
              </a:rPr>
              <a:t>Gemant</a:t>
            </a:r>
            <a:r>
              <a:rPr lang="en-US" sz="1050" b="1" i="0" u="none" strike="noStrike" dirty="0">
                <a:effectLst/>
                <a:latin typeface="Arial" panose="020B0604020202020204" pitchFamily="34" charset="0"/>
              </a:rPr>
              <a:t> Award</a:t>
            </a:r>
            <a:r>
              <a:rPr lang="en-US" sz="1050" b="1" i="0" dirty="0">
                <a:effectLst/>
                <a:latin typeface="Arial" panose="020B0604020202020204" pitchFamily="34" charset="0"/>
              </a:rPr>
              <a:t> (1988)</a:t>
            </a:r>
          </a:p>
          <a:p>
            <a:pPr algn="l">
              <a:buFont typeface="Arial" panose="020B0604020202020204" pitchFamily="34" charset="0"/>
              <a:buChar char="•"/>
            </a:pPr>
            <a:r>
              <a:rPr lang="en-US" sz="1050" b="1" i="0" u="none" strike="noStrike" dirty="0" err="1">
                <a:effectLst/>
                <a:latin typeface="Arial" panose="020B0604020202020204" pitchFamily="34" charset="0"/>
              </a:rPr>
              <a:t>Matteucci</a:t>
            </a:r>
            <a:r>
              <a:rPr lang="en-US" sz="1050" b="1" i="0" u="none" strike="noStrike" dirty="0">
                <a:effectLst/>
                <a:latin typeface="Arial" panose="020B0604020202020204" pitchFamily="34" charset="0"/>
              </a:rPr>
              <a:t> Medal</a:t>
            </a:r>
            <a:r>
              <a:rPr lang="en-US" sz="1050" b="1" i="0" dirty="0">
                <a:effectLst/>
                <a:latin typeface="Arial" panose="020B0604020202020204" pitchFamily="34" charset="0"/>
              </a:rPr>
              <a:t> (1989)</a:t>
            </a:r>
          </a:p>
          <a:p>
            <a:pPr algn="l">
              <a:buFont typeface="Arial" panose="020B0604020202020204" pitchFamily="34" charset="0"/>
              <a:buChar char="•"/>
            </a:pPr>
            <a:r>
              <a:rPr lang="en-US" sz="1050" b="1" i="0" u="none" strike="noStrike" dirty="0">
                <a:effectLst/>
                <a:latin typeface="Arial" panose="020B0604020202020204" pitchFamily="34" charset="0"/>
              </a:rPr>
              <a:t>Oersted Medal</a:t>
            </a:r>
            <a:r>
              <a:rPr lang="en-US" sz="1050" b="1" i="0" dirty="0">
                <a:effectLst/>
                <a:latin typeface="Arial" panose="020B0604020202020204" pitchFamily="34" charset="0"/>
              </a:rPr>
              <a:t> (1991)</a:t>
            </a:r>
          </a:p>
          <a:p>
            <a:pPr algn="l">
              <a:buFont typeface="Arial" panose="020B0604020202020204" pitchFamily="34" charset="0"/>
              <a:buChar char="•"/>
            </a:pPr>
            <a:r>
              <a:rPr lang="en-US" sz="1050" b="1" i="0" u="none" strike="noStrike" dirty="0">
                <a:effectLst/>
                <a:latin typeface="Arial" panose="020B0604020202020204" pitchFamily="34" charset="0"/>
              </a:rPr>
              <a:t>Enrico Fermi Award</a:t>
            </a:r>
            <a:r>
              <a:rPr lang="en-US" sz="1050" b="1" i="0" dirty="0">
                <a:effectLst/>
                <a:latin typeface="Arial" panose="020B0604020202020204" pitchFamily="34" charset="0"/>
              </a:rPr>
              <a:t> (1993)</a:t>
            </a:r>
          </a:p>
          <a:p>
            <a:pPr algn="l">
              <a:buFont typeface="Arial" panose="020B0604020202020204" pitchFamily="34" charset="0"/>
              <a:buChar char="•"/>
            </a:pPr>
            <a:r>
              <a:rPr lang="en-US" sz="1050" b="1" i="0" u="none" strike="noStrike" dirty="0">
                <a:effectLst/>
                <a:latin typeface="Arial" panose="020B0604020202020204" pitchFamily="34" charset="0"/>
              </a:rPr>
              <a:t>Templeton Prize</a:t>
            </a:r>
            <a:r>
              <a:rPr lang="en-US" sz="1050" b="1" i="0" dirty="0">
                <a:effectLst/>
                <a:latin typeface="Arial" panose="020B0604020202020204" pitchFamily="34" charset="0"/>
              </a:rPr>
              <a:t> (2000)</a:t>
            </a:r>
          </a:p>
          <a:p>
            <a:pPr algn="l">
              <a:buFont typeface="Arial" panose="020B0604020202020204" pitchFamily="34" charset="0"/>
              <a:buChar char="•"/>
            </a:pPr>
            <a:r>
              <a:rPr lang="en-US" sz="1050" b="1" i="0" u="none" strike="noStrike" dirty="0" err="1">
                <a:effectLst/>
                <a:latin typeface="Arial" panose="020B0604020202020204" pitchFamily="34" charset="0"/>
              </a:rPr>
              <a:t>Pomeranchuk</a:t>
            </a:r>
            <a:r>
              <a:rPr lang="en-US" sz="1050" b="1" i="0" u="none" strike="noStrike" dirty="0">
                <a:effectLst/>
                <a:latin typeface="Arial" panose="020B0604020202020204" pitchFamily="34" charset="0"/>
              </a:rPr>
              <a:t> Prize</a:t>
            </a:r>
            <a:r>
              <a:rPr lang="en-US" sz="1050" b="1" i="0" dirty="0">
                <a:effectLst/>
                <a:latin typeface="Arial" panose="020B0604020202020204" pitchFamily="34" charset="0"/>
              </a:rPr>
              <a:t> (2003)</a:t>
            </a:r>
          </a:p>
          <a:p>
            <a:pPr algn="l">
              <a:buFont typeface="Arial" panose="020B0604020202020204" pitchFamily="34" charset="0"/>
              <a:buChar char="•"/>
            </a:pPr>
            <a:r>
              <a:rPr lang="en-US" sz="1050" b="1" i="0" u="none" strike="noStrike" dirty="0">
                <a:effectLst/>
                <a:latin typeface="Arial" panose="020B0604020202020204" pitchFamily="34" charset="0"/>
              </a:rPr>
              <a:t>Henri </a:t>
            </a:r>
            <a:r>
              <a:rPr lang="en-US" sz="1050" b="1" i="0" u="none" strike="noStrike" dirty="0" err="1">
                <a:effectLst/>
                <a:latin typeface="Arial" panose="020B0604020202020204" pitchFamily="34" charset="0"/>
              </a:rPr>
              <a:t>Poincaré</a:t>
            </a:r>
            <a:r>
              <a:rPr lang="en-US" sz="1050" b="1" i="0" u="none" strike="noStrike" dirty="0">
                <a:effectLst/>
                <a:latin typeface="Arial" panose="020B0604020202020204" pitchFamily="34" charset="0"/>
              </a:rPr>
              <a:t> Prize</a:t>
            </a:r>
            <a:r>
              <a:rPr lang="en-US" sz="1050" b="1" i="0" dirty="0">
                <a:effectLst/>
                <a:latin typeface="Arial" panose="020B0604020202020204" pitchFamily="34" charset="0"/>
              </a:rPr>
              <a:t> (2012)</a:t>
            </a:r>
          </a:p>
        </p:txBody>
      </p:sp>
      <p:pic>
        <p:nvPicPr>
          <p:cNvPr id="27" name="Picture 26">
            <a:extLst>
              <a:ext uri="{FF2B5EF4-FFF2-40B4-BE49-F238E27FC236}">
                <a16:creationId xmlns:a16="http://schemas.microsoft.com/office/drawing/2014/main" id="{F2711086-394A-4662-B987-CA296E95EC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21" y="354318"/>
            <a:ext cx="2049788" cy="3074682"/>
          </a:xfrm>
          <a:prstGeom prst="rect">
            <a:avLst/>
          </a:prstGeom>
        </p:spPr>
      </p:pic>
      <p:pic>
        <p:nvPicPr>
          <p:cNvPr id="28" name="Picture 27">
            <a:extLst>
              <a:ext uri="{FF2B5EF4-FFF2-40B4-BE49-F238E27FC236}">
                <a16:creationId xmlns:a16="http://schemas.microsoft.com/office/drawing/2014/main" id="{7838B92D-F018-47C6-89BA-CC21EADC56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0309" y="5209025"/>
            <a:ext cx="467628" cy="460146"/>
          </a:xfrm>
          <a:prstGeom prst="rect">
            <a:avLst/>
          </a:prstGeom>
        </p:spPr>
      </p:pic>
      <p:sp>
        <p:nvSpPr>
          <p:cNvPr id="29" name="TextBox 28">
            <a:extLst>
              <a:ext uri="{FF2B5EF4-FFF2-40B4-BE49-F238E27FC236}">
                <a16:creationId xmlns:a16="http://schemas.microsoft.com/office/drawing/2014/main" id="{52C299A7-AD0B-491F-90B5-D3E5C6CF898D}"/>
              </a:ext>
            </a:extLst>
          </p:cNvPr>
          <p:cNvSpPr txBox="1"/>
          <p:nvPr/>
        </p:nvSpPr>
        <p:spPr>
          <a:xfrm>
            <a:off x="191472" y="4358864"/>
            <a:ext cx="3193469" cy="830997"/>
          </a:xfrm>
          <a:prstGeom prst="rect">
            <a:avLst/>
          </a:prstGeom>
          <a:noFill/>
        </p:spPr>
        <p:txBody>
          <a:bodyPr wrap="square" rtlCol="0">
            <a:spAutoFit/>
          </a:bodyPr>
          <a:lstStyle/>
          <a:p>
            <a:r>
              <a:rPr lang="en-US" sz="1600" b="1" dirty="0"/>
              <a:t>1965</a:t>
            </a:r>
            <a:r>
              <a:rPr lang="en-US" sz="1600" dirty="0"/>
              <a:t> with Feynman and Schwinger for discovery of renormalization method</a:t>
            </a:r>
          </a:p>
        </p:txBody>
      </p:sp>
      <p:sp>
        <p:nvSpPr>
          <p:cNvPr id="30" name="TextBox 29">
            <a:extLst>
              <a:ext uri="{FF2B5EF4-FFF2-40B4-BE49-F238E27FC236}">
                <a16:creationId xmlns:a16="http://schemas.microsoft.com/office/drawing/2014/main" id="{226D8261-CFE1-4267-A7CE-9EE4576F7560}"/>
              </a:ext>
            </a:extLst>
          </p:cNvPr>
          <p:cNvSpPr txBox="1"/>
          <p:nvPr/>
        </p:nvSpPr>
        <p:spPr>
          <a:xfrm>
            <a:off x="925407" y="5352986"/>
            <a:ext cx="1725598" cy="338554"/>
          </a:xfrm>
          <a:prstGeom prst="rect">
            <a:avLst/>
          </a:prstGeom>
          <a:noFill/>
        </p:spPr>
        <p:txBody>
          <a:bodyPr wrap="square" rtlCol="0">
            <a:spAutoFit/>
          </a:bodyPr>
          <a:lstStyle/>
          <a:p>
            <a:r>
              <a:rPr lang="en-US" sz="1600" dirty="0"/>
              <a:t>1906-1979</a:t>
            </a:r>
          </a:p>
        </p:txBody>
      </p:sp>
      <p:sp>
        <p:nvSpPr>
          <p:cNvPr id="31" name="TextBox 30">
            <a:extLst>
              <a:ext uri="{FF2B5EF4-FFF2-40B4-BE49-F238E27FC236}">
                <a16:creationId xmlns:a16="http://schemas.microsoft.com/office/drawing/2014/main" id="{BB355416-9BA3-4DA5-86A6-CBB5368A7CDB}"/>
              </a:ext>
            </a:extLst>
          </p:cNvPr>
          <p:cNvSpPr txBox="1"/>
          <p:nvPr/>
        </p:nvSpPr>
        <p:spPr>
          <a:xfrm>
            <a:off x="419045" y="3531130"/>
            <a:ext cx="2724839" cy="584775"/>
          </a:xfrm>
          <a:prstGeom prst="rect">
            <a:avLst/>
          </a:prstGeom>
          <a:noFill/>
        </p:spPr>
        <p:txBody>
          <a:bodyPr wrap="square">
            <a:spAutoFit/>
          </a:bodyPr>
          <a:lstStyle/>
          <a:p>
            <a:pPr algn="l"/>
            <a:r>
              <a:rPr lang="en-US" sz="1600" b="1" i="0" dirty="0" err="1">
                <a:solidFill>
                  <a:srgbClr val="000000"/>
                </a:solidFill>
                <a:effectLst/>
                <a:latin typeface="Arial" panose="020B0604020202020204" pitchFamily="34" charset="0"/>
                <a:cs typeface="Arial" panose="020B0604020202020204" pitchFamily="34" charset="0"/>
              </a:rPr>
              <a:t>Shin'ichirō</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Tomonaga</a:t>
            </a:r>
            <a:endParaRPr lang="en-US" sz="1600" b="1" i="0" dirty="0">
              <a:solidFill>
                <a:srgbClr val="000000"/>
              </a:solidFill>
              <a:effectLst/>
              <a:latin typeface="Arial" panose="020B0604020202020204" pitchFamily="34" charset="0"/>
              <a:cs typeface="Arial" panose="020B0604020202020204" pitchFamily="34" charset="0"/>
            </a:endParaRPr>
          </a:p>
          <a:p>
            <a:pPr algn="l"/>
            <a:r>
              <a:rPr lang="en-US" sz="1600" b="1" i="0" dirty="0">
                <a:solidFill>
                  <a:srgbClr val="202122"/>
                </a:solidFill>
                <a:effectLst/>
                <a:latin typeface="Arial" panose="020B0604020202020204" pitchFamily="34" charset="0"/>
                <a:cs typeface="Arial" panose="020B0604020202020204" pitchFamily="34" charset="0"/>
              </a:rPr>
              <a:t>Sin-</a:t>
            </a:r>
            <a:r>
              <a:rPr lang="en-US" sz="1600" b="1" i="0" dirty="0" err="1">
                <a:solidFill>
                  <a:srgbClr val="202122"/>
                </a:solidFill>
                <a:effectLst/>
                <a:latin typeface="Arial" panose="020B0604020202020204" pitchFamily="34" charset="0"/>
                <a:cs typeface="Arial" panose="020B0604020202020204" pitchFamily="34" charset="0"/>
              </a:rPr>
              <a:t>Itiro</a:t>
            </a:r>
            <a:r>
              <a:rPr lang="en-US" sz="1600" b="1" i="0" dirty="0">
                <a:solidFill>
                  <a:srgbClr val="202122"/>
                </a:solidFill>
                <a:effectLst/>
                <a:latin typeface="Arial" panose="020B0604020202020204" pitchFamily="34" charset="0"/>
                <a:cs typeface="Arial" panose="020B0604020202020204" pitchFamily="34" charset="0"/>
              </a:rPr>
              <a:t> </a:t>
            </a:r>
            <a:r>
              <a:rPr lang="en-US" sz="1600" b="1" i="0" dirty="0" err="1">
                <a:solidFill>
                  <a:srgbClr val="202122"/>
                </a:solidFill>
                <a:effectLst/>
                <a:latin typeface="Arial" panose="020B0604020202020204" pitchFamily="34" charset="0"/>
                <a:cs typeface="Arial" panose="020B0604020202020204" pitchFamily="34" charset="0"/>
              </a:rPr>
              <a:t>Tomonaga</a:t>
            </a:r>
            <a:endParaRPr lang="en-US" sz="1600" b="1" i="0" dirty="0">
              <a:solidFill>
                <a:srgbClr val="000000"/>
              </a:solidFill>
              <a:effectLst/>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6844F6DF-0DC9-4718-9BBA-25D7301C94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3605" y="4409934"/>
            <a:ext cx="598793" cy="596132"/>
          </a:xfrm>
          <a:prstGeom prst="rect">
            <a:avLst/>
          </a:prstGeom>
        </p:spPr>
      </p:pic>
    </p:spTree>
    <p:extLst>
      <p:ext uri="{BB962C8B-B14F-4D97-AF65-F5344CB8AC3E}">
        <p14:creationId xmlns:p14="http://schemas.microsoft.com/office/powerpoint/2010/main" val="102050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DD73E6-2742-4329-8154-213D1D407140}"/>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A brief introduction to the Lamb shift effect</a:t>
            </a:r>
          </a:p>
        </p:txBody>
      </p:sp>
      <p:sp>
        <p:nvSpPr>
          <p:cNvPr id="5" name="TextBox 4">
            <a:extLst>
              <a:ext uri="{FF2B5EF4-FFF2-40B4-BE49-F238E27FC236}">
                <a16:creationId xmlns:a16="http://schemas.microsoft.com/office/drawing/2014/main" id="{9826BCAD-71CC-48DA-A9BA-029C1EB2A9E9}"/>
              </a:ext>
            </a:extLst>
          </p:cNvPr>
          <p:cNvSpPr txBox="1"/>
          <p:nvPr/>
        </p:nvSpPr>
        <p:spPr>
          <a:xfrm>
            <a:off x="337351" y="745751"/>
            <a:ext cx="9141929" cy="646331"/>
          </a:xfrm>
          <a:prstGeom prst="rect">
            <a:avLst/>
          </a:prstGeom>
          <a:noFill/>
        </p:spPr>
        <p:txBody>
          <a:bodyPr wrap="square" rtlCol="0">
            <a:spAutoFit/>
          </a:bodyPr>
          <a:lstStyle/>
          <a:p>
            <a:r>
              <a:rPr lang="en-US" dirty="0"/>
              <a:t>From the fine structure of hydrogen(like) atom we know that the states with different l (quantum number) would share the same energy.</a:t>
            </a:r>
          </a:p>
        </p:txBody>
      </p:sp>
      <p:pic>
        <p:nvPicPr>
          <p:cNvPr id="9" name="Picture 8">
            <a:extLst>
              <a:ext uri="{FF2B5EF4-FFF2-40B4-BE49-F238E27FC236}">
                <a16:creationId xmlns:a16="http://schemas.microsoft.com/office/drawing/2014/main" id="{44479EEC-F5B7-43BE-9BE6-4BC46E3C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790" y="1498762"/>
            <a:ext cx="3619500" cy="7620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B45460-C5A8-4085-AA25-25E2BF63C1E0}"/>
                  </a:ext>
                </a:extLst>
              </p:cNvPr>
              <p:cNvSpPr txBox="1"/>
              <p:nvPr/>
            </p:nvSpPr>
            <p:spPr>
              <a:xfrm>
                <a:off x="337350" y="2260762"/>
                <a:ext cx="9141929" cy="3107774"/>
              </a:xfrm>
              <a:prstGeom prst="rect">
                <a:avLst/>
              </a:prstGeom>
              <a:noFill/>
            </p:spPr>
            <p:txBody>
              <a:bodyPr wrap="square" rtlCol="0">
                <a:spAutoFit/>
              </a:bodyPr>
              <a:lstStyle/>
              <a:p>
                <a:r>
                  <a:rPr lang="en-US" dirty="0"/>
                  <a:t>But in 1947, Lamb and </a:t>
                </a:r>
                <a:r>
                  <a:rPr lang="en-US" dirty="0" err="1"/>
                  <a:t>Retherford</a:t>
                </a:r>
                <a:r>
                  <a:rPr lang="en-US" dirty="0"/>
                  <a:t> performed and experiment that showed that </a:t>
                </a:r>
                <a14:m>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Sub>
                  </m:oMath>
                </a14:m>
                <a:r>
                  <a:rPr lang="en-US" dirty="0"/>
                  <a:t> (n=2,l=0,j=1/2) and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Sub>
                  </m:oMath>
                </a14:m>
                <a:r>
                  <a:rPr lang="en-US" dirty="0"/>
                  <a:t> (n=2,l=1,j=1/2) are slightly different in energy. The explanation was provided by Bethe, Feynman, Schwinger, </a:t>
                </a:r>
                <a:r>
                  <a:rPr lang="en-US" dirty="0" err="1"/>
                  <a:t>Tomonaga</a:t>
                </a:r>
                <a:r>
                  <a:rPr lang="en-US" dirty="0"/>
                  <a:t> and others. </a:t>
                </a:r>
              </a:p>
              <a:p>
                <a:r>
                  <a:rPr lang="en-US" dirty="0"/>
                  <a:t>The main reason is “The quantization of Electromagnetic field”, The Electromagnetic field should not be treated classically (Background field) and this phenomenon is an example of radiative correction which classically treating the fields would be nonsense.</a:t>
                </a:r>
              </a:p>
              <a:p>
                <a:endParaRPr lang="en-US" dirty="0"/>
              </a:p>
              <a:p>
                <a:r>
                  <a:rPr lang="en-US" dirty="0"/>
                  <a:t>We see the breakdown of perturbation theory, Bethe’s Calculation, details of Lamb and </a:t>
                </a:r>
                <a:r>
                  <a:rPr lang="en-US" dirty="0" err="1"/>
                  <a:t>Retherford’s</a:t>
                </a:r>
                <a:r>
                  <a:rPr lang="en-US" dirty="0"/>
                  <a:t> Experiment and finally we search for the answer in QFT.</a:t>
                </a:r>
              </a:p>
            </p:txBody>
          </p:sp>
        </mc:Choice>
        <mc:Fallback xmlns="">
          <p:sp>
            <p:nvSpPr>
              <p:cNvPr id="10" name="TextBox 9">
                <a:extLst>
                  <a:ext uri="{FF2B5EF4-FFF2-40B4-BE49-F238E27FC236}">
                    <a16:creationId xmlns:a16="http://schemas.microsoft.com/office/drawing/2014/main" id="{25B45460-C5A8-4085-AA25-25E2BF63C1E0}"/>
                  </a:ext>
                </a:extLst>
              </p:cNvPr>
              <p:cNvSpPr txBox="1">
                <a:spLocks noRot="1" noChangeAspect="1" noMove="1" noResize="1" noEditPoints="1" noAdjustHandles="1" noChangeArrowheads="1" noChangeShapeType="1" noTextEdit="1"/>
              </p:cNvSpPr>
              <p:nvPr/>
            </p:nvSpPr>
            <p:spPr>
              <a:xfrm>
                <a:off x="337350" y="2260762"/>
                <a:ext cx="9141929" cy="3107774"/>
              </a:xfrm>
              <a:prstGeom prst="rect">
                <a:avLst/>
              </a:prstGeom>
              <a:blipFill>
                <a:blip r:embed="rId3"/>
                <a:stretch>
                  <a:fillRect l="-533" t="-1373" b="-1961"/>
                </a:stretch>
              </a:blipFill>
            </p:spPr>
            <p:txBody>
              <a:bodyPr/>
              <a:lstStyle/>
              <a:p>
                <a:r>
                  <a:rPr lang="en-US">
                    <a:noFill/>
                  </a:rPr>
                  <a:t> </a:t>
                </a:r>
              </a:p>
            </p:txBody>
          </p:sp>
        </mc:Fallback>
      </mc:AlternateContent>
    </p:spTree>
    <p:extLst>
      <p:ext uri="{BB962C8B-B14F-4D97-AF65-F5344CB8AC3E}">
        <p14:creationId xmlns:p14="http://schemas.microsoft.com/office/powerpoint/2010/main" val="6871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29C542-561E-47F1-9279-8A4359DD2832}"/>
                  </a:ext>
                </a:extLst>
              </p:cNvPr>
              <p:cNvSpPr txBox="1"/>
              <p:nvPr/>
            </p:nvSpPr>
            <p:spPr>
              <a:xfrm>
                <a:off x="337351" y="745751"/>
                <a:ext cx="8966447" cy="646331"/>
              </a:xfrm>
              <a:prstGeom prst="rect">
                <a:avLst/>
              </a:prstGeom>
              <a:noFill/>
            </p:spPr>
            <p:txBody>
              <a:bodyPr wrap="square" rtlCol="0">
                <a:spAutoFit/>
              </a:bodyPr>
              <a:lstStyle/>
              <a:p>
                <a:r>
                  <a:rPr lang="en-US" dirty="0"/>
                  <a:t>We use perturbation theory in order to calculate change of energy in the presence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𝑖𝑛𝑡</m:t>
                        </m:r>
                      </m:sub>
                    </m:sSub>
                  </m:oMath>
                </a14:m>
                <a:r>
                  <a:rPr lang="en-US" dirty="0"/>
                  <a:t> which is not time-dependent.</a:t>
                </a:r>
              </a:p>
            </p:txBody>
          </p:sp>
        </mc:Choice>
        <mc:Fallback xmlns="">
          <p:sp>
            <p:nvSpPr>
              <p:cNvPr id="3" name="TextBox 2">
                <a:extLst>
                  <a:ext uri="{FF2B5EF4-FFF2-40B4-BE49-F238E27FC236}">
                    <a16:creationId xmlns:a16="http://schemas.microsoft.com/office/drawing/2014/main" id="{8F29C542-561E-47F1-9279-8A4359DD2832}"/>
                  </a:ext>
                </a:extLst>
              </p:cNvPr>
              <p:cNvSpPr txBox="1">
                <a:spLocks noRot="1" noChangeAspect="1" noMove="1" noResize="1" noEditPoints="1" noAdjustHandles="1" noChangeArrowheads="1" noChangeShapeType="1" noTextEdit="1"/>
              </p:cNvSpPr>
              <p:nvPr/>
            </p:nvSpPr>
            <p:spPr>
              <a:xfrm>
                <a:off x="337351" y="745751"/>
                <a:ext cx="8966447" cy="646331"/>
              </a:xfrm>
              <a:prstGeom prst="rect">
                <a:avLst/>
              </a:prstGeom>
              <a:blipFill>
                <a:blip r:embed="rId2"/>
                <a:stretch>
                  <a:fillRect l="-544" t="-5660" r="-102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21C9C1-4F62-45C1-A2D2-CFDE3A8C8483}"/>
                  </a:ext>
                </a:extLst>
              </p:cNvPr>
              <p:cNvSpPr txBox="1"/>
              <p:nvPr/>
            </p:nvSpPr>
            <p:spPr>
              <a:xfrm>
                <a:off x="2814942" y="1440781"/>
                <a:ext cx="5144870" cy="695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 &lt;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𝑖𝑛𝑡</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r>
                        <a:rPr lang="en-US" b="0" i="1" smtClean="0">
                          <a:latin typeface="Cambria Math" panose="02040503050406030204" pitchFamily="18" charset="0"/>
                        </a:rPr>
                        <m:t>&gt; +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𝑛</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𝑖𝑛𝑡</m:t>
                                      </m:r>
                                    </m:sub>
                                  </m:sSub>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b="0" i="1" smtClean="0">
                                      <a:latin typeface="Cambria Math" panose="02040503050406030204" pitchFamily="18" charset="0"/>
                                    </a:rPr>
                                    <m:t>𝑚</m:t>
                                  </m:r>
                                </m:sub>
                              </m:sSub>
                              <m:r>
                                <a:rPr lang="en-US" i="1">
                                  <a:latin typeface="Cambria Math" panose="02040503050406030204" pitchFamily="18" charset="0"/>
                                </a:rPr>
                                <m:t>&gt;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e>
                                  </m:d>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m:t>
                                  </m:r>
                                </m:sub>
                              </m:sSub>
                            </m:den>
                          </m:f>
                        </m:e>
                      </m:nary>
                    </m:oMath>
                  </m:oMathPara>
                </a14:m>
                <a:endParaRPr lang="en-US" dirty="0"/>
              </a:p>
            </p:txBody>
          </p:sp>
        </mc:Choice>
        <mc:Fallback xmlns="">
          <p:sp>
            <p:nvSpPr>
              <p:cNvPr id="4" name="TextBox 3">
                <a:extLst>
                  <a:ext uri="{FF2B5EF4-FFF2-40B4-BE49-F238E27FC236}">
                    <a16:creationId xmlns:a16="http://schemas.microsoft.com/office/drawing/2014/main" id="{9021C9C1-4F62-45C1-A2D2-CFDE3A8C8483}"/>
                  </a:ext>
                </a:extLst>
              </p:cNvPr>
              <p:cNvSpPr txBox="1">
                <a:spLocks noRot="1" noChangeAspect="1" noMove="1" noResize="1" noEditPoints="1" noAdjustHandles="1" noChangeArrowheads="1" noChangeShapeType="1" noTextEdit="1"/>
              </p:cNvSpPr>
              <p:nvPr/>
            </p:nvSpPr>
            <p:spPr>
              <a:xfrm>
                <a:off x="2814942" y="1440781"/>
                <a:ext cx="5144870" cy="6953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B98BC2C-80E1-42DB-B9CA-F4587D5EC2F2}"/>
                  </a:ext>
                </a:extLst>
              </p:cNvPr>
              <p:cNvSpPr txBox="1"/>
              <p:nvPr/>
            </p:nvSpPr>
            <p:spPr>
              <a:xfrm>
                <a:off x="337351" y="2246317"/>
                <a:ext cx="9099612" cy="1548244"/>
              </a:xfrm>
              <a:prstGeom prst="rect">
                <a:avLst/>
              </a:prstGeom>
              <a:noFill/>
            </p:spPr>
            <p:txBody>
              <a:bodyPr wrap="square" rtlCol="0">
                <a:spAutoFit/>
              </a:bodyPr>
              <a:lstStyle/>
              <a:p>
                <a:r>
                  <a:rPr lang="en-US" dirty="0"/>
                  <a:t>In case of Stark effect or any background field, we can easily calculate the correction to second order, here we give a proof that the correction is finite.</a:t>
                </a:r>
              </a:p>
              <a:p>
                <a:r>
                  <a:rPr lang="en-US" dirty="0"/>
                  <a:t>Consider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𝑖𝑛𝑡</m:t>
                        </m:r>
                      </m:sub>
                    </m:sSub>
                    <m:r>
                      <a:rPr lang="en-US" b="0" i="1" smtClean="0">
                        <a:latin typeface="Cambria Math" panose="02040503050406030204" pitchFamily="18" charset="0"/>
                      </a:rPr>
                      <m:t>=</m:t>
                    </m:r>
                    <m:r>
                      <a:rPr lang="en-US" b="0" i="1" smtClean="0">
                        <a:latin typeface="Cambria Math" panose="02040503050406030204" pitchFamily="18" charset="0"/>
                      </a:rPr>
                      <m:t>𝑒</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𝑧</m:t>
                    </m:r>
                  </m:oMath>
                </a14:m>
                <a:r>
                  <a:rPr lang="en-US" dirty="0"/>
                  <a:t>, because </a:t>
                </a:r>
                <a14:m>
                  <m:oMath xmlns:m="http://schemas.openxmlformats.org/officeDocument/2006/math">
                    <m:r>
                      <m:rPr>
                        <m:sty m:val="p"/>
                      </m:rPr>
                      <a:rPr lang="en-US">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𝐸</m:t>
                        </m:r>
                      </m:e>
                      <m:sub>
                        <m:r>
                          <a:rPr lang="en-US" b="0" i="1" smtClean="0">
                            <a:latin typeface="Cambria Math" panose="02040503050406030204" pitchFamily="18" charset="0"/>
                          </a:rPr>
                          <m:t>0</m:t>
                        </m:r>
                      </m:sub>
                      <m:sup>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sup>
                    </m:sSubSup>
                    <m:r>
                      <a:rPr lang="en-US" b="0" i="1" smtClean="0">
                        <a:latin typeface="Cambria Math" panose="02040503050406030204" pitchFamily="18" charset="0"/>
                      </a:rPr>
                      <m:t>&lt;</m:t>
                    </m:r>
                    <m:r>
                      <a:rPr lang="en-US" b="0" i="1" smtClean="0">
                        <a:latin typeface="Cambria Math" panose="02040503050406030204" pitchFamily="18" charset="0"/>
                      </a:rPr>
                      <m:t>0</m:t>
                    </m:r>
                  </m:oMath>
                </a14:m>
                <a:r>
                  <a:rPr lang="en-US" dirty="0"/>
                  <a:t>, we just need to show that </a:t>
                </a:r>
                <a14:m>
                  <m:oMath xmlns:m="http://schemas.openxmlformats.org/officeDocument/2006/math">
                    <m:r>
                      <m:rPr>
                        <m:sty m:val="p"/>
                      </m:rPr>
                      <a:rPr lang="en-US">
                        <a:latin typeface="Cambria Math" panose="02040503050406030204" pitchFamily="18" charset="0"/>
                      </a:rPr>
                      <m:t>Δ</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1">
                            <a:latin typeface="Cambria Math" panose="02040503050406030204" pitchFamily="18" charset="0"/>
                          </a:rPr>
                          <m:t>0</m:t>
                        </m:r>
                      </m:sub>
                      <m:sup>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up>
                    </m:sSubSup>
                  </m:oMath>
                </a14:m>
                <a:r>
                  <a:rPr lang="en-US" dirty="0"/>
                  <a:t> is bounded.</a:t>
                </a:r>
              </a:p>
              <a:p>
                <a:r>
                  <a:rPr lang="en-US" dirty="0"/>
                  <a:t>We can consider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&lt;</m:t>
                    </m:r>
                    <m:r>
                      <a:rPr lang="en-US" b="0" i="1" smtClean="0">
                        <a:latin typeface="Cambria Math" panose="02040503050406030204" pitchFamily="18" charset="0"/>
                      </a:rPr>
                      <m:t>0</m:t>
                    </m:r>
                  </m:oMath>
                </a14:m>
                <a:r>
                  <a:rPr lang="en-US" dirty="0"/>
                  <a:t> and by using inequalities and completeness relation:</a:t>
                </a:r>
              </a:p>
            </p:txBody>
          </p:sp>
        </mc:Choice>
        <mc:Fallback xmlns="">
          <p:sp>
            <p:nvSpPr>
              <p:cNvPr id="5" name="TextBox 4">
                <a:extLst>
                  <a:ext uri="{FF2B5EF4-FFF2-40B4-BE49-F238E27FC236}">
                    <a16:creationId xmlns:a16="http://schemas.microsoft.com/office/drawing/2014/main" id="{8B98BC2C-80E1-42DB-B9CA-F4587D5EC2F2}"/>
                  </a:ext>
                </a:extLst>
              </p:cNvPr>
              <p:cNvSpPr txBox="1">
                <a:spLocks noRot="1" noChangeAspect="1" noMove="1" noResize="1" noEditPoints="1" noAdjustHandles="1" noChangeArrowheads="1" noChangeShapeType="1" noTextEdit="1"/>
              </p:cNvSpPr>
              <p:nvPr/>
            </p:nvSpPr>
            <p:spPr>
              <a:xfrm>
                <a:off x="337351" y="2246317"/>
                <a:ext cx="9099612" cy="1548244"/>
              </a:xfrm>
              <a:prstGeom prst="rect">
                <a:avLst/>
              </a:prstGeom>
              <a:blipFill>
                <a:blip r:embed="rId4"/>
                <a:stretch>
                  <a:fillRect l="-536" t="-2362" r="-335" b="-51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A76E6521-8900-4534-B410-FE682BB7E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942" y="5392814"/>
            <a:ext cx="4587240" cy="1181100"/>
          </a:xfrm>
          <a:prstGeom prst="rect">
            <a:avLst/>
          </a:prstGeom>
        </p:spPr>
      </p:pic>
      <p:pic>
        <p:nvPicPr>
          <p:cNvPr id="11" name="Picture 10">
            <a:extLst>
              <a:ext uri="{FF2B5EF4-FFF2-40B4-BE49-F238E27FC236}">
                <a16:creationId xmlns:a16="http://schemas.microsoft.com/office/drawing/2014/main" id="{6C200301-3A1A-4CEE-9E9B-A1C9DAF435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1632" y="4333942"/>
            <a:ext cx="4213860" cy="647700"/>
          </a:xfrm>
          <a:prstGeom prst="rect">
            <a:avLst/>
          </a:prstGeom>
        </p:spPr>
      </p:pic>
      <p:sp>
        <p:nvSpPr>
          <p:cNvPr id="8" name="TextBox 7">
            <a:extLst>
              <a:ext uri="{FF2B5EF4-FFF2-40B4-BE49-F238E27FC236}">
                <a16:creationId xmlns:a16="http://schemas.microsoft.com/office/drawing/2014/main" id="{DF8E7DB7-A743-475F-9264-C09755334282}"/>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Why QM fails to describe Lamb shift?</a:t>
            </a:r>
          </a:p>
        </p:txBody>
      </p:sp>
    </p:spTree>
    <p:extLst>
      <p:ext uri="{BB962C8B-B14F-4D97-AF65-F5344CB8AC3E}">
        <p14:creationId xmlns:p14="http://schemas.microsoft.com/office/powerpoint/2010/main" val="426374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F86B24-C73A-4D6F-9FF6-3DF6E0CD34DF}"/>
                  </a:ext>
                </a:extLst>
              </p:cNvPr>
              <p:cNvSpPr txBox="1"/>
              <p:nvPr/>
            </p:nvSpPr>
            <p:spPr>
              <a:xfrm>
                <a:off x="337351" y="745751"/>
                <a:ext cx="11159232" cy="2059475"/>
              </a:xfrm>
              <a:prstGeom prst="rect">
                <a:avLst/>
              </a:prstGeom>
              <a:noFill/>
            </p:spPr>
            <p:txBody>
              <a:bodyPr wrap="square" rtlCol="0">
                <a:spAutoFit/>
              </a:bodyPr>
              <a:lstStyle/>
              <a:p>
                <a:r>
                  <a:rPr lang="en-US" dirty="0"/>
                  <a:t>We confirmed that in case of ordinary background field, the perturbation theory works well.</a:t>
                </a:r>
              </a:p>
              <a:p>
                <a:endParaRPr lang="en-US" dirty="0"/>
              </a:p>
              <a:p>
                <a:r>
                  <a:rPr lang="en-US" dirty="0"/>
                  <a:t>But what happens when the field is created by electron (or proton in case of H atom) itself?</a:t>
                </a:r>
              </a:p>
              <a:p>
                <a:r>
                  <a:rPr lang="en-US" dirty="0"/>
                  <a:t>Well, we should allow electron to produce photons and construct a new Hilbert space consisting </a:t>
                </a:r>
              </a:p>
              <a:p>
                <a:r>
                  <a:rPr lang="en-US" dirty="0"/>
                  <a:t>of electron and photon states.</a:t>
                </a:r>
              </a:p>
              <a:p>
                <a:r>
                  <a:rPr lang="en-US" dirty="0"/>
                  <a:t>The second quantized photon would be: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0</m:t>
                        </m:r>
                      </m:sub>
                      <m:sup>
                        <m:r>
                          <a:rPr lang="en-US" b="0" i="1" smtClean="0">
                            <a:latin typeface="Cambria Math" panose="02040503050406030204" pitchFamily="18" charset="0"/>
                          </a:rPr>
                          <m:t>𝑒</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0</m:t>
                        </m:r>
                      </m:sub>
                      <m:sup>
                        <m:r>
                          <a:rPr lang="en-US" b="0" i="1" smtClean="0">
                            <a:latin typeface="Cambria Math" panose="02040503050406030204" pitchFamily="18" charset="0"/>
                          </a:rPr>
                          <m:t>𝑝</m:t>
                        </m:r>
                      </m:sup>
                    </m:sSubSup>
                  </m:oMath>
                </a14:m>
                <a:endParaRPr lang="en-US" dirty="0"/>
              </a:p>
              <a:p>
                <a:r>
                  <a:rPr lang="en-US" dirty="0"/>
                  <a:t>And the Eigenstates:</a:t>
                </a:r>
              </a:p>
            </p:txBody>
          </p:sp>
        </mc:Choice>
        <mc:Fallback xmlns="">
          <p:sp>
            <p:nvSpPr>
              <p:cNvPr id="5" name="TextBox 4">
                <a:extLst>
                  <a:ext uri="{FF2B5EF4-FFF2-40B4-BE49-F238E27FC236}">
                    <a16:creationId xmlns:a16="http://schemas.microsoft.com/office/drawing/2014/main" id="{C6F86B24-C73A-4D6F-9FF6-3DF6E0CD34DF}"/>
                  </a:ext>
                </a:extLst>
              </p:cNvPr>
              <p:cNvSpPr txBox="1">
                <a:spLocks noRot="1" noChangeAspect="1" noMove="1" noResize="1" noEditPoints="1" noAdjustHandles="1" noChangeArrowheads="1" noChangeShapeType="1" noTextEdit="1"/>
              </p:cNvSpPr>
              <p:nvPr/>
            </p:nvSpPr>
            <p:spPr>
              <a:xfrm>
                <a:off x="337351" y="745751"/>
                <a:ext cx="11159232" cy="2059475"/>
              </a:xfrm>
              <a:prstGeom prst="rect">
                <a:avLst/>
              </a:prstGeom>
              <a:blipFill>
                <a:blip r:embed="rId2"/>
                <a:stretch>
                  <a:fillRect l="-437" t="-1775" b="-355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D8B1FD7-0A2B-4863-A37B-A57C60555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910" y="2805226"/>
            <a:ext cx="3939540" cy="73914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EA9768-1A88-4CBD-8993-61FA61791550}"/>
                  </a:ext>
                </a:extLst>
              </p:cNvPr>
              <p:cNvSpPr txBox="1"/>
              <p:nvPr/>
            </p:nvSpPr>
            <p:spPr>
              <a:xfrm>
                <a:off x="215431" y="3618477"/>
                <a:ext cx="9629609" cy="1854610"/>
              </a:xfrm>
              <a:prstGeom prst="rect">
                <a:avLst/>
              </a:prstGeom>
              <a:noFill/>
            </p:spPr>
            <p:txBody>
              <a:bodyPr wrap="square" rtlCol="0">
                <a:spAutoFit/>
              </a:bodyPr>
              <a:lstStyle/>
              <a:p>
                <a:r>
                  <a:rPr lang="en-US" dirty="0"/>
                  <a:t>Now using perturbation theory, we should allow creation and annihilation of photons in second order(?), then the photon has an unspecified momentum which could be anything. We should sum (Integrate) over all momenta.</a:t>
                </a:r>
              </a:p>
              <a:p>
                <a:r>
                  <a:rPr lang="en-US" dirty="0"/>
                  <a:t>If we call photons 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m:t>
                        </m:r>
                      </m:e>
                    </m:acc>
                  </m:oMath>
                </a14:m>
                <a:r>
                  <a:rPr lang="en-US" dirty="0"/>
                  <a:t>, in order to preserve conservation of momentum, the electron’s momentum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𝑘</m:t>
                        </m:r>
                      </m:e>
                    </m:acc>
                  </m:oMath>
                </a14:m>
                <a:r>
                  <a:rPr lang="en-US" dirty="0"/>
                  <a:t>, and we have:</a:t>
                </a:r>
              </a:p>
              <a:p>
                <a:endParaRPr lang="en-US" dirty="0"/>
              </a:p>
            </p:txBody>
          </p:sp>
        </mc:Choice>
        <mc:Fallback xmlns="">
          <p:sp>
            <p:nvSpPr>
              <p:cNvPr id="8" name="TextBox 7">
                <a:extLst>
                  <a:ext uri="{FF2B5EF4-FFF2-40B4-BE49-F238E27FC236}">
                    <a16:creationId xmlns:a16="http://schemas.microsoft.com/office/drawing/2014/main" id="{0AEA9768-1A88-4CBD-8993-61FA61791550}"/>
                  </a:ext>
                </a:extLst>
              </p:cNvPr>
              <p:cNvSpPr txBox="1">
                <a:spLocks noRot="1" noChangeAspect="1" noMove="1" noResize="1" noEditPoints="1" noAdjustHandles="1" noChangeArrowheads="1" noChangeShapeType="1" noTextEdit="1"/>
              </p:cNvSpPr>
              <p:nvPr/>
            </p:nvSpPr>
            <p:spPr>
              <a:xfrm>
                <a:off x="215431" y="3618477"/>
                <a:ext cx="9629609" cy="1854610"/>
              </a:xfrm>
              <a:prstGeom prst="rect">
                <a:avLst/>
              </a:prstGeom>
              <a:blipFill>
                <a:blip r:embed="rId4"/>
                <a:stretch>
                  <a:fillRect l="-506" t="-230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4CD9399C-F79C-4361-B001-812B741AB6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490" y="5270282"/>
            <a:ext cx="4320540" cy="815340"/>
          </a:xfrm>
          <a:prstGeom prst="rect">
            <a:avLst/>
          </a:prstGeom>
        </p:spPr>
      </p:pic>
      <p:sp>
        <p:nvSpPr>
          <p:cNvPr id="9" name="TextBox 8">
            <a:extLst>
              <a:ext uri="{FF2B5EF4-FFF2-40B4-BE49-F238E27FC236}">
                <a16:creationId xmlns:a16="http://schemas.microsoft.com/office/drawing/2014/main" id="{680FA279-E32E-4B11-BFFF-E09DD12FF512}"/>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Why QM fails to describe Lamb shift?</a:t>
            </a:r>
          </a:p>
        </p:txBody>
      </p:sp>
    </p:spTree>
    <p:extLst>
      <p:ext uri="{BB962C8B-B14F-4D97-AF65-F5344CB8AC3E}">
        <p14:creationId xmlns:p14="http://schemas.microsoft.com/office/powerpoint/2010/main" val="251500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BC9BE8-79BD-4B00-B2B5-9957C08D2AD6}"/>
              </a:ext>
            </a:extLst>
          </p:cNvPr>
          <p:cNvSpPr txBox="1"/>
          <p:nvPr/>
        </p:nvSpPr>
        <p:spPr>
          <a:xfrm>
            <a:off x="337351" y="284086"/>
            <a:ext cx="10750858" cy="461665"/>
          </a:xfrm>
          <a:prstGeom prst="rect">
            <a:avLst/>
          </a:prstGeom>
          <a:noFill/>
        </p:spPr>
        <p:txBody>
          <a:bodyPr wrap="square" rtlCol="0">
            <a:spAutoFit/>
          </a:bodyPr>
          <a:lstStyle/>
          <a:p>
            <a:r>
              <a:rPr lang="en-US" sz="2400" b="1" dirty="0">
                <a:solidFill>
                  <a:schemeClr val="accent1"/>
                </a:solidFill>
                <a:latin typeface="Trebuchet MS (Headings)"/>
              </a:rPr>
              <a:t>Why QM fails to describe Lamb shift?</a:t>
            </a:r>
          </a:p>
        </p:txBody>
      </p:sp>
      <p:sp>
        <p:nvSpPr>
          <p:cNvPr id="5" name="TextBox 4">
            <a:extLst>
              <a:ext uri="{FF2B5EF4-FFF2-40B4-BE49-F238E27FC236}">
                <a16:creationId xmlns:a16="http://schemas.microsoft.com/office/drawing/2014/main" id="{435F1BAA-8328-414B-B37B-D32C6042081A}"/>
              </a:ext>
            </a:extLst>
          </p:cNvPr>
          <p:cNvSpPr txBox="1"/>
          <p:nvPr/>
        </p:nvSpPr>
        <p:spPr>
          <a:xfrm>
            <a:off x="329731" y="806711"/>
            <a:ext cx="11159232" cy="369332"/>
          </a:xfrm>
          <a:prstGeom prst="rect">
            <a:avLst/>
          </a:prstGeom>
          <a:noFill/>
        </p:spPr>
        <p:txBody>
          <a:bodyPr wrap="square" rtlCol="0">
            <a:spAutoFit/>
          </a:bodyPr>
          <a:lstStyle/>
          <a:p>
            <a:r>
              <a:rPr lang="en-US" dirty="0"/>
              <a:t>Performing p and x integrations we would see something like:</a:t>
            </a:r>
          </a:p>
        </p:txBody>
      </p:sp>
      <p:pic>
        <p:nvPicPr>
          <p:cNvPr id="7" name="Picture 6">
            <a:extLst>
              <a:ext uri="{FF2B5EF4-FFF2-40B4-BE49-F238E27FC236}">
                <a16:creationId xmlns:a16="http://schemas.microsoft.com/office/drawing/2014/main" id="{6B5B42C0-2C13-4F92-B454-5AC6DB96B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180" y="1512216"/>
            <a:ext cx="3489960" cy="55626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01A90E-9DAE-4BE2-B66E-79564280089D}"/>
                  </a:ext>
                </a:extLst>
              </p:cNvPr>
              <p:cNvSpPr txBox="1"/>
              <p:nvPr/>
            </p:nvSpPr>
            <p:spPr>
              <a:xfrm>
                <a:off x="329731" y="2282729"/>
                <a:ext cx="9248609" cy="1776833"/>
              </a:xfrm>
              <a:prstGeom prst="rect">
                <a:avLst/>
              </a:prstGeom>
              <a:noFill/>
            </p:spPr>
            <p:txBody>
              <a:bodyPr wrap="square" rtlCol="0">
                <a:spAutoFit/>
              </a:bodyPr>
              <a:lstStyle/>
              <a:p>
                <a:r>
                  <a:rPr lang="en-US" dirty="0"/>
                  <a:t>AWFUL!</a:t>
                </a:r>
              </a:p>
              <a:p>
                <a:r>
                  <a:rPr lang="en-US" dirty="0"/>
                  <a:t>We can show that the energy difference between two levels would diverge!</a:t>
                </a:r>
              </a:p>
              <a:p>
                <a:r>
                  <a:rPr lang="en-US" dirty="0"/>
                  <a:t>It’s true that there are a finite number of energy levels in a system so that </a:t>
                </a:r>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But the problem is that there exists infinite number of states and phase space density goes to infinity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r>
                      <a:rPr lang="en-US" b="0" i="1" smtClean="0">
                        <a:latin typeface="Cambria Math" panose="02040503050406030204" pitchFamily="18" charset="0"/>
                      </a:rPr>
                      <m:t>𝑘</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a14:m>
                <a:r>
                  <a:rPr lang="en-US" dirty="0"/>
                  <a:t> and the perturbation theory breaks down!</a:t>
                </a:r>
              </a:p>
            </p:txBody>
          </p:sp>
        </mc:Choice>
        <mc:Fallback xmlns="">
          <p:sp>
            <p:nvSpPr>
              <p:cNvPr id="8" name="TextBox 7">
                <a:extLst>
                  <a:ext uri="{FF2B5EF4-FFF2-40B4-BE49-F238E27FC236}">
                    <a16:creationId xmlns:a16="http://schemas.microsoft.com/office/drawing/2014/main" id="{D601A90E-9DAE-4BE2-B66E-79564280089D}"/>
                  </a:ext>
                </a:extLst>
              </p:cNvPr>
              <p:cNvSpPr txBox="1">
                <a:spLocks noRot="1" noChangeAspect="1" noMove="1" noResize="1" noEditPoints="1" noAdjustHandles="1" noChangeArrowheads="1" noChangeShapeType="1" noTextEdit="1"/>
              </p:cNvSpPr>
              <p:nvPr/>
            </p:nvSpPr>
            <p:spPr>
              <a:xfrm>
                <a:off x="329731" y="2282729"/>
                <a:ext cx="9248609" cy="1776833"/>
              </a:xfrm>
              <a:prstGeom prst="rect">
                <a:avLst/>
              </a:prstGeom>
              <a:blipFill>
                <a:blip r:embed="rId3"/>
                <a:stretch>
                  <a:fillRect l="-527" t="-2055" r="-396" b="-1027"/>
                </a:stretch>
              </a:blipFill>
            </p:spPr>
            <p:txBody>
              <a:bodyPr/>
              <a:lstStyle/>
              <a:p>
                <a:r>
                  <a:rPr lang="en-US">
                    <a:noFill/>
                  </a:rPr>
                  <a:t> </a:t>
                </a:r>
              </a:p>
            </p:txBody>
          </p:sp>
        </mc:Fallback>
      </mc:AlternateContent>
    </p:spTree>
    <p:extLst>
      <p:ext uri="{BB962C8B-B14F-4D97-AF65-F5344CB8AC3E}">
        <p14:creationId xmlns:p14="http://schemas.microsoft.com/office/powerpoint/2010/main" val="366230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3" name="Content Placeholder 2"/>
          <p:cNvSpPr>
            <a:spLocks noGrp="1"/>
          </p:cNvSpPr>
          <p:nvPr>
            <p:ph idx="1"/>
          </p:nvPr>
        </p:nvSpPr>
        <p:spPr>
          <a:xfrm>
            <a:off x="798488" y="1685230"/>
            <a:ext cx="4286291" cy="651334"/>
          </a:xfrm>
        </p:spPr>
        <p:txBody>
          <a:bodyPr/>
          <a:lstStyle/>
          <a:p>
            <a:r>
              <a:rPr lang="en-US" dirty="0"/>
              <a:t>Relativistic correction</a:t>
            </a:r>
          </a:p>
          <a:p>
            <a:endParaRPr lang="en-US" dirty="0"/>
          </a:p>
          <a:p>
            <a:endParaRPr lang="fa-IR" dirty="0"/>
          </a:p>
        </p:txBody>
      </p:sp>
      <p:pic>
        <p:nvPicPr>
          <p:cNvPr id="1026" name="Picture 2" descr="C:\Users\admin\Desktop\Screenshot_20210609-132459_Dr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185" y="1397374"/>
            <a:ext cx="402907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Screenshot_20210609-132600_Dri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555" y="2576836"/>
            <a:ext cx="59721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Screenshot_20210609-132756_Oper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4185" y="4757390"/>
            <a:ext cx="4140201" cy="116591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Screenshot_20210609-132821_Oper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0553" y="4838173"/>
            <a:ext cx="1407029" cy="53229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short review</a:t>
            </a:r>
          </a:p>
        </p:txBody>
      </p:sp>
      <p:sp>
        <p:nvSpPr>
          <p:cNvPr id="10" name="Content Placeholder 2"/>
          <p:cNvSpPr txBox="1">
            <a:spLocks/>
          </p:cNvSpPr>
          <p:nvPr/>
        </p:nvSpPr>
        <p:spPr>
          <a:xfrm>
            <a:off x="787510" y="2818546"/>
            <a:ext cx="4286291" cy="6513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Spin-Orbit coupling</a:t>
            </a:r>
          </a:p>
        </p:txBody>
      </p:sp>
      <p:sp>
        <p:nvSpPr>
          <p:cNvPr id="11" name="Content Placeholder 2"/>
          <p:cNvSpPr txBox="1">
            <a:spLocks/>
          </p:cNvSpPr>
          <p:nvPr/>
        </p:nvSpPr>
        <p:spPr>
          <a:xfrm>
            <a:off x="787510" y="4847003"/>
            <a:ext cx="3176676" cy="651334"/>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Non-relativistic expansion of the Dirac equation</a:t>
            </a:r>
          </a:p>
        </p:txBody>
      </p:sp>
    </p:spTree>
    <p:extLst>
      <p:ext uri="{BB962C8B-B14F-4D97-AF65-F5344CB8AC3E}">
        <p14:creationId xmlns:p14="http://schemas.microsoft.com/office/powerpoint/2010/main" val="203018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10" y="243030"/>
            <a:ext cx="8596668" cy="1320800"/>
          </a:xfrm>
        </p:spPr>
        <p:txBody>
          <a:bodyPr>
            <a:normAutofit/>
          </a:bodyPr>
          <a:lstStyle/>
          <a:p>
            <a:r>
              <a:rPr lang="en-US" sz="2400" b="1" dirty="0"/>
              <a:t>How</a:t>
            </a:r>
            <a:r>
              <a:rPr lang="en-US" sz="2700" b="1" dirty="0"/>
              <a:t> to observe the fine structure in the lab</a:t>
            </a:r>
            <a:br>
              <a:rPr lang="en-US" b="1" dirty="0"/>
            </a:br>
            <a:endParaRPr lang="fa-IR" b="1" dirty="0"/>
          </a:p>
        </p:txBody>
      </p:sp>
      <p:sp>
        <p:nvSpPr>
          <p:cNvPr id="9" name="Content Placeholder 2"/>
          <p:cNvSpPr txBox="1">
            <a:spLocks/>
          </p:cNvSpPr>
          <p:nvPr/>
        </p:nvSpPr>
        <p:spPr>
          <a:xfrm>
            <a:off x="787510" y="113494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short review</a:t>
            </a:r>
          </a:p>
        </p:txBody>
      </p:sp>
      <p:pic>
        <p:nvPicPr>
          <p:cNvPr id="2050" name="Picture 2" descr="C:\Users\admin\Desktop\Screenshot_20210609-133911_Op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65" y="1527155"/>
            <a:ext cx="3852356" cy="46991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Screenshot_20210609-131643_Oper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2970" y="1363627"/>
            <a:ext cx="2689786" cy="796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Desktop\Screenshot_20210609-131430_Oper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510" y="2395561"/>
            <a:ext cx="6332071" cy="422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831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1661</Words>
  <Application>Microsoft Office PowerPoint</Application>
  <PresentationFormat>Widescreen</PresentationFormat>
  <Paragraphs>137</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Cambria Math</vt:lpstr>
      <vt:lpstr>Linux Libertine</vt:lpstr>
      <vt:lpstr>Trebuchet MS</vt:lpstr>
      <vt:lpstr>Trebuchet MS (Headings)</vt:lpstr>
      <vt:lpstr>Wingdings 3</vt:lpstr>
      <vt:lpstr>Facet</vt:lpstr>
      <vt:lpstr>Equation</vt:lpstr>
      <vt:lpstr>Lamb shift  from experiment to theory (from QM to Dirac and finally QFT description of the Lamb shift)</vt:lpstr>
      <vt:lpstr>PowerPoint Presentation</vt:lpstr>
      <vt:lpstr>PowerPoint Presentation</vt:lpstr>
      <vt:lpstr>PowerPoint Presentation</vt:lpstr>
      <vt:lpstr>PowerPoint Presentation</vt:lpstr>
      <vt:lpstr>PowerPoint Presentation</vt:lpstr>
      <vt:lpstr>PowerPoint Presentation</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How to observe the fine structure in the lab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Elk Cloner</dc:creator>
  <cp:lastModifiedBy>Hossein Mohammadi</cp:lastModifiedBy>
  <cp:revision>40</cp:revision>
  <dcterms:created xsi:type="dcterms:W3CDTF">2021-06-05T04:13:06Z</dcterms:created>
  <dcterms:modified xsi:type="dcterms:W3CDTF">2024-09-26T16:02:53Z</dcterms:modified>
</cp:coreProperties>
</file>