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81" r:id="rId3"/>
    <p:sldId id="290" r:id="rId4"/>
    <p:sldId id="282" r:id="rId5"/>
    <p:sldId id="283" r:id="rId6"/>
    <p:sldId id="284" r:id="rId7"/>
    <p:sldId id="286" r:id="rId8"/>
    <p:sldId id="287" r:id="rId9"/>
    <p:sldId id="289" r:id="rId10"/>
    <p:sldId id="288"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281F1BFD-2FA2-48A8-B089-6FD139E3E2D3}">
          <p14:sldIdLst>
            <p14:sldId id="256"/>
            <p14:sldId id="281"/>
            <p14:sldId id="290"/>
            <p14:sldId id="282"/>
            <p14:sldId id="283"/>
            <p14:sldId id="284"/>
            <p14:sldId id="286"/>
            <p14:sldId id="287"/>
            <p14:sldId id="289"/>
            <p14:sldId id="288"/>
          </p14:sldIdLst>
        </p14:section>
        <p14:section name="backup" id="{17BEC94E-DA22-43CC-94D9-6CC76263CF4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1734" autoAdjust="0"/>
  </p:normalViewPr>
  <p:slideViewPr>
    <p:cSldViewPr snapToGrid="0">
      <p:cViewPr>
        <p:scale>
          <a:sx n="66" d="100"/>
          <a:sy n="66" d="100"/>
        </p:scale>
        <p:origin x="1330"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5FB867-614B-48F6-82F1-EFB15DDD6529}" type="datetimeFigureOut">
              <a:rPr lang="de-DE" smtClean="0"/>
              <a:t>14.07.2020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770149-E89F-4292-AB5A-29A9554AED9F}" type="slidenum">
              <a:rPr lang="de-DE" smtClean="0"/>
              <a:t>‹Nr.›</a:t>
            </a:fld>
            <a:endParaRPr lang="de-DE"/>
          </a:p>
        </p:txBody>
      </p:sp>
    </p:spTree>
    <p:extLst>
      <p:ext uri="{BB962C8B-B14F-4D97-AF65-F5344CB8AC3E}">
        <p14:creationId xmlns:p14="http://schemas.microsoft.com/office/powerpoint/2010/main" val="1021084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Nochmal Hallo zusammen schön dass ihr da seid.</a:t>
            </a:r>
          </a:p>
          <a:p>
            <a:r>
              <a:rPr lang="de-DE" dirty="0"/>
              <a:t>Ich darf mich vorstellen: Hossein Omid Beiki ist mein Name.</a:t>
            </a:r>
          </a:p>
          <a:p>
            <a:r>
              <a:rPr lang="de-DE" dirty="0"/>
              <a:t>Ich habe in diesem Semester an einem kleinen Projekt gearbeitet, das ich gerne im folgenden vorstellen möchte.</a:t>
            </a:r>
          </a:p>
        </p:txBody>
      </p:sp>
      <p:sp>
        <p:nvSpPr>
          <p:cNvPr id="4" name="Foliennummernplatzhalter 3"/>
          <p:cNvSpPr>
            <a:spLocks noGrp="1"/>
          </p:cNvSpPr>
          <p:nvPr>
            <p:ph type="sldNum" sz="quarter" idx="5"/>
          </p:nvPr>
        </p:nvSpPr>
        <p:spPr/>
        <p:txBody>
          <a:bodyPr/>
          <a:lstStyle/>
          <a:p>
            <a:fld id="{AD770149-E89F-4292-AB5A-29A9554AED9F}" type="slidenum">
              <a:rPr lang="de-DE" smtClean="0"/>
              <a:t>1</a:t>
            </a:fld>
            <a:endParaRPr lang="de-DE"/>
          </a:p>
        </p:txBody>
      </p:sp>
    </p:spTree>
    <p:extLst>
      <p:ext uri="{BB962C8B-B14F-4D97-AF65-F5344CB8AC3E}">
        <p14:creationId xmlns:p14="http://schemas.microsoft.com/office/powerpoint/2010/main" val="61071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 komme ich zur Zusammenfassung. Ich habe in diesem Fach einiges gelernt über Medizinprodukte Medizin-Softwareprodukte.</a:t>
            </a:r>
          </a:p>
          <a:p>
            <a:r>
              <a:rPr lang="de-DE" dirty="0"/>
              <a:t>Habe anhand von diesem Projekt den gesamten </a:t>
            </a:r>
            <a:r>
              <a:rPr lang="de-DE" dirty="0" err="1"/>
              <a:t>Softwareentwicklungsprozes</a:t>
            </a:r>
            <a:r>
              <a:rPr lang="de-DE" dirty="0"/>
              <a:t> </a:t>
            </a:r>
          </a:p>
        </p:txBody>
      </p:sp>
      <p:sp>
        <p:nvSpPr>
          <p:cNvPr id="4" name="Foliennummernplatzhalter 3"/>
          <p:cNvSpPr>
            <a:spLocks noGrp="1"/>
          </p:cNvSpPr>
          <p:nvPr>
            <p:ph type="sldNum" sz="quarter" idx="5"/>
          </p:nvPr>
        </p:nvSpPr>
        <p:spPr/>
        <p:txBody>
          <a:bodyPr/>
          <a:lstStyle/>
          <a:p>
            <a:fld id="{AD770149-E89F-4292-AB5A-29A9554AED9F}" type="slidenum">
              <a:rPr lang="de-DE" smtClean="0"/>
              <a:t>10</a:t>
            </a:fld>
            <a:endParaRPr lang="de-DE"/>
          </a:p>
        </p:txBody>
      </p:sp>
    </p:spTree>
    <p:extLst>
      <p:ext uri="{BB962C8B-B14F-4D97-AF65-F5344CB8AC3E}">
        <p14:creationId xmlns:p14="http://schemas.microsoft.com/office/powerpoint/2010/main" val="3579129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Bei einem Oberschenkelhalsbruch wird oft eine dynamische Hüfteschraube eingesetzt. Um eine Operation zu planen, soll ein System/ein Tool entwickelt werden.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Bei diesem zu entwickelnden System handelt es sich um ein Medizinprodukt weil dieses an Menschen Anwendung findet. Konkret wird es für den Zweck eingesetzt, Verletzungen zu Erfassen und eine Behandlung zu planen.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Weiterhin stellt man fest, dass dieses Produkt der Risikoklasse 3 zugehört. </a:t>
            </a:r>
          </a:p>
          <a:p>
            <a:r>
              <a:rPr lang="de-DE" dirty="0"/>
              <a:t>Risikoklasse 3 denn darauf basierend wird ein chirurgischen Eingriff erfolgen, die irreversible Verschlechterung des Gesundheitszustandes mit sich bringen könnte </a:t>
            </a:r>
            <a:r>
              <a:rPr lang="de-DE" dirty="0">
                <a:sym typeface="Wingdings" panose="05000000000000000000" pitchFamily="2" charset="2"/>
              </a:rPr>
              <a:t>  muss von einer Benannten Stelle zugelassen werden</a:t>
            </a:r>
            <a:endParaRPr lang="de-DE" dirty="0"/>
          </a:p>
        </p:txBody>
      </p:sp>
      <p:sp>
        <p:nvSpPr>
          <p:cNvPr id="4" name="Foliennummernplatzhalter 3"/>
          <p:cNvSpPr>
            <a:spLocks noGrp="1"/>
          </p:cNvSpPr>
          <p:nvPr>
            <p:ph type="sldNum" sz="quarter" idx="5"/>
          </p:nvPr>
        </p:nvSpPr>
        <p:spPr/>
        <p:txBody>
          <a:bodyPr/>
          <a:lstStyle/>
          <a:p>
            <a:fld id="{AD770149-E89F-4292-AB5A-29A9554AED9F}" type="slidenum">
              <a:rPr lang="de-DE" smtClean="0"/>
              <a:t>2</a:t>
            </a:fld>
            <a:endParaRPr lang="de-DE"/>
          </a:p>
        </p:txBody>
      </p:sp>
    </p:spTree>
    <p:extLst>
      <p:ext uri="{BB962C8B-B14F-4D97-AF65-F5344CB8AC3E}">
        <p14:creationId xmlns:p14="http://schemas.microsoft.com/office/powerpoint/2010/main" val="192453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 haben uns etwas auseinandergesetzt mit dem Thema Konformitätsbewertung und Zulassung. Dazu gehört der Nachweis darüber dass das Produkt ohne unvertretbaren </a:t>
            </a:r>
            <a:r>
              <a:rPr lang="de-DE" dirty="0" err="1"/>
              <a:t>Rsikiken</a:t>
            </a:r>
            <a:r>
              <a:rPr lang="de-DE" dirty="0"/>
              <a:t> seine Wirkung erzielen kann.</a:t>
            </a:r>
          </a:p>
          <a:p>
            <a:r>
              <a:rPr lang="de-DE" dirty="0"/>
              <a:t>Da gibt es gewisse Normen und Vorschriften. In diesem Projekt wird nur im Rahmen einer </a:t>
            </a:r>
            <a:r>
              <a:rPr lang="de-DE" dirty="0" err="1"/>
              <a:t>Risikoanylse</a:t>
            </a:r>
            <a:r>
              <a:rPr lang="de-DE" dirty="0"/>
              <a:t>, einer Anforderungsanalyse, und eine vollständige Dokumentation die Sicherheit des Medizinproduktes sichergestellt.</a:t>
            </a:r>
          </a:p>
          <a:p>
            <a:endParaRPr lang="de-DE" dirty="0"/>
          </a:p>
        </p:txBody>
      </p:sp>
      <p:sp>
        <p:nvSpPr>
          <p:cNvPr id="4" name="Foliennummernplatzhalter 3"/>
          <p:cNvSpPr>
            <a:spLocks noGrp="1"/>
          </p:cNvSpPr>
          <p:nvPr>
            <p:ph type="sldNum" sz="quarter" idx="5"/>
          </p:nvPr>
        </p:nvSpPr>
        <p:spPr/>
        <p:txBody>
          <a:bodyPr/>
          <a:lstStyle/>
          <a:p>
            <a:fld id="{AD770149-E89F-4292-AB5A-29A9554AED9F}" type="slidenum">
              <a:rPr lang="de-DE" smtClean="0"/>
              <a:t>3</a:t>
            </a:fld>
            <a:endParaRPr lang="de-DE"/>
          </a:p>
        </p:txBody>
      </p:sp>
    </p:spTree>
    <p:extLst>
      <p:ext uri="{BB962C8B-B14F-4D97-AF65-F5344CB8AC3E}">
        <p14:creationId xmlns:p14="http://schemas.microsoft.com/office/powerpoint/2010/main" val="2039812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 der Anforderungsanalyse habe ich mich mit den Anforderungen befasst und diese messbar und prüfbar formuliert. Diese habe ich in einem sogenannten Lastenheft zusammengefasst.</a:t>
            </a:r>
          </a:p>
          <a:p>
            <a:r>
              <a:rPr lang="de-DE" dirty="0"/>
              <a:t>Weitere habe ich mir Gedanken gemacht, wie man diese Anforderungen realisieren kann das sogenannte Pflichtenheft.</a:t>
            </a:r>
          </a:p>
          <a:p>
            <a:r>
              <a:rPr lang="de-DE" dirty="0"/>
              <a:t>Anhand des Lastenhefts/Pflichtenhefts wurde immer wieder überprüft ob die Anforderungen erfüllt werden.</a:t>
            </a:r>
          </a:p>
        </p:txBody>
      </p:sp>
      <p:sp>
        <p:nvSpPr>
          <p:cNvPr id="4" name="Foliennummernplatzhalter 3"/>
          <p:cNvSpPr>
            <a:spLocks noGrp="1"/>
          </p:cNvSpPr>
          <p:nvPr>
            <p:ph type="sldNum" sz="quarter" idx="5"/>
          </p:nvPr>
        </p:nvSpPr>
        <p:spPr/>
        <p:txBody>
          <a:bodyPr/>
          <a:lstStyle/>
          <a:p>
            <a:fld id="{AD770149-E89F-4292-AB5A-29A9554AED9F}" type="slidenum">
              <a:rPr lang="de-DE" smtClean="0"/>
              <a:t>4</a:t>
            </a:fld>
            <a:endParaRPr lang="de-DE"/>
          </a:p>
        </p:txBody>
      </p:sp>
    </p:spTree>
    <p:extLst>
      <p:ext uri="{BB962C8B-B14F-4D97-AF65-F5344CB8AC3E}">
        <p14:creationId xmlns:p14="http://schemas.microsoft.com/office/powerpoint/2010/main" val="2620067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Weiter habe ich mir Gedanken gemacht, welche Risiken mein Software darstellen könnte.</a:t>
            </a:r>
          </a:p>
          <a:p>
            <a:r>
              <a:rPr lang="de-DE" dirty="0"/>
              <a:t>Es kann zum Beispiel passieren, dass ein Falsches Bild geladen wird, weil der Bediener nicht aufgepasst hat. Das kann man verhindern, wenn das Programm nach dem Laden der Datei noch ein Feedback geben würde welche Datei tatsächlich geladen wurde.</a:t>
            </a:r>
          </a:p>
          <a:p>
            <a:r>
              <a:rPr lang="de-DE" dirty="0"/>
              <a:t>Ein anderes Beispiel ist, wenn die Bohrlänge falsch berechnet wird. Das kann sehr schlimme Konsequenzen haben und muss auf jeden Fall detektiert und verhindert werden. Als Gegenmaßnahme soll die Methode sehr robust implementiert sein und vorher schon auf verschieden Fälle getestet worden sein.</a:t>
            </a:r>
          </a:p>
        </p:txBody>
      </p:sp>
      <p:sp>
        <p:nvSpPr>
          <p:cNvPr id="4" name="Foliennummernplatzhalter 3"/>
          <p:cNvSpPr>
            <a:spLocks noGrp="1"/>
          </p:cNvSpPr>
          <p:nvPr>
            <p:ph type="sldNum" sz="quarter" idx="5"/>
          </p:nvPr>
        </p:nvSpPr>
        <p:spPr/>
        <p:txBody>
          <a:bodyPr/>
          <a:lstStyle/>
          <a:p>
            <a:fld id="{AD770149-E89F-4292-AB5A-29A9554AED9F}" type="slidenum">
              <a:rPr lang="de-DE" smtClean="0"/>
              <a:t>5</a:t>
            </a:fld>
            <a:endParaRPr lang="de-DE"/>
          </a:p>
        </p:txBody>
      </p:sp>
    </p:spTree>
    <p:extLst>
      <p:ext uri="{BB962C8B-B14F-4D97-AF65-F5344CB8AC3E}">
        <p14:creationId xmlns:p14="http://schemas.microsoft.com/office/powerpoint/2010/main" val="2371935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 komme ich auf die Architektur von der Software. </a:t>
            </a:r>
          </a:p>
          <a:p>
            <a:r>
              <a:rPr lang="de-DE" dirty="0"/>
              <a:t>Das Programm besteht aus drei Schichten. Erste Schicht ist GUI.</a:t>
            </a:r>
          </a:p>
          <a:p>
            <a:r>
              <a:rPr lang="de-DE" dirty="0"/>
              <a:t>Wir haben ja ein GUI entworfen, das mit dem Anwender interagiert. Der Anwender wählt ein Bild aus und stellt das Programm ein. Diese Einstellungen werden über GUI von dem Programm aufgenommen und werden bearbeitet.</a:t>
            </a:r>
          </a:p>
          <a:p>
            <a:r>
              <a:rPr lang="de-DE" dirty="0"/>
              <a:t>In einem dritten Schicht liegen dann zum einen Die Daten.</a:t>
            </a:r>
          </a:p>
          <a:p>
            <a:r>
              <a:rPr lang="de-DE" dirty="0"/>
              <a:t>Und zum anderen die wiederverwendbaren Funktionen</a:t>
            </a:r>
          </a:p>
        </p:txBody>
      </p:sp>
      <p:sp>
        <p:nvSpPr>
          <p:cNvPr id="4" name="Foliennummernplatzhalter 3"/>
          <p:cNvSpPr>
            <a:spLocks noGrp="1"/>
          </p:cNvSpPr>
          <p:nvPr>
            <p:ph type="sldNum" sz="quarter" idx="5"/>
          </p:nvPr>
        </p:nvSpPr>
        <p:spPr/>
        <p:txBody>
          <a:bodyPr/>
          <a:lstStyle/>
          <a:p>
            <a:fld id="{AD770149-E89F-4292-AB5A-29A9554AED9F}" type="slidenum">
              <a:rPr lang="de-DE" smtClean="0"/>
              <a:t>6</a:t>
            </a:fld>
            <a:endParaRPr lang="de-DE"/>
          </a:p>
        </p:txBody>
      </p:sp>
    </p:spTree>
    <p:extLst>
      <p:ext uri="{BB962C8B-B14F-4D97-AF65-F5344CB8AC3E}">
        <p14:creationId xmlns:p14="http://schemas.microsoft.com/office/powerpoint/2010/main" val="1985785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So sieht das Ergebnis aus</a:t>
            </a:r>
          </a:p>
          <a:p>
            <a:r>
              <a:rPr lang="de-DE" dirty="0"/>
              <a:t>Das Bild wird in zwei Ansichten gezeigt. So kann der Anwender den Start- und den Endpunkt der Bohrtrajektorie über Mausklick bestimmen.</a:t>
            </a:r>
          </a:p>
          <a:p>
            <a:r>
              <a:rPr lang="de-DE" dirty="0"/>
              <a:t>Über n Slider kann man dann entlang der Bohrtrajektorie sich bewegen und sich den Knochen anschauen.</a:t>
            </a:r>
          </a:p>
          <a:p>
            <a:r>
              <a:rPr lang="de-DE" dirty="0"/>
              <a:t>Weiterhin wird die Bohrlänge gezeigt. Die Bohrdurchmesser kann von Anwender angegeben werden.</a:t>
            </a:r>
          </a:p>
        </p:txBody>
      </p:sp>
      <p:sp>
        <p:nvSpPr>
          <p:cNvPr id="4" name="Foliennummernplatzhalter 3"/>
          <p:cNvSpPr>
            <a:spLocks noGrp="1"/>
          </p:cNvSpPr>
          <p:nvPr>
            <p:ph type="sldNum" sz="quarter" idx="5"/>
          </p:nvPr>
        </p:nvSpPr>
        <p:spPr/>
        <p:txBody>
          <a:bodyPr/>
          <a:lstStyle/>
          <a:p>
            <a:fld id="{AD770149-E89F-4292-AB5A-29A9554AED9F}" type="slidenum">
              <a:rPr lang="de-DE" smtClean="0"/>
              <a:t>7</a:t>
            </a:fld>
            <a:endParaRPr lang="de-DE"/>
          </a:p>
        </p:txBody>
      </p:sp>
    </p:spTree>
    <p:extLst>
      <p:ext uri="{BB962C8B-B14F-4D97-AF65-F5344CB8AC3E}">
        <p14:creationId xmlns:p14="http://schemas.microsoft.com/office/powerpoint/2010/main" val="770273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Wichtiger Bestandteil eines Sauberen Software-Engineerings ist natürlich die Dokumentation.</a:t>
            </a:r>
          </a:p>
          <a:p>
            <a:r>
              <a:rPr lang="de-DE" dirty="0"/>
              <a:t>Wir haben </a:t>
            </a:r>
            <a:r>
              <a:rPr lang="de-DE" dirty="0" err="1"/>
              <a:t>Git</a:t>
            </a:r>
            <a:r>
              <a:rPr lang="de-DE" dirty="0"/>
              <a:t> verwendet zur Dokumentation des Entwicklungsprozesses.</a:t>
            </a:r>
          </a:p>
          <a:p>
            <a:r>
              <a:rPr lang="de-DE" dirty="0"/>
              <a:t>Weiter haben wir in Code viele Kommentare hinterlegt.</a:t>
            </a:r>
          </a:p>
          <a:p>
            <a:r>
              <a:rPr lang="de-DE" dirty="0"/>
              <a:t>Und zum Schluss haben wir eine kurze Bedienungsanleitung in Form einer Read-Me Datei bereitgestellt.</a:t>
            </a:r>
          </a:p>
        </p:txBody>
      </p:sp>
      <p:sp>
        <p:nvSpPr>
          <p:cNvPr id="4" name="Foliennummernplatzhalter 3"/>
          <p:cNvSpPr>
            <a:spLocks noGrp="1"/>
          </p:cNvSpPr>
          <p:nvPr>
            <p:ph type="sldNum" sz="quarter" idx="5"/>
          </p:nvPr>
        </p:nvSpPr>
        <p:spPr/>
        <p:txBody>
          <a:bodyPr/>
          <a:lstStyle/>
          <a:p>
            <a:fld id="{AD770149-E89F-4292-AB5A-29A9554AED9F}" type="slidenum">
              <a:rPr lang="de-DE" smtClean="0"/>
              <a:t>8</a:t>
            </a:fld>
            <a:endParaRPr lang="de-DE"/>
          </a:p>
        </p:txBody>
      </p:sp>
    </p:spTree>
    <p:extLst>
      <p:ext uri="{BB962C8B-B14F-4D97-AF65-F5344CB8AC3E}">
        <p14:creationId xmlns:p14="http://schemas.microsoft.com/office/powerpoint/2010/main" val="1888483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letzten Schritt wurde das Programm getestet. Zwei Testbilder standen uns zur Verfügung.</a:t>
            </a:r>
          </a:p>
          <a:p>
            <a:r>
              <a:rPr lang="de-DE" dirty="0"/>
              <a:t>Man sieht das mein Programm ähnliche Ergebnisse liefert.</a:t>
            </a:r>
          </a:p>
          <a:p>
            <a:endParaRPr lang="de-DE" dirty="0"/>
          </a:p>
        </p:txBody>
      </p:sp>
      <p:sp>
        <p:nvSpPr>
          <p:cNvPr id="4" name="Foliennummernplatzhalter 3"/>
          <p:cNvSpPr>
            <a:spLocks noGrp="1"/>
          </p:cNvSpPr>
          <p:nvPr>
            <p:ph type="sldNum" sz="quarter" idx="5"/>
          </p:nvPr>
        </p:nvSpPr>
        <p:spPr/>
        <p:txBody>
          <a:bodyPr/>
          <a:lstStyle/>
          <a:p>
            <a:fld id="{AD770149-E89F-4292-AB5A-29A9554AED9F}" type="slidenum">
              <a:rPr lang="de-DE" smtClean="0"/>
              <a:t>9</a:t>
            </a:fld>
            <a:endParaRPr lang="de-DE"/>
          </a:p>
        </p:txBody>
      </p:sp>
    </p:spTree>
    <p:extLst>
      <p:ext uri="{BB962C8B-B14F-4D97-AF65-F5344CB8AC3E}">
        <p14:creationId xmlns:p14="http://schemas.microsoft.com/office/powerpoint/2010/main" val="4274507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264555-1E22-4731-BB7D-9FE17FC41602}"/>
              </a:ext>
            </a:extLst>
          </p:cNvPr>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de-DE" dirty="0"/>
              <a:t>Titelmasterformat durch Klicken bearbeiten</a:t>
            </a:r>
          </a:p>
        </p:txBody>
      </p:sp>
      <p:sp>
        <p:nvSpPr>
          <p:cNvPr id="3" name="Untertitel 2">
            <a:extLst>
              <a:ext uri="{FF2B5EF4-FFF2-40B4-BE49-F238E27FC236}">
                <a16:creationId xmlns:a16="http://schemas.microsoft.com/office/drawing/2014/main" id="{1D9B53FD-83BE-4B29-A59B-CB551A89AD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Tree>
    <p:extLst>
      <p:ext uri="{BB962C8B-B14F-4D97-AF65-F5344CB8AC3E}">
        <p14:creationId xmlns:p14="http://schemas.microsoft.com/office/powerpoint/2010/main" val="3325562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0B4D06D7-637D-4C54-9A5B-081E95AB430C}"/>
              </a:ext>
            </a:extLst>
          </p:cNvPr>
          <p:cNvSpPr/>
          <p:nvPr userDrawn="1"/>
        </p:nvSpPr>
        <p:spPr>
          <a:xfrm>
            <a:off x="0" y="299810"/>
            <a:ext cx="12192000" cy="7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198CC4D2-735D-4F51-9133-45F78FCED04F}"/>
              </a:ext>
            </a:extLst>
          </p:cNvPr>
          <p:cNvSpPr>
            <a:spLocks noGrp="1"/>
          </p:cNvSpPr>
          <p:nvPr>
            <p:ph type="title"/>
          </p:nvPr>
        </p:nvSpPr>
        <p:spPr/>
        <p:txBody>
          <a:bodyPr/>
          <a:lstStyle>
            <a:lvl1pPr>
              <a:defRPr>
                <a:solidFill>
                  <a:schemeClr val="bg1"/>
                </a:solidFill>
              </a:defRPr>
            </a:lvl1pPr>
          </a:lstStyle>
          <a:p>
            <a:r>
              <a:rPr lang="de-DE"/>
              <a:t>Titelmasterformat durch Klicken bearbeiten</a:t>
            </a:r>
          </a:p>
        </p:txBody>
      </p:sp>
      <p:sp>
        <p:nvSpPr>
          <p:cNvPr id="3" name="Inhaltsplatzhalter 2">
            <a:extLst>
              <a:ext uri="{FF2B5EF4-FFF2-40B4-BE49-F238E27FC236}">
                <a16:creationId xmlns:a16="http://schemas.microsoft.com/office/drawing/2014/main" id="{8CB79E25-2BA1-48BE-A88E-020FF2369FE3}"/>
              </a:ext>
            </a:extLst>
          </p:cNvPr>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9342E67-2571-4D6C-BC04-C65547DFC54A}"/>
              </a:ext>
            </a:extLst>
          </p:cNvPr>
          <p:cNvSpPr>
            <a:spLocks noGrp="1"/>
          </p:cNvSpPr>
          <p:nvPr>
            <p:ph type="dt" sz="half" idx="10"/>
          </p:nvPr>
        </p:nvSpPr>
        <p:spPr/>
        <p:txBody>
          <a:bodyPr/>
          <a:lstStyle/>
          <a:p>
            <a:r>
              <a:rPr lang="de-DE" dirty="0"/>
              <a:t>15.07.2020</a:t>
            </a:r>
          </a:p>
        </p:txBody>
      </p:sp>
      <p:sp>
        <p:nvSpPr>
          <p:cNvPr id="5" name="Fußzeilenplatzhalter 4">
            <a:extLst>
              <a:ext uri="{FF2B5EF4-FFF2-40B4-BE49-F238E27FC236}">
                <a16:creationId xmlns:a16="http://schemas.microsoft.com/office/drawing/2014/main" id="{C09079B2-B645-43AF-8943-C9C214D40327}"/>
              </a:ext>
            </a:extLst>
          </p:cNvPr>
          <p:cNvSpPr>
            <a:spLocks noGrp="1"/>
          </p:cNvSpPr>
          <p:nvPr>
            <p:ph type="ftr" sz="quarter" idx="11"/>
          </p:nvPr>
        </p:nvSpPr>
        <p:spPr/>
        <p:txBody>
          <a:bodyPr/>
          <a:lstStyle/>
          <a:p>
            <a:r>
              <a:rPr lang="de-DE"/>
              <a:t>Softwareentwicklung in der Medizintechnik</a:t>
            </a:r>
            <a:endParaRPr lang="de-DE" dirty="0"/>
          </a:p>
        </p:txBody>
      </p:sp>
      <p:sp>
        <p:nvSpPr>
          <p:cNvPr id="6" name="Foliennummernplatzhalter 5">
            <a:extLst>
              <a:ext uri="{FF2B5EF4-FFF2-40B4-BE49-F238E27FC236}">
                <a16:creationId xmlns:a16="http://schemas.microsoft.com/office/drawing/2014/main" id="{12BE0B73-2517-4119-9C48-465B5DC9B3C7}"/>
              </a:ext>
            </a:extLst>
          </p:cNvPr>
          <p:cNvSpPr>
            <a:spLocks noGrp="1"/>
          </p:cNvSpPr>
          <p:nvPr>
            <p:ph type="sldNum" sz="quarter" idx="12"/>
          </p:nvPr>
        </p:nvSpPr>
        <p:spPr/>
        <p:txBody>
          <a:bodyPr/>
          <a:lstStyle/>
          <a:p>
            <a:fld id="{828B512B-91F8-499E-8637-260250557B20}" type="slidenum">
              <a:rPr lang="de-DE" smtClean="0"/>
              <a:t>‹Nr.›</a:t>
            </a:fld>
            <a:endParaRPr lang="de-DE"/>
          </a:p>
        </p:txBody>
      </p:sp>
      <p:cxnSp>
        <p:nvCxnSpPr>
          <p:cNvPr id="8" name="Straight Connector 15">
            <a:extLst>
              <a:ext uri="{FF2B5EF4-FFF2-40B4-BE49-F238E27FC236}">
                <a16:creationId xmlns:a16="http://schemas.microsoft.com/office/drawing/2014/main" id="{D36DB098-89DC-47AF-812D-C18C042DDE9E}"/>
              </a:ext>
            </a:extLst>
          </p:cNvPr>
          <p:cNvCxnSpPr>
            <a:cxnSpLocks/>
          </p:cNvCxnSpPr>
          <p:nvPr userDrawn="1"/>
        </p:nvCxnSpPr>
        <p:spPr>
          <a:xfrm>
            <a:off x="0" y="6400799"/>
            <a:ext cx="121920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8225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el und Inhalt">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0B4D06D7-637D-4C54-9A5B-081E95AB430C}"/>
              </a:ext>
            </a:extLst>
          </p:cNvPr>
          <p:cNvSpPr/>
          <p:nvPr userDrawn="1"/>
        </p:nvSpPr>
        <p:spPr>
          <a:xfrm>
            <a:off x="0" y="299810"/>
            <a:ext cx="12192000" cy="7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198CC4D2-735D-4F51-9133-45F78FCED04F}"/>
              </a:ext>
            </a:extLst>
          </p:cNvPr>
          <p:cNvSpPr>
            <a:spLocks noGrp="1"/>
          </p:cNvSpPr>
          <p:nvPr>
            <p:ph type="title"/>
          </p:nvPr>
        </p:nvSpPr>
        <p:spPr/>
        <p:txBody>
          <a:bodyPr/>
          <a:lstStyle>
            <a:lvl1pPr>
              <a:defRPr>
                <a:solidFill>
                  <a:schemeClr val="bg1"/>
                </a:solidFill>
              </a:defRPr>
            </a:lvl1pPr>
          </a:lstStyle>
          <a:p>
            <a:r>
              <a:rPr lang="de-DE"/>
              <a:t>Titelmasterformat durch Klicken bearbeiten</a:t>
            </a:r>
          </a:p>
        </p:txBody>
      </p:sp>
      <p:sp>
        <p:nvSpPr>
          <p:cNvPr id="3" name="Inhaltsplatzhalter 2">
            <a:extLst>
              <a:ext uri="{FF2B5EF4-FFF2-40B4-BE49-F238E27FC236}">
                <a16:creationId xmlns:a16="http://schemas.microsoft.com/office/drawing/2014/main" id="{8CB79E25-2BA1-48BE-A88E-020FF2369FE3}"/>
              </a:ext>
            </a:extLst>
          </p:cNvPr>
          <p:cNvSpPr>
            <a:spLocks noGrp="1"/>
          </p:cNvSpPr>
          <p:nvPr>
            <p:ph idx="1"/>
          </p:nvPr>
        </p:nvSpPr>
        <p:spPr>
          <a:xfrm>
            <a:off x="838200" y="1358537"/>
            <a:ext cx="7315200" cy="4818426"/>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Rechteck 7">
            <a:extLst>
              <a:ext uri="{FF2B5EF4-FFF2-40B4-BE49-F238E27FC236}">
                <a16:creationId xmlns:a16="http://schemas.microsoft.com/office/drawing/2014/main" id="{21BC12AD-B293-4A1F-B02A-E11ADFFDA698}"/>
              </a:ext>
            </a:extLst>
          </p:cNvPr>
          <p:cNvSpPr/>
          <p:nvPr userDrawn="1"/>
        </p:nvSpPr>
        <p:spPr>
          <a:xfrm>
            <a:off x="8868427" y="2"/>
            <a:ext cx="3104467" cy="64007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Fußzeilenplatzhalter 4">
            <a:extLst>
              <a:ext uri="{FF2B5EF4-FFF2-40B4-BE49-F238E27FC236}">
                <a16:creationId xmlns:a16="http://schemas.microsoft.com/office/drawing/2014/main" id="{C09079B2-B645-43AF-8943-C9C214D40327}"/>
              </a:ext>
            </a:extLst>
          </p:cNvPr>
          <p:cNvSpPr>
            <a:spLocks noGrp="1"/>
          </p:cNvSpPr>
          <p:nvPr>
            <p:ph type="ftr" sz="quarter" idx="11"/>
          </p:nvPr>
        </p:nvSpPr>
        <p:spPr/>
        <p:txBody>
          <a:bodyPr/>
          <a:lstStyle/>
          <a:p>
            <a:r>
              <a:rPr lang="de-DE"/>
              <a:t>Softwareentwicklung in der Medizintechnik</a:t>
            </a:r>
          </a:p>
        </p:txBody>
      </p:sp>
      <p:sp>
        <p:nvSpPr>
          <p:cNvPr id="6" name="Foliennummernplatzhalter 5">
            <a:extLst>
              <a:ext uri="{FF2B5EF4-FFF2-40B4-BE49-F238E27FC236}">
                <a16:creationId xmlns:a16="http://schemas.microsoft.com/office/drawing/2014/main" id="{12BE0B73-2517-4119-9C48-465B5DC9B3C7}"/>
              </a:ext>
            </a:extLst>
          </p:cNvPr>
          <p:cNvSpPr>
            <a:spLocks noGrp="1"/>
          </p:cNvSpPr>
          <p:nvPr>
            <p:ph type="sldNum" sz="quarter" idx="12"/>
          </p:nvPr>
        </p:nvSpPr>
        <p:spPr/>
        <p:txBody>
          <a:bodyPr/>
          <a:lstStyle/>
          <a:p>
            <a:fld id="{828B512B-91F8-499E-8637-260250557B20}" type="slidenum">
              <a:rPr lang="de-DE" smtClean="0"/>
              <a:t>‹Nr.›</a:t>
            </a:fld>
            <a:endParaRPr lang="de-DE"/>
          </a:p>
        </p:txBody>
      </p:sp>
      <p:cxnSp>
        <p:nvCxnSpPr>
          <p:cNvPr id="9" name="Straight Connector 15">
            <a:extLst>
              <a:ext uri="{FF2B5EF4-FFF2-40B4-BE49-F238E27FC236}">
                <a16:creationId xmlns:a16="http://schemas.microsoft.com/office/drawing/2014/main" id="{0D8D40AC-9023-4D9A-8D28-F106197F8267}"/>
              </a:ext>
            </a:extLst>
          </p:cNvPr>
          <p:cNvCxnSpPr>
            <a:cxnSpLocks/>
          </p:cNvCxnSpPr>
          <p:nvPr userDrawn="1"/>
        </p:nvCxnSpPr>
        <p:spPr>
          <a:xfrm>
            <a:off x="0" y="6400799"/>
            <a:ext cx="121920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Datumsplatzhalter 3">
            <a:extLst>
              <a:ext uri="{FF2B5EF4-FFF2-40B4-BE49-F238E27FC236}">
                <a16:creationId xmlns:a16="http://schemas.microsoft.com/office/drawing/2014/main" id="{724D6D3A-C183-43C7-BCB7-0A717C50FB07}"/>
              </a:ext>
            </a:extLst>
          </p:cNvPr>
          <p:cNvSpPr>
            <a:spLocks noGrp="1"/>
          </p:cNvSpPr>
          <p:nvPr>
            <p:ph type="dt" sz="half" idx="10"/>
          </p:nvPr>
        </p:nvSpPr>
        <p:spPr>
          <a:xfrm>
            <a:off x="838200" y="6395539"/>
            <a:ext cx="2743200" cy="365125"/>
          </a:xfrm>
        </p:spPr>
        <p:txBody>
          <a:bodyPr/>
          <a:lstStyle/>
          <a:p>
            <a:r>
              <a:rPr lang="de-DE" dirty="0"/>
              <a:t>15.07.2020</a:t>
            </a:r>
          </a:p>
        </p:txBody>
      </p:sp>
    </p:spTree>
    <p:extLst>
      <p:ext uri="{BB962C8B-B14F-4D97-AF65-F5344CB8AC3E}">
        <p14:creationId xmlns:p14="http://schemas.microsoft.com/office/powerpoint/2010/main" val="3806315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4BAAD7-85B5-4DCB-B983-0C791B0F1463}"/>
              </a:ext>
            </a:extLst>
          </p:cNvPr>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a:extLst>
              <a:ext uri="{FF2B5EF4-FFF2-40B4-BE49-F238E27FC236}">
                <a16:creationId xmlns:a16="http://schemas.microsoft.com/office/drawing/2014/main" id="{9120C067-BFA8-4066-AB2E-2F695FD321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14C14CE6-202B-476D-B4BB-5282F2459B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6" name="Fußzeilenplatzhalter 5">
            <a:extLst>
              <a:ext uri="{FF2B5EF4-FFF2-40B4-BE49-F238E27FC236}">
                <a16:creationId xmlns:a16="http://schemas.microsoft.com/office/drawing/2014/main" id="{075FDCE5-A5CB-4831-8926-7653DB56C67F}"/>
              </a:ext>
            </a:extLst>
          </p:cNvPr>
          <p:cNvSpPr>
            <a:spLocks noGrp="1"/>
          </p:cNvSpPr>
          <p:nvPr>
            <p:ph type="ftr" sz="quarter" idx="11"/>
          </p:nvPr>
        </p:nvSpPr>
        <p:spPr/>
        <p:txBody>
          <a:bodyPr/>
          <a:lstStyle/>
          <a:p>
            <a:r>
              <a:rPr lang="de-DE"/>
              <a:t>Softwareentwicklung in der Medizintechnik</a:t>
            </a:r>
          </a:p>
        </p:txBody>
      </p:sp>
      <p:sp>
        <p:nvSpPr>
          <p:cNvPr id="7" name="Foliennummernplatzhalter 6">
            <a:extLst>
              <a:ext uri="{FF2B5EF4-FFF2-40B4-BE49-F238E27FC236}">
                <a16:creationId xmlns:a16="http://schemas.microsoft.com/office/drawing/2014/main" id="{5AA26EDF-5E6D-4212-B327-E802B781ED00}"/>
              </a:ext>
            </a:extLst>
          </p:cNvPr>
          <p:cNvSpPr>
            <a:spLocks noGrp="1"/>
          </p:cNvSpPr>
          <p:nvPr>
            <p:ph type="sldNum" sz="quarter" idx="12"/>
          </p:nvPr>
        </p:nvSpPr>
        <p:spPr/>
        <p:txBody>
          <a:bodyPr/>
          <a:lstStyle/>
          <a:p>
            <a:fld id="{828B512B-91F8-499E-8637-260250557B20}" type="slidenum">
              <a:rPr lang="de-DE" smtClean="0"/>
              <a:t>‹Nr.›</a:t>
            </a:fld>
            <a:endParaRPr lang="de-DE"/>
          </a:p>
        </p:txBody>
      </p:sp>
      <p:sp>
        <p:nvSpPr>
          <p:cNvPr id="8" name="Datumsplatzhalter 3">
            <a:extLst>
              <a:ext uri="{FF2B5EF4-FFF2-40B4-BE49-F238E27FC236}">
                <a16:creationId xmlns:a16="http://schemas.microsoft.com/office/drawing/2014/main" id="{A063928D-CD93-4491-B11D-16F42DD2C886}"/>
              </a:ext>
            </a:extLst>
          </p:cNvPr>
          <p:cNvSpPr>
            <a:spLocks noGrp="1"/>
          </p:cNvSpPr>
          <p:nvPr>
            <p:ph type="dt" sz="half" idx="10"/>
          </p:nvPr>
        </p:nvSpPr>
        <p:spPr>
          <a:xfrm>
            <a:off x="838200" y="6395539"/>
            <a:ext cx="2743200" cy="365125"/>
          </a:xfrm>
        </p:spPr>
        <p:txBody>
          <a:bodyPr/>
          <a:lstStyle/>
          <a:p>
            <a:r>
              <a:rPr lang="de-DE" dirty="0"/>
              <a:t>15.07.2020</a:t>
            </a:r>
          </a:p>
        </p:txBody>
      </p:sp>
    </p:spTree>
    <p:extLst>
      <p:ext uri="{BB962C8B-B14F-4D97-AF65-F5344CB8AC3E}">
        <p14:creationId xmlns:p14="http://schemas.microsoft.com/office/powerpoint/2010/main" val="38545034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5F6E2E63-FF16-4364-A786-2191E445848B}"/>
              </a:ext>
            </a:extLst>
          </p:cNvPr>
          <p:cNvSpPr>
            <a:spLocks noGrp="1"/>
          </p:cNvSpPr>
          <p:nvPr>
            <p:ph type="title"/>
          </p:nvPr>
        </p:nvSpPr>
        <p:spPr>
          <a:xfrm>
            <a:off x="838200" y="365126"/>
            <a:ext cx="10515600" cy="601526"/>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a:extLst>
              <a:ext uri="{FF2B5EF4-FFF2-40B4-BE49-F238E27FC236}">
                <a16:creationId xmlns:a16="http://schemas.microsoft.com/office/drawing/2014/main" id="{2D8A3917-E020-4332-AA19-1FFD987FDAB4}"/>
              </a:ext>
            </a:extLst>
          </p:cNvPr>
          <p:cNvSpPr>
            <a:spLocks noGrp="1"/>
          </p:cNvSpPr>
          <p:nvPr>
            <p:ph type="body" idx="1"/>
          </p:nvPr>
        </p:nvSpPr>
        <p:spPr>
          <a:xfrm>
            <a:off x="838200" y="1358537"/>
            <a:ext cx="10515600" cy="4818426"/>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91045096-BCE1-411B-A2D4-FCC2138825A3}"/>
              </a:ext>
            </a:extLst>
          </p:cNvPr>
          <p:cNvSpPr>
            <a:spLocks noGrp="1"/>
          </p:cNvSpPr>
          <p:nvPr>
            <p:ph type="dt" sz="half" idx="2"/>
          </p:nvPr>
        </p:nvSpPr>
        <p:spPr>
          <a:xfrm>
            <a:off x="838200" y="6395539"/>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DE"/>
              <a:t>24.07.2017</a:t>
            </a:r>
            <a:endParaRPr lang="de-DE" dirty="0"/>
          </a:p>
        </p:txBody>
      </p:sp>
      <p:sp>
        <p:nvSpPr>
          <p:cNvPr id="5" name="Fußzeilenplatzhalter 4">
            <a:extLst>
              <a:ext uri="{FF2B5EF4-FFF2-40B4-BE49-F238E27FC236}">
                <a16:creationId xmlns:a16="http://schemas.microsoft.com/office/drawing/2014/main" id="{4CED5177-AF8B-4318-9568-8D66987EB70D}"/>
              </a:ext>
            </a:extLst>
          </p:cNvPr>
          <p:cNvSpPr>
            <a:spLocks noGrp="1"/>
          </p:cNvSpPr>
          <p:nvPr>
            <p:ph type="ftr" sz="quarter" idx="3"/>
          </p:nvPr>
        </p:nvSpPr>
        <p:spPr>
          <a:xfrm>
            <a:off x="4038600" y="6395539"/>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Softwareentwicklung in der Medizintechnik</a:t>
            </a:r>
            <a:endParaRPr lang="de-DE" dirty="0"/>
          </a:p>
        </p:txBody>
      </p:sp>
      <p:sp>
        <p:nvSpPr>
          <p:cNvPr id="6" name="Foliennummernplatzhalter 5">
            <a:extLst>
              <a:ext uri="{FF2B5EF4-FFF2-40B4-BE49-F238E27FC236}">
                <a16:creationId xmlns:a16="http://schemas.microsoft.com/office/drawing/2014/main" id="{F868D06F-7D09-4030-BC5B-52FB0D5B237E}"/>
              </a:ext>
            </a:extLst>
          </p:cNvPr>
          <p:cNvSpPr>
            <a:spLocks noGrp="1"/>
          </p:cNvSpPr>
          <p:nvPr>
            <p:ph type="sldNum" sz="quarter" idx="4"/>
          </p:nvPr>
        </p:nvSpPr>
        <p:spPr>
          <a:xfrm>
            <a:off x="8610600" y="639553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8B512B-91F8-499E-8637-260250557B20}" type="slidenum">
              <a:rPr lang="de-DE" smtClean="0"/>
              <a:t>‹Nr.›</a:t>
            </a:fld>
            <a:endParaRPr lang="de-DE"/>
          </a:p>
        </p:txBody>
      </p:sp>
    </p:spTree>
    <p:extLst>
      <p:ext uri="{BB962C8B-B14F-4D97-AF65-F5344CB8AC3E}">
        <p14:creationId xmlns:p14="http://schemas.microsoft.com/office/powerpoint/2010/main" val="13153178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9E52EAC-4007-49F0-AA3D-281C8CDE9CD5}"/>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1026" name="Picture 2" descr="Computergestützte Chirurgie: Werden uns in Zukunft Roboter operieren?">
            <a:extLst>
              <a:ext uri="{FF2B5EF4-FFF2-40B4-BE49-F238E27FC236}">
                <a16:creationId xmlns:a16="http://schemas.microsoft.com/office/drawing/2014/main" id="{6E377033-AB8B-42AB-91AF-90983D7EFD71}"/>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5534" b="95652" l="2889" r="90556">
                        <a14:foregroundMark x1="38667" y1="18379" x2="34667" y2="33399"/>
                        <a14:foregroundMark x1="34667" y1="33399" x2="35111" y2="40909"/>
                        <a14:foregroundMark x1="35111" y1="40909" x2="38444" y2="53360"/>
                        <a14:foregroundMark x1="38444" y1="53360" x2="41222" y2="59091"/>
                        <a14:foregroundMark x1="41222" y1="59091" x2="45778" y2="63834"/>
                        <a14:foregroundMark x1="45778" y1="63834" x2="53889" y2="66206"/>
                        <a14:foregroundMark x1="53889" y1="66206" x2="70444" y2="61067"/>
                        <a14:foregroundMark x1="70444" y1="61067" x2="74556" y2="54348"/>
                        <a14:foregroundMark x1="74556" y1="54348" x2="76000" y2="38340"/>
                        <a14:foregroundMark x1="76000" y1="38340" x2="75000" y2="30830"/>
                        <a14:foregroundMark x1="44444" y1="5138" x2="69111" y2="6324"/>
                        <a14:foregroundMark x1="69111" y1="6324" x2="73889" y2="5731"/>
                        <a14:foregroundMark x1="88111" y1="4743" x2="90556" y2="68182"/>
                        <a14:foregroundMark x1="90556" y1="68182" x2="89778" y2="83399"/>
                        <a14:foregroundMark x1="89778" y1="83399" x2="87889" y2="89723"/>
                        <a14:foregroundMark x1="87889" y1="89723" x2="45082" y2="89895"/>
                        <a14:foregroundMark x1="29424" y1="89083" x2="23556" y2="88538"/>
                        <a14:foregroundMark x1="39778" y1="68972" x2="35608" y2="78987"/>
                        <a14:foregroundMark x1="45572" y1="92407" x2="46778" y2="92490"/>
                        <a14:foregroundMark x1="46778" y1="92490" x2="51222" y2="91897"/>
                        <a14:foregroundMark x1="51222" y1="91897" x2="53556" y2="95652"/>
                        <a14:foregroundMark x1="23778" y1="64822" x2="21556" y2="80040"/>
                        <a14:foregroundMark x1="26444" y1="59289" x2="23222" y2="82016"/>
                        <a14:foregroundMark x1="23222" y1="82016" x2="26444" y2="86561"/>
                        <a14:foregroundMark x1="26444" y1="86561" x2="29450" y2="88232"/>
                        <a14:foregroundMark x1="62000" y1="84387" x2="72111" y2="88933"/>
                        <a14:foregroundMark x1="89222" y1="66206" x2="83111" y2="78656"/>
                        <a14:foregroundMark x1="87667" y1="82411" x2="80889" y2="90514"/>
                        <a14:foregroundMark x1="80889" y1="90514" x2="80667" y2="90514"/>
                        <a14:foregroundMark x1="76444" y1="85968" x2="72778" y2="89526"/>
                        <a14:foregroundMark x1="72778" y1="89526" x2="72778" y2="89526"/>
                        <a14:foregroundMark x1="87111" y1="58498" x2="87556" y2="49012"/>
                        <a14:foregroundMark x1="87556" y1="49012" x2="86444" y2="34190"/>
                        <a14:foregroundMark x1="86444" y1="34190" x2="88111" y2="27273"/>
                        <a14:foregroundMark x1="88111" y1="27273" x2="88778" y2="10277"/>
                        <a14:foregroundMark x1="88778" y1="10277" x2="86444" y2="7312"/>
                        <a14:foregroundMark x1="74222" y1="85771" x2="72556" y2="89526"/>
                        <a14:foregroundMark x1="28667" y1="84980" x2="41000" y2="87747"/>
                        <a14:foregroundMark x1="41000" y1="87747" x2="36889" y2="90909"/>
                        <a14:foregroundMark x1="36889" y1="90909" x2="32889" y2="90514"/>
                        <a14:foregroundMark x1="32889" y1="90514" x2="37889" y2="83597"/>
                        <a14:foregroundMark x1="37889" y1="83597" x2="42556" y2="82609"/>
                        <a14:foregroundMark x1="42556" y1="82609" x2="43444" y2="82609"/>
                        <a14:foregroundMark x1="46000" y1="87549" x2="38889" y2="90119"/>
                        <a14:foregroundMark x1="38889" y1="90119" x2="46556" y2="89328"/>
                        <a14:foregroundMark x1="46556" y1="89328" x2="46778" y2="89526"/>
                        <a14:foregroundMark x1="42222" y1="83794" x2="33889" y2="83794"/>
                        <a14:foregroundMark x1="38889" y1="82213" x2="33333" y2="87352"/>
                        <a14:foregroundMark x1="33333" y1="87352" x2="32556" y2="89328"/>
                        <a14:foregroundMark x1="32889" y1="89921" x2="30000" y2="91304"/>
                        <a14:backgroundMark x1="12222" y1="8893" x2="12222" y2="8893"/>
                        <a14:backgroundMark x1="15000" y1="71146" x2="15000" y2="71146"/>
                        <a14:backgroundMark x1="70889" y1="95455" x2="70889" y2="95455"/>
                        <a14:backgroundMark x1="98111" y1="42292" x2="98333" y2="61858"/>
                        <a14:backgroundMark x1="9889" y1="10672" x2="12444" y2="27866"/>
                        <a14:backgroundMark x1="12444" y1="27866" x2="12667" y2="32806"/>
                        <a14:backgroundMark x1="3556" y1="22134" x2="3778" y2="88142"/>
                        <a14:backgroundMark x1="16778" y1="51779" x2="13111" y2="54348"/>
                        <a14:backgroundMark x1="13111" y1="54348" x2="5889" y2="69960"/>
                        <a14:backgroundMark x1="11111" y1="42885" x2="6889" y2="61067"/>
                        <a14:backgroundMark x1="11889" y1="67984" x2="5667" y2="84980"/>
                        <a14:backgroundMark x1="7778" y1="44466" x2="3556" y2="55336"/>
                        <a14:backgroundMark x1="10111" y1="75296" x2="10111" y2="84387"/>
                        <a14:backgroundMark x1="43213" y1="93126" x2="43667" y2="95455"/>
                        <a14:backgroundMark x1="33749" y1="93534" x2="33667" y2="94071"/>
                        <a14:backgroundMark x1="39802" y1="93478" x2="39889" y2="95257"/>
                      </a14:backgroundRemoval>
                    </a14:imgEffect>
                  </a14:imgLayer>
                </a14:imgProps>
              </a:ext>
              <a:ext uri="{28A0092B-C50C-407E-A947-70E740481C1C}">
                <a14:useLocalDpi xmlns:a14="http://schemas.microsoft.com/office/drawing/2010/main" val="0"/>
              </a:ext>
            </a:extLst>
          </a:blip>
          <a:srcRect l="5788"/>
          <a:stretch/>
        </p:blipFill>
        <p:spPr bwMode="auto">
          <a:xfrm>
            <a:off x="352837" y="3387"/>
            <a:ext cx="11486326" cy="6854613"/>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A66E156F-97B7-4723-81A1-F4A7E87C0EAD}"/>
              </a:ext>
            </a:extLst>
          </p:cNvPr>
          <p:cNvSpPr>
            <a:spLocks noGrp="1"/>
          </p:cNvSpPr>
          <p:nvPr>
            <p:ph type="ctrTitle"/>
          </p:nvPr>
        </p:nvSpPr>
        <p:spPr>
          <a:xfrm>
            <a:off x="251787" y="630582"/>
            <a:ext cx="11486326" cy="2625380"/>
          </a:xfrm>
        </p:spPr>
        <p:txBody>
          <a:bodyPr anchor="ctr" anchorCtr="0">
            <a:noAutofit/>
          </a:bodyPr>
          <a:lstStyle/>
          <a:p>
            <a:r>
              <a:rPr lang="de-DE" sz="4000" b="1" dirty="0">
                <a:ln w="10160">
                  <a:solidFill>
                    <a:schemeClr val="tx1"/>
                  </a:solidFill>
                  <a:prstDash val="solid"/>
                </a:ln>
                <a:solidFill>
                  <a:srgbClr val="FFFFFF"/>
                </a:solidFill>
                <a:effectLst>
                  <a:outerShdw blurRad="38100" dist="22860" dir="5400000" algn="tl" rotWithShape="0">
                    <a:srgbClr val="000000">
                      <a:alpha val="30000"/>
                    </a:srgbClr>
                  </a:outerShdw>
                </a:effectLst>
              </a:rPr>
              <a:t>Entwicklung eines Operationsplanungssystems </a:t>
            </a:r>
            <a:br>
              <a:rPr lang="de-DE" sz="4000" b="1" dirty="0">
                <a:ln w="10160">
                  <a:solidFill>
                    <a:schemeClr val="tx1"/>
                  </a:solidFill>
                  <a:prstDash val="solid"/>
                </a:ln>
                <a:solidFill>
                  <a:srgbClr val="FFFFFF"/>
                </a:solidFill>
                <a:effectLst>
                  <a:outerShdw blurRad="38100" dist="22860" dir="5400000" algn="tl" rotWithShape="0">
                    <a:srgbClr val="000000">
                      <a:alpha val="30000"/>
                    </a:srgbClr>
                  </a:outerShdw>
                </a:effectLst>
              </a:rPr>
            </a:br>
            <a:r>
              <a:rPr lang="de-DE" sz="4000" b="1" dirty="0">
                <a:ln w="10160">
                  <a:solidFill>
                    <a:schemeClr val="tx1"/>
                  </a:solidFill>
                  <a:prstDash val="solid"/>
                </a:ln>
                <a:solidFill>
                  <a:srgbClr val="FFFFFF"/>
                </a:solidFill>
                <a:effectLst>
                  <a:outerShdw blurRad="38100" dist="22860" dir="5400000" algn="tl" rotWithShape="0">
                    <a:srgbClr val="000000">
                      <a:alpha val="30000"/>
                    </a:srgbClr>
                  </a:outerShdw>
                </a:effectLst>
              </a:rPr>
              <a:t>zur Versorgung eines </a:t>
            </a:r>
            <a:r>
              <a:rPr lang="de-DE" sz="4400" b="1" dirty="0">
                <a:ln w="10160">
                  <a:solidFill>
                    <a:schemeClr val="tx1"/>
                  </a:solidFill>
                  <a:prstDash val="solid"/>
                </a:ln>
                <a:solidFill>
                  <a:srgbClr val="FFFFFF"/>
                </a:solidFill>
                <a:effectLst>
                  <a:outerShdw blurRad="38100" dist="22860" dir="5400000" algn="tl" rotWithShape="0">
                    <a:srgbClr val="000000">
                      <a:alpha val="30000"/>
                    </a:srgbClr>
                  </a:outerShdw>
                </a:effectLst>
              </a:rPr>
              <a:t>Oberschenkelhalsbruches</a:t>
            </a:r>
            <a:r>
              <a:rPr lang="de-DE" sz="4000" b="1" dirty="0">
                <a:ln w="10160">
                  <a:solidFill>
                    <a:schemeClr val="tx1"/>
                  </a:solidFill>
                  <a:prstDash val="solid"/>
                </a:ln>
                <a:solidFill>
                  <a:srgbClr val="FFFFFF"/>
                </a:solidFill>
                <a:effectLst>
                  <a:outerShdw blurRad="38100" dist="22860" dir="5400000" algn="tl" rotWithShape="0">
                    <a:srgbClr val="000000">
                      <a:alpha val="30000"/>
                    </a:srgbClr>
                  </a:outerShdw>
                </a:effectLst>
              </a:rPr>
              <a:t> </a:t>
            </a:r>
            <a:br>
              <a:rPr lang="de-DE" sz="4000" b="1" dirty="0">
                <a:ln w="10160">
                  <a:solidFill>
                    <a:schemeClr val="tx1"/>
                  </a:solidFill>
                  <a:prstDash val="solid"/>
                </a:ln>
                <a:solidFill>
                  <a:srgbClr val="FFFFFF"/>
                </a:solidFill>
                <a:effectLst>
                  <a:outerShdw blurRad="38100" dist="22860" dir="5400000" algn="tl" rotWithShape="0">
                    <a:srgbClr val="000000">
                      <a:alpha val="30000"/>
                    </a:srgbClr>
                  </a:outerShdw>
                </a:effectLst>
              </a:rPr>
            </a:br>
            <a:r>
              <a:rPr lang="de-DE" sz="4000" b="1" dirty="0">
                <a:ln w="10160">
                  <a:solidFill>
                    <a:schemeClr val="tx1"/>
                  </a:solidFill>
                  <a:prstDash val="solid"/>
                </a:ln>
                <a:solidFill>
                  <a:srgbClr val="FFFFFF"/>
                </a:solidFill>
                <a:effectLst>
                  <a:outerShdw blurRad="38100" dist="22860" dir="5400000" algn="tl" rotWithShape="0">
                    <a:srgbClr val="000000">
                      <a:alpha val="30000"/>
                    </a:srgbClr>
                  </a:outerShdw>
                </a:effectLst>
              </a:rPr>
              <a:t>mit Hilfe einer Dynamischen Hüftschraube </a:t>
            </a:r>
          </a:p>
        </p:txBody>
      </p:sp>
      <p:sp>
        <p:nvSpPr>
          <p:cNvPr id="3" name="Untertitel 2">
            <a:extLst>
              <a:ext uri="{FF2B5EF4-FFF2-40B4-BE49-F238E27FC236}">
                <a16:creationId xmlns:a16="http://schemas.microsoft.com/office/drawing/2014/main" id="{4BEB84C8-2C1C-4BC0-82E2-D18557E90A22}"/>
              </a:ext>
            </a:extLst>
          </p:cNvPr>
          <p:cNvSpPr>
            <a:spLocks noGrp="1"/>
          </p:cNvSpPr>
          <p:nvPr>
            <p:ph type="subTitle" idx="1"/>
          </p:nvPr>
        </p:nvSpPr>
        <p:spPr>
          <a:xfrm>
            <a:off x="1524000" y="3183041"/>
            <a:ext cx="9144000" cy="2625380"/>
          </a:xfrm>
        </p:spPr>
        <p:txBody>
          <a:bodyPr>
            <a:normAutofit fontScale="92500" lnSpcReduction="20000"/>
          </a:bodyPr>
          <a:lstStyle/>
          <a:p>
            <a:r>
              <a:rPr lang="es-ES" sz="2800" b="1" dirty="0">
                <a:ln w="10160">
                  <a:solidFill>
                    <a:schemeClr val="tx1"/>
                  </a:solidFill>
                  <a:prstDash val="solid"/>
                </a:ln>
                <a:solidFill>
                  <a:srgbClr val="FFFFFF"/>
                </a:solidFill>
                <a:effectLst>
                  <a:outerShdw blurRad="38100" dist="22860" dir="5400000" algn="tl" rotWithShape="0">
                    <a:srgbClr val="000000">
                      <a:alpha val="30000"/>
                    </a:srgbClr>
                  </a:outerShdw>
                </a:effectLst>
              </a:rPr>
              <a:t>Hossein Omid Beiki</a:t>
            </a:r>
          </a:p>
          <a:p>
            <a:r>
              <a:rPr lang="es-ES" sz="2800" b="1" dirty="0">
                <a:ln w="10160">
                  <a:solidFill>
                    <a:schemeClr val="tx1"/>
                  </a:solidFill>
                  <a:prstDash val="solid"/>
                </a:ln>
                <a:solidFill>
                  <a:srgbClr val="FFFFFF"/>
                </a:solidFill>
                <a:effectLst>
                  <a:outerShdw blurRad="38100" dist="22860" dir="5400000" algn="tl" rotWithShape="0">
                    <a:srgbClr val="000000">
                      <a:alpha val="30000"/>
                    </a:srgbClr>
                  </a:outerShdw>
                </a:effectLst>
              </a:rPr>
              <a:t>Matr.Nr.: 341360</a:t>
            </a:r>
          </a:p>
          <a:p>
            <a:endParaRPr lang="es-ES" sz="2800" b="1" dirty="0">
              <a:ln w="10160">
                <a:solidFill>
                  <a:schemeClr val="tx1"/>
                </a:solidFill>
                <a:prstDash val="solid"/>
              </a:ln>
              <a:solidFill>
                <a:srgbClr val="FFFFFF"/>
              </a:solidFill>
              <a:effectLst>
                <a:outerShdw blurRad="38100" dist="22860" dir="5400000" algn="tl" rotWithShape="0">
                  <a:srgbClr val="000000">
                    <a:alpha val="30000"/>
                  </a:srgbClr>
                </a:outerShdw>
              </a:effectLst>
            </a:endParaRPr>
          </a:p>
          <a:p>
            <a:r>
              <a:rPr lang="es-ES" sz="2800" b="1" dirty="0">
                <a:ln w="10160">
                  <a:solidFill>
                    <a:schemeClr val="tx1"/>
                  </a:solidFill>
                  <a:prstDash val="solid"/>
                </a:ln>
                <a:solidFill>
                  <a:srgbClr val="FFFFFF"/>
                </a:solidFill>
                <a:effectLst>
                  <a:outerShdw blurRad="38100" dist="22860" dir="5400000" algn="tl" rotWithShape="0">
                    <a:srgbClr val="000000">
                      <a:alpha val="30000"/>
                    </a:srgbClr>
                  </a:outerShdw>
                </a:effectLst>
              </a:rPr>
              <a:t>Betreuer: Dr.-Ing. Matias de la Fuente</a:t>
            </a:r>
            <a:endParaRPr lang="de-DE" sz="2800" b="1" dirty="0">
              <a:ln w="10160">
                <a:solidFill>
                  <a:schemeClr val="tx1"/>
                </a:solidFill>
                <a:prstDash val="solid"/>
              </a:ln>
              <a:solidFill>
                <a:srgbClr val="FFFFFF"/>
              </a:solidFill>
              <a:effectLst>
                <a:outerShdw blurRad="38100" dist="22860" dir="5400000" algn="tl" rotWithShape="0">
                  <a:srgbClr val="000000">
                    <a:alpha val="30000"/>
                  </a:srgbClr>
                </a:outerShdw>
              </a:effectLst>
            </a:endParaRPr>
          </a:p>
          <a:p>
            <a:r>
              <a:rPr lang="de-DE" sz="2800" b="1" dirty="0">
                <a:ln w="10160">
                  <a:solidFill>
                    <a:schemeClr val="tx1"/>
                  </a:solidFill>
                  <a:prstDash val="solid"/>
                </a:ln>
                <a:solidFill>
                  <a:srgbClr val="FFFFFF"/>
                </a:solidFill>
                <a:effectLst>
                  <a:outerShdw blurRad="38100" dist="22860" dir="5400000" algn="tl" rotWithShape="0">
                    <a:srgbClr val="000000">
                      <a:alpha val="30000"/>
                    </a:srgbClr>
                  </a:outerShdw>
                </a:effectLst>
              </a:rPr>
              <a:t>Softwareentwicklung in der Medizintechnik </a:t>
            </a:r>
          </a:p>
          <a:p>
            <a:r>
              <a:rPr lang="de-DE" sz="2800" b="1" dirty="0">
                <a:ln w="10160">
                  <a:solidFill>
                    <a:schemeClr val="tx1"/>
                  </a:solidFill>
                  <a:prstDash val="solid"/>
                </a:ln>
                <a:solidFill>
                  <a:srgbClr val="FFFFFF"/>
                </a:solidFill>
                <a:effectLst>
                  <a:outerShdw blurRad="38100" dist="22860" dir="5400000" algn="tl" rotWithShape="0">
                    <a:srgbClr val="000000">
                      <a:alpha val="30000"/>
                    </a:srgbClr>
                  </a:outerShdw>
                </a:effectLst>
              </a:rPr>
              <a:t>Helmholtz-Institut für Biomedizinische Technik der RWTH Aachen </a:t>
            </a:r>
          </a:p>
        </p:txBody>
      </p:sp>
    </p:spTree>
    <p:extLst>
      <p:ext uri="{BB962C8B-B14F-4D97-AF65-F5344CB8AC3E}">
        <p14:creationId xmlns:p14="http://schemas.microsoft.com/office/powerpoint/2010/main" val="2191133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338CAC-179B-4B21-B752-18E964DFF6AF}"/>
              </a:ext>
            </a:extLst>
          </p:cNvPr>
          <p:cNvSpPr>
            <a:spLocks noGrp="1"/>
          </p:cNvSpPr>
          <p:nvPr>
            <p:ph type="title"/>
          </p:nvPr>
        </p:nvSpPr>
        <p:spPr/>
        <p:txBody>
          <a:bodyPr>
            <a:normAutofit fontScale="90000"/>
          </a:bodyPr>
          <a:lstStyle/>
          <a:p>
            <a:r>
              <a:rPr lang="de-DE" dirty="0"/>
              <a:t>Zusammenfassung</a:t>
            </a:r>
          </a:p>
        </p:txBody>
      </p:sp>
      <p:sp>
        <p:nvSpPr>
          <p:cNvPr id="3" name="Inhaltsplatzhalter 2">
            <a:extLst>
              <a:ext uri="{FF2B5EF4-FFF2-40B4-BE49-F238E27FC236}">
                <a16:creationId xmlns:a16="http://schemas.microsoft.com/office/drawing/2014/main" id="{0FF6EB14-FD37-49D0-8268-C34D6D3E0E51}"/>
              </a:ext>
            </a:extLst>
          </p:cNvPr>
          <p:cNvSpPr>
            <a:spLocks noGrp="1"/>
          </p:cNvSpPr>
          <p:nvPr>
            <p:ph idx="1"/>
          </p:nvPr>
        </p:nvSpPr>
        <p:spPr/>
        <p:txBody>
          <a:bodyPr>
            <a:normAutofit fontScale="92500" lnSpcReduction="20000"/>
          </a:bodyPr>
          <a:lstStyle/>
          <a:p>
            <a:pPr marL="0" indent="0">
              <a:buNone/>
            </a:pPr>
            <a:r>
              <a:rPr lang="de-DE" b="1" dirty="0"/>
              <a:t>Lerninhalte (Auszug aus der Vorlesung):</a:t>
            </a:r>
          </a:p>
          <a:p>
            <a:pPr marL="457200" lvl="1" indent="0">
              <a:lnSpc>
                <a:spcPct val="150000"/>
              </a:lnSpc>
              <a:buNone/>
            </a:pPr>
            <a:r>
              <a:rPr lang="de-DE" dirty="0"/>
              <a:t>Theoretischer Einblick in die Anforderungen an den Entwicklungsprozess von Medizinprodukte-Software</a:t>
            </a:r>
          </a:p>
          <a:p>
            <a:pPr marL="457200" lvl="1" indent="0">
              <a:lnSpc>
                <a:spcPct val="150000"/>
              </a:lnSpc>
              <a:buNone/>
            </a:pPr>
            <a:r>
              <a:rPr lang="de-DE" dirty="0"/>
              <a:t>Praktische Umsetzung an kleinen Beispielen</a:t>
            </a:r>
          </a:p>
          <a:p>
            <a:pPr marL="457200" lvl="1" indent="0">
              <a:lnSpc>
                <a:spcPct val="150000"/>
              </a:lnSpc>
              <a:buNone/>
            </a:pPr>
            <a:r>
              <a:rPr lang="de-DE" dirty="0"/>
              <a:t>Lastenheft/Anforderungsanalyse</a:t>
            </a:r>
          </a:p>
          <a:p>
            <a:pPr marL="457200" lvl="1" indent="0">
              <a:lnSpc>
                <a:spcPct val="150000"/>
              </a:lnSpc>
              <a:buNone/>
            </a:pPr>
            <a:r>
              <a:rPr lang="de-DE" dirty="0"/>
              <a:t>Risikoanalyse</a:t>
            </a:r>
          </a:p>
          <a:p>
            <a:pPr marL="457200" lvl="1" indent="0">
              <a:lnSpc>
                <a:spcPct val="150000"/>
              </a:lnSpc>
              <a:buNone/>
            </a:pPr>
            <a:r>
              <a:rPr lang="de-DE" dirty="0"/>
              <a:t>Softwareentwurf</a:t>
            </a:r>
          </a:p>
          <a:p>
            <a:pPr marL="457200" lvl="1" indent="0">
              <a:lnSpc>
                <a:spcPct val="150000"/>
              </a:lnSpc>
              <a:buNone/>
            </a:pPr>
            <a:r>
              <a:rPr lang="de-DE" dirty="0"/>
              <a:t>Implementierung</a:t>
            </a:r>
          </a:p>
          <a:p>
            <a:pPr marL="457200" lvl="1" indent="0">
              <a:lnSpc>
                <a:spcPct val="150000"/>
              </a:lnSpc>
              <a:buNone/>
            </a:pPr>
            <a:r>
              <a:rPr lang="de-DE" dirty="0"/>
              <a:t>Validierung/Test </a:t>
            </a:r>
            <a:br>
              <a:rPr lang="de-DE" dirty="0"/>
            </a:br>
            <a:endParaRPr lang="de-DE" dirty="0"/>
          </a:p>
          <a:p>
            <a:endParaRPr lang="de-DE" dirty="0"/>
          </a:p>
        </p:txBody>
      </p:sp>
      <p:sp>
        <p:nvSpPr>
          <p:cNvPr id="4" name="Datumsplatzhalter 3">
            <a:extLst>
              <a:ext uri="{FF2B5EF4-FFF2-40B4-BE49-F238E27FC236}">
                <a16:creationId xmlns:a16="http://schemas.microsoft.com/office/drawing/2014/main" id="{23835E8B-0BC2-4BA1-A04C-B3072C64FC0D}"/>
              </a:ext>
            </a:extLst>
          </p:cNvPr>
          <p:cNvSpPr>
            <a:spLocks noGrp="1"/>
          </p:cNvSpPr>
          <p:nvPr>
            <p:ph type="dt" sz="half" idx="10"/>
          </p:nvPr>
        </p:nvSpPr>
        <p:spPr/>
        <p:txBody>
          <a:bodyPr/>
          <a:lstStyle/>
          <a:p>
            <a:r>
              <a:rPr lang="de-DE"/>
              <a:t>15.07.2020</a:t>
            </a:r>
            <a:endParaRPr lang="de-DE" dirty="0"/>
          </a:p>
        </p:txBody>
      </p:sp>
      <p:sp>
        <p:nvSpPr>
          <p:cNvPr id="5" name="Fußzeilenplatzhalter 4">
            <a:extLst>
              <a:ext uri="{FF2B5EF4-FFF2-40B4-BE49-F238E27FC236}">
                <a16:creationId xmlns:a16="http://schemas.microsoft.com/office/drawing/2014/main" id="{3F6D1F12-EC17-498D-8452-3F1372FD9354}"/>
              </a:ext>
            </a:extLst>
          </p:cNvPr>
          <p:cNvSpPr>
            <a:spLocks noGrp="1"/>
          </p:cNvSpPr>
          <p:nvPr>
            <p:ph type="ftr" sz="quarter" idx="11"/>
          </p:nvPr>
        </p:nvSpPr>
        <p:spPr/>
        <p:txBody>
          <a:bodyPr/>
          <a:lstStyle/>
          <a:p>
            <a:r>
              <a:rPr lang="de-DE"/>
              <a:t>Softwareentwicklung in der Medizintechnik</a:t>
            </a:r>
            <a:endParaRPr lang="de-DE" dirty="0"/>
          </a:p>
        </p:txBody>
      </p:sp>
      <p:sp>
        <p:nvSpPr>
          <p:cNvPr id="6" name="Foliennummernplatzhalter 5">
            <a:extLst>
              <a:ext uri="{FF2B5EF4-FFF2-40B4-BE49-F238E27FC236}">
                <a16:creationId xmlns:a16="http://schemas.microsoft.com/office/drawing/2014/main" id="{DAC225CD-DCAB-4F20-94AD-1FB022078EAD}"/>
              </a:ext>
            </a:extLst>
          </p:cNvPr>
          <p:cNvSpPr>
            <a:spLocks noGrp="1"/>
          </p:cNvSpPr>
          <p:nvPr>
            <p:ph type="sldNum" sz="quarter" idx="12"/>
          </p:nvPr>
        </p:nvSpPr>
        <p:spPr/>
        <p:txBody>
          <a:bodyPr/>
          <a:lstStyle/>
          <a:p>
            <a:fld id="{828B512B-91F8-499E-8637-260250557B20}" type="slidenum">
              <a:rPr lang="de-DE" smtClean="0"/>
              <a:t>10</a:t>
            </a:fld>
            <a:endParaRPr lang="de-DE"/>
          </a:p>
        </p:txBody>
      </p:sp>
      <p:pic>
        <p:nvPicPr>
          <p:cNvPr id="2054" name="Picture 6" descr="Check PNG Bilder | Vektoren und PSD Dateien | Kostenloser Download ...">
            <a:extLst>
              <a:ext uri="{FF2B5EF4-FFF2-40B4-BE49-F238E27FC236}">
                <a16:creationId xmlns:a16="http://schemas.microsoft.com/office/drawing/2014/main" id="{4E1F497D-D97A-40EA-9B71-0BE41CEADC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408" t="25611" r="21195" b="22405"/>
          <a:stretch/>
        </p:blipFill>
        <p:spPr bwMode="auto">
          <a:xfrm>
            <a:off x="762000" y="2111504"/>
            <a:ext cx="410172" cy="3651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Check PNG Bilder | Vektoren und PSD Dateien | Kostenloser Download ...">
            <a:extLst>
              <a:ext uri="{FF2B5EF4-FFF2-40B4-BE49-F238E27FC236}">
                <a16:creationId xmlns:a16="http://schemas.microsoft.com/office/drawing/2014/main" id="{2C56DBF7-8FBC-428A-B16B-621486807C1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408" t="25611" r="21195" b="22405"/>
          <a:stretch/>
        </p:blipFill>
        <p:spPr bwMode="auto">
          <a:xfrm>
            <a:off x="762000" y="2646070"/>
            <a:ext cx="410172" cy="3651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Check PNG Bilder | Vektoren und PSD Dateien | Kostenloser Download ...">
            <a:extLst>
              <a:ext uri="{FF2B5EF4-FFF2-40B4-BE49-F238E27FC236}">
                <a16:creationId xmlns:a16="http://schemas.microsoft.com/office/drawing/2014/main" id="{D9BECF79-9959-41D3-A57B-AAF3651019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408" t="25611" r="21195" b="22405"/>
          <a:stretch/>
        </p:blipFill>
        <p:spPr bwMode="auto">
          <a:xfrm>
            <a:off x="762000" y="3180636"/>
            <a:ext cx="410172" cy="3651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Check PNG Bilder | Vektoren und PSD Dateien | Kostenloser Download ...">
            <a:extLst>
              <a:ext uri="{FF2B5EF4-FFF2-40B4-BE49-F238E27FC236}">
                <a16:creationId xmlns:a16="http://schemas.microsoft.com/office/drawing/2014/main" id="{A796437B-2D3F-4AF7-AA76-CDC9D19A02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408" t="25611" r="21195" b="22405"/>
          <a:stretch/>
        </p:blipFill>
        <p:spPr bwMode="auto">
          <a:xfrm>
            <a:off x="762000" y="3715202"/>
            <a:ext cx="410172" cy="3651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Check PNG Bilder | Vektoren und PSD Dateien | Kostenloser Download ...">
            <a:extLst>
              <a:ext uri="{FF2B5EF4-FFF2-40B4-BE49-F238E27FC236}">
                <a16:creationId xmlns:a16="http://schemas.microsoft.com/office/drawing/2014/main" id="{76CC62CD-23C4-4FEB-B76D-AD6DF610FEE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408" t="25611" r="21195" b="22405"/>
          <a:stretch/>
        </p:blipFill>
        <p:spPr bwMode="auto">
          <a:xfrm>
            <a:off x="775139" y="4249768"/>
            <a:ext cx="410172" cy="3651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Check PNG Bilder | Vektoren und PSD Dateien | Kostenloser Download ...">
            <a:extLst>
              <a:ext uri="{FF2B5EF4-FFF2-40B4-BE49-F238E27FC236}">
                <a16:creationId xmlns:a16="http://schemas.microsoft.com/office/drawing/2014/main" id="{3D614C7C-7790-462F-8B74-E670279D308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408" t="25611" r="21195" b="22405"/>
          <a:stretch/>
        </p:blipFill>
        <p:spPr bwMode="auto">
          <a:xfrm>
            <a:off x="762000" y="4784334"/>
            <a:ext cx="410172" cy="3651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Check PNG Bilder | Vektoren und PSD Dateien | Kostenloser Download ...">
            <a:extLst>
              <a:ext uri="{FF2B5EF4-FFF2-40B4-BE49-F238E27FC236}">
                <a16:creationId xmlns:a16="http://schemas.microsoft.com/office/drawing/2014/main" id="{AFBEB9D0-1C36-42E3-9A44-D71FD19FE9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408" t="25611" r="21195" b="22405"/>
          <a:stretch/>
        </p:blipFill>
        <p:spPr bwMode="auto">
          <a:xfrm>
            <a:off x="775139" y="5318900"/>
            <a:ext cx="410172" cy="3651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ow to Effectively Capture Lessons Learned Using Storytelling">
            <a:extLst>
              <a:ext uri="{FF2B5EF4-FFF2-40B4-BE49-F238E27FC236}">
                <a16:creationId xmlns:a16="http://schemas.microsoft.com/office/drawing/2014/main" id="{47DC9BE7-4607-40E7-B234-4024B77040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0101" y="3429000"/>
            <a:ext cx="3496760" cy="2356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400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4B3D2F-B8BA-4324-9CA3-1FE1B2438284}"/>
              </a:ext>
            </a:extLst>
          </p:cNvPr>
          <p:cNvSpPr>
            <a:spLocks noGrp="1"/>
          </p:cNvSpPr>
          <p:nvPr>
            <p:ph type="title"/>
          </p:nvPr>
        </p:nvSpPr>
        <p:spPr/>
        <p:txBody>
          <a:bodyPr>
            <a:normAutofit fontScale="90000"/>
          </a:bodyPr>
          <a:lstStyle/>
          <a:p>
            <a:r>
              <a:rPr lang="de-DE" dirty="0"/>
              <a:t>Die Aufgabenstellung und das Ziel</a:t>
            </a:r>
          </a:p>
        </p:txBody>
      </p:sp>
      <p:sp>
        <p:nvSpPr>
          <p:cNvPr id="4" name="Datumsplatzhalter 3">
            <a:extLst>
              <a:ext uri="{FF2B5EF4-FFF2-40B4-BE49-F238E27FC236}">
                <a16:creationId xmlns:a16="http://schemas.microsoft.com/office/drawing/2014/main" id="{CB6F7AD0-EBBE-4066-9AD6-40F170194C5C}"/>
              </a:ext>
            </a:extLst>
          </p:cNvPr>
          <p:cNvSpPr>
            <a:spLocks noGrp="1"/>
          </p:cNvSpPr>
          <p:nvPr>
            <p:ph type="dt" sz="half" idx="10"/>
          </p:nvPr>
        </p:nvSpPr>
        <p:spPr/>
        <p:txBody>
          <a:bodyPr/>
          <a:lstStyle/>
          <a:p>
            <a:r>
              <a:rPr lang="de-DE"/>
              <a:t>15.07.2020</a:t>
            </a:r>
            <a:endParaRPr lang="de-DE" dirty="0"/>
          </a:p>
        </p:txBody>
      </p:sp>
      <p:sp>
        <p:nvSpPr>
          <p:cNvPr id="5" name="Fußzeilenplatzhalter 4">
            <a:extLst>
              <a:ext uri="{FF2B5EF4-FFF2-40B4-BE49-F238E27FC236}">
                <a16:creationId xmlns:a16="http://schemas.microsoft.com/office/drawing/2014/main" id="{40B26C3E-ED79-46E9-848B-F711D61118DC}"/>
              </a:ext>
            </a:extLst>
          </p:cNvPr>
          <p:cNvSpPr>
            <a:spLocks noGrp="1"/>
          </p:cNvSpPr>
          <p:nvPr>
            <p:ph type="ftr" sz="quarter" idx="11"/>
          </p:nvPr>
        </p:nvSpPr>
        <p:spPr/>
        <p:txBody>
          <a:bodyPr/>
          <a:lstStyle/>
          <a:p>
            <a:r>
              <a:rPr lang="de-DE"/>
              <a:t>Softwareentwicklung in der Medizintechnik</a:t>
            </a:r>
            <a:endParaRPr lang="de-DE" dirty="0"/>
          </a:p>
        </p:txBody>
      </p:sp>
      <p:sp>
        <p:nvSpPr>
          <p:cNvPr id="6" name="Foliennummernplatzhalter 5">
            <a:extLst>
              <a:ext uri="{FF2B5EF4-FFF2-40B4-BE49-F238E27FC236}">
                <a16:creationId xmlns:a16="http://schemas.microsoft.com/office/drawing/2014/main" id="{D1978339-6632-4FCF-990C-87F98F09BF4C}"/>
              </a:ext>
            </a:extLst>
          </p:cNvPr>
          <p:cNvSpPr>
            <a:spLocks noGrp="1"/>
          </p:cNvSpPr>
          <p:nvPr>
            <p:ph type="sldNum" sz="quarter" idx="12"/>
          </p:nvPr>
        </p:nvSpPr>
        <p:spPr/>
        <p:txBody>
          <a:bodyPr/>
          <a:lstStyle/>
          <a:p>
            <a:fld id="{828B512B-91F8-499E-8637-260250557B20}" type="slidenum">
              <a:rPr lang="de-DE" smtClean="0"/>
              <a:t>2</a:t>
            </a:fld>
            <a:endParaRPr lang="de-DE"/>
          </a:p>
        </p:txBody>
      </p:sp>
      <p:pic>
        <p:nvPicPr>
          <p:cNvPr id="7" name="Grafik 6">
            <a:extLst>
              <a:ext uri="{FF2B5EF4-FFF2-40B4-BE49-F238E27FC236}">
                <a16:creationId xmlns:a16="http://schemas.microsoft.com/office/drawing/2014/main" id="{5CB82222-1303-445B-90C4-AFAEFB9B044F}"/>
              </a:ext>
            </a:extLst>
          </p:cNvPr>
          <p:cNvPicPr>
            <a:picLocks noChangeAspect="1"/>
          </p:cNvPicPr>
          <p:nvPr/>
        </p:nvPicPr>
        <p:blipFill rotWithShape="1">
          <a:blip r:embed="rId3"/>
          <a:srcRect l="5120" t="31009" r="1555" b="14081"/>
          <a:stretch/>
        </p:blipFill>
        <p:spPr>
          <a:xfrm>
            <a:off x="6422502" y="1218239"/>
            <a:ext cx="5555848" cy="2407534"/>
          </a:xfrm>
          <a:prstGeom prst="rect">
            <a:avLst/>
          </a:prstGeom>
        </p:spPr>
      </p:pic>
      <p:sp>
        <p:nvSpPr>
          <p:cNvPr id="8" name="Inhaltsplatzhalter 2">
            <a:extLst>
              <a:ext uri="{FF2B5EF4-FFF2-40B4-BE49-F238E27FC236}">
                <a16:creationId xmlns:a16="http://schemas.microsoft.com/office/drawing/2014/main" id="{181840A8-E4C4-4677-B3B1-9842C245202C}"/>
              </a:ext>
            </a:extLst>
          </p:cNvPr>
          <p:cNvSpPr>
            <a:spLocks noGrp="1"/>
          </p:cNvSpPr>
          <p:nvPr>
            <p:ph idx="1"/>
          </p:nvPr>
        </p:nvSpPr>
        <p:spPr>
          <a:xfrm>
            <a:off x="838199" y="4085699"/>
            <a:ext cx="11168607" cy="1852116"/>
          </a:xfrm>
        </p:spPr>
        <p:txBody>
          <a:bodyPr>
            <a:normAutofit/>
          </a:bodyPr>
          <a:lstStyle/>
          <a:p>
            <a:pPr marL="0" indent="0">
              <a:buNone/>
            </a:pPr>
            <a:r>
              <a:rPr lang="de-DE" sz="2400" u="sng" dirty="0"/>
              <a:t>Ziel:</a:t>
            </a:r>
          </a:p>
          <a:p>
            <a:pPr>
              <a:buFont typeface="Wingdings" panose="05000000000000000000" pitchFamily="2" charset="2"/>
              <a:buChar char="§"/>
            </a:pPr>
            <a:r>
              <a:rPr lang="de-DE" sz="2000" dirty="0"/>
              <a:t>Entwicklung eines </a:t>
            </a:r>
            <a:r>
              <a:rPr lang="de-DE" sz="2000" b="1" dirty="0"/>
              <a:t>Medizinproduktes</a:t>
            </a:r>
            <a:r>
              <a:rPr lang="de-DE" sz="2000" dirty="0"/>
              <a:t> zur Erfüllung der Anforderungen / des Zieles.</a:t>
            </a:r>
          </a:p>
          <a:p>
            <a:pPr>
              <a:buFont typeface="Wingdings" panose="05000000000000000000" pitchFamily="2" charset="2"/>
              <a:buChar char="§"/>
            </a:pPr>
            <a:r>
              <a:rPr lang="de-DE" sz="2000" dirty="0"/>
              <a:t>Einhaltung der gesetzlichen Rahmenbedingungen zur abschließenden </a:t>
            </a:r>
            <a:r>
              <a:rPr lang="de-DE" sz="2000" b="1" dirty="0"/>
              <a:t>Zulassung</a:t>
            </a:r>
            <a:r>
              <a:rPr lang="de-DE" sz="2000" dirty="0"/>
              <a:t> des Produktes.</a:t>
            </a:r>
          </a:p>
          <a:p>
            <a:pPr>
              <a:buFont typeface="Wingdings" panose="05000000000000000000" pitchFamily="2" charset="2"/>
              <a:buChar char="§"/>
            </a:pPr>
            <a:r>
              <a:rPr lang="de-DE" sz="2000" b="1" dirty="0"/>
              <a:t>Dokumentation</a:t>
            </a:r>
            <a:r>
              <a:rPr lang="de-DE" sz="2000" dirty="0"/>
              <a:t> der Entwicklungsschritte, der Funktion und der richtigen Bedienung.</a:t>
            </a:r>
          </a:p>
        </p:txBody>
      </p:sp>
      <p:sp>
        <p:nvSpPr>
          <p:cNvPr id="9" name="Inhaltsplatzhalter 2">
            <a:extLst>
              <a:ext uri="{FF2B5EF4-FFF2-40B4-BE49-F238E27FC236}">
                <a16:creationId xmlns:a16="http://schemas.microsoft.com/office/drawing/2014/main" id="{CCD0F96F-F690-457B-B7BB-3F2F3CEC6AEB}"/>
              </a:ext>
            </a:extLst>
          </p:cNvPr>
          <p:cNvSpPr txBox="1">
            <a:spLocks/>
          </p:cNvSpPr>
          <p:nvPr/>
        </p:nvSpPr>
        <p:spPr>
          <a:xfrm>
            <a:off x="734508" y="1435260"/>
            <a:ext cx="5361492" cy="23265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400" u="sng" dirty="0"/>
              <a:t>Aufgabenstellung:</a:t>
            </a:r>
          </a:p>
          <a:p>
            <a:pPr>
              <a:buFont typeface="Wingdings" panose="05000000000000000000" pitchFamily="2" charset="2"/>
              <a:buChar char="§"/>
            </a:pPr>
            <a:r>
              <a:rPr lang="de-DE" sz="2000" dirty="0"/>
              <a:t>Bei einem Oberschenkelhalsbruch wird oft eine dynamische Hüfteschraube eingesetzt.</a:t>
            </a:r>
          </a:p>
          <a:p>
            <a:pPr>
              <a:buFont typeface="Wingdings" panose="05000000000000000000" pitchFamily="2" charset="2"/>
              <a:buChar char="§"/>
            </a:pPr>
            <a:r>
              <a:rPr lang="de-DE" sz="2000" dirty="0"/>
              <a:t>Vor dem chirurgischen Eingriff soll die Operation geplant werden.</a:t>
            </a:r>
          </a:p>
          <a:p>
            <a:pPr>
              <a:buFont typeface="Wingdings" panose="05000000000000000000" pitchFamily="2" charset="2"/>
              <a:buChar char="§"/>
            </a:pPr>
            <a:r>
              <a:rPr lang="de-DE" sz="2000" dirty="0"/>
              <a:t>Ein Medizinsoftware soll hierzu dienen.</a:t>
            </a:r>
          </a:p>
        </p:txBody>
      </p:sp>
    </p:spTree>
    <p:extLst>
      <p:ext uri="{BB962C8B-B14F-4D97-AF65-F5344CB8AC3E}">
        <p14:creationId xmlns:p14="http://schemas.microsoft.com/office/powerpoint/2010/main" val="3003094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19822F-B949-4F03-811D-46BBBE2D3120}"/>
              </a:ext>
            </a:extLst>
          </p:cNvPr>
          <p:cNvSpPr>
            <a:spLocks noGrp="1"/>
          </p:cNvSpPr>
          <p:nvPr>
            <p:ph type="title"/>
          </p:nvPr>
        </p:nvSpPr>
        <p:spPr/>
        <p:txBody>
          <a:bodyPr>
            <a:normAutofit fontScale="90000"/>
          </a:bodyPr>
          <a:lstStyle/>
          <a:p>
            <a:r>
              <a:rPr lang="de-DE" dirty="0"/>
              <a:t>Konformitätsbewertung von Medizinprodukten</a:t>
            </a:r>
          </a:p>
        </p:txBody>
      </p:sp>
      <p:sp>
        <p:nvSpPr>
          <p:cNvPr id="3" name="Inhaltsplatzhalter 2">
            <a:extLst>
              <a:ext uri="{FF2B5EF4-FFF2-40B4-BE49-F238E27FC236}">
                <a16:creationId xmlns:a16="http://schemas.microsoft.com/office/drawing/2014/main" id="{7CC38A5D-F2F9-447A-887C-7E141D7A2D10}"/>
              </a:ext>
            </a:extLst>
          </p:cNvPr>
          <p:cNvSpPr>
            <a:spLocks noGrp="1"/>
          </p:cNvSpPr>
          <p:nvPr>
            <p:ph idx="1"/>
          </p:nvPr>
        </p:nvSpPr>
        <p:spPr/>
        <p:txBody>
          <a:bodyPr>
            <a:normAutofit fontScale="92500" lnSpcReduction="10000"/>
          </a:bodyPr>
          <a:lstStyle/>
          <a:p>
            <a:r>
              <a:rPr lang="de-DE" b="1" dirty="0"/>
              <a:t>Nachweis </a:t>
            </a:r>
            <a:r>
              <a:rPr lang="de-DE" dirty="0"/>
              <a:t>darüber, dass </a:t>
            </a:r>
            <a:r>
              <a:rPr lang="de-DE" b="1" dirty="0"/>
              <a:t>Wirkung ohne unvertretbare Risiken </a:t>
            </a:r>
            <a:r>
              <a:rPr lang="de-DE" dirty="0"/>
              <a:t>erzielt werden kann</a:t>
            </a:r>
          </a:p>
          <a:p>
            <a:pPr marL="0" indent="0">
              <a:buNone/>
            </a:pPr>
            <a:r>
              <a:rPr lang="de-DE" dirty="0"/>
              <a:t> </a:t>
            </a:r>
            <a:r>
              <a:rPr lang="de-DE" dirty="0">
                <a:sym typeface="Wingdings" panose="05000000000000000000" pitchFamily="2" charset="2"/>
              </a:rPr>
              <a:t> Risikomanagement</a:t>
            </a:r>
          </a:p>
          <a:p>
            <a:endParaRPr lang="de-DE" dirty="0"/>
          </a:p>
          <a:p>
            <a:r>
              <a:rPr lang="de-DE" dirty="0"/>
              <a:t>Bereitstellung von Lebenszyklusprozessen für die </a:t>
            </a:r>
            <a:r>
              <a:rPr lang="de-DE" b="1" dirty="0"/>
              <a:t>Entwicklung </a:t>
            </a:r>
            <a:r>
              <a:rPr lang="de-DE" dirty="0"/>
              <a:t>und die </a:t>
            </a:r>
            <a:r>
              <a:rPr lang="de-DE" b="1" dirty="0"/>
              <a:t>Wartung </a:t>
            </a:r>
            <a:r>
              <a:rPr lang="de-DE" dirty="0"/>
              <a:t>von Software</a:t>
            </a:r>
          </a:p>
          <a:p>
            <a:pPr marL="0" indent="0">
              <a:buNone/>
            </a:pPr>
            <a:r>
              <a:rPr lang="de-DE" dirty="0"/>
              <a:t> </a:t>
            </a:r>
            <a:r>
              <a:rPr lang="de-DE" dirty="0">
                <a:sym typeface="Wingdings" panose="05000000000000000000" pitchFamily="2" charset="2"/>
              </a:rPr>
              <a:t> Dokumentation</a:t>
            </a:r>
            <a:endParaRPr lang="de-DE" dirty="0"/>
          </a:p>
          <a:p>
            <a:pPr lvl="1"/>
            <a:r>
              <a:rPr lang="de-DE" dirty="0"/>
              <a:t>Nachvollziehbarkeit des Entwicklungsprozesses </a:t>
            </a:r>
            <a:r>
              <a:rPr lang="de-DE" b="1" dirty="0"/>
              <a:t>IEC 62304</a:t>
            </a:r>
            <a:r>
              <a:rPr lang="de-DE" dirty="0"/>
              <a:t> </a:t>
            </a:r>
          </a:p>
          <a:p>
            <a:pPr lvl="1"/>
            <a:r>
              <a:rPr lang="de-DE" dirty="0"/>
              <a:t>Anforderungen</a:t>
            </a:r>
          </a:p>
          <a:p>
            <a:pPr lvl="1"/>
            <a:r>
              <a:rPr lang="de-DE" dirty="0"/>
              <a:t>Pflichtenheft</a:t>
            </a:r>
          </a:p>
          <a:p>
            <a:pPr lvl="1"/>
            <a:r>
              <a:rPr lang="de-DE" dirty="0"/>
              <a:t>Risikoanalyse</a:t>
            </a:r>
          </a:p>
          <a:p>
            <a:pPr lvl="1"/>
            <a:r>
              <a:rPr lang="de-DE" dirty="0"/>
              <a:t>Testmanagement </a:t>
            </a:r>
            <a:br>
              <a:rPr lang="de-DE" dirty="0"/>
            </a:br>
            <a:endParaRPr lang="de-DE" dirty="0"/>
          </a:p>
          <a:p>
            <a:endParaRPr lang="de-DE" dirty="0"/>
          </a:p>
          <a:p>
            <a:endParaRPr lang="de-DE" dirty="0"/>
          </a:p>
        </p:txBody>
      </p:sp>
      <p:sp>
        <p:nvSpPr>
          <p:cNvPr id="4" name="Datumsplatzhalter 3">
            <a:extLst>
              <a:ext uri="{FF2B5EF4-FFF2-40B4-BE49-F238E27FC236}">
                <a16:creationId xmlns:a16="http://schemas.microsoft.com/office/drawing/2014/main" id="{1E9A2016-4EBF-4C89-A4B9-A8F3456AFB06}"/>
              </a:ext>
            </a:extLst>
          </p:cNvPr>
          <p:cNvSpPr>
            <a:spLocks noGrp="1"/>
          </p:cNvSpPr>
          <p:nvPr>
            <p:ph type="dt" sz="half" idx="10"/>
          </p:nvPr>
        </p:nvSpPr>
        <p:spPr/>
        <p:txBody>
          <a:bodyPr/>
          <a:lstStyle/>
          <a:p>
            <a:r>
              <a:rPr lang="de-DE"/>
              <a:t>15.07.2020</a:t>
            </a:r>
            <a:endParaRPr lang="de-DE" dirty="0"/>
          </a:p>
        </p:txBody>
      </p:sp>
      <p:sp>
        <p:nvSpPr>
          <p:cNvPr id="5" name="Fußzeilenplatzhalter 4">
            <a:extLst>
              <a:ext uri="{FF2B5EF4-FFF2-40B4-BE49-F238E27FC236}">
                <a16:creationId xmlns:a16="http://schemas.microsoft.com/office/drawing/2014/main" id="{F4E86307-7FE1-4E77-98BE-78EED9B18A0F}"/>
              </a:ext>
            </a:extLst>
          </p:cNvPr>
          <p:cNvSpPr>
            <a:spLocks noGrp="1"/>
          </p:cNvSpPr>
          <p:nvPr>
            <p:ph type="ftr" sz="quarter" idx="11"/>
          </p:nvPr>
        </p:nvSpPr>
        <p:spPr/>
        <p:txBody>
          <a:bodyPr/>
          <a:lstStyle/>
          <a:p>
            <a:r>
              <a:rPr lang="de-DE"/>
              <a:t>Softwareentwicklung in der Medizintechnik</a:t>
            </a:r>
            <a:endParaRPr lang="de-DE" dirty="0"/>
          </a:p>
        </p:txBody>
      </p:sp>
      <p:sp>
        <p:nvSpPr>
          <p:cNvPr id="6" name="Foliennummernplatzhalter 5">
            <a:extLst>
              <a:ext uri="{FF2B5EF4-FFF2-40B4-BE49-F238E27FC236}">
                <a16:creationId xmlns:a16="http://schemas.microsoft.com/office/drawing/2014/main" id="{B4343D26-B42D-4F12-9FDD-ADCBCBFB6A84}"/>
              </a:ext>
            </a:extLst>
          </p:cNvPr>
          <p:cNvSpPr>
            <a:spLocks noGrp="1"/>
          </p:cNvSpPr>
          <p:nvPr>
            <p:ph type="sldNum" sz="quarter" idx="12"/>
          </p:nvPr>
        </p:nvSpPr>
        <p:spPr/>
        <p:txBody>
          <a:bodyPr/>
          <a:lstStyle/>
          <a:p>
            <a:fld id="{828B512B-91F8-499E-8637-260250557B20}" type="slidenum">
              <a:rPr lang="de-DE" smtClean="0"/>
              <a:t>3</a:t>
            </a:fld>
            <a:endParaRPr lang="de-DE"/>
          </a:p>
        </p:txBody>
      </p:sp>
    </p:spTree>
    <p:extLst>
      <p:ext uri="{BB962C8B-B14F-4D97-AF65-F5344CB8AC3E}">
        <p14:creationId xmlns:p14="http://schemas.microsoft.com/office/powerpoint/2010/main" val="3611516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4F2969-AF2E-42C7-88CF-8035BE05D926}"/>
              </a:ext>
            </a:extLst>
          </p:cNvPr>
          <p:cNvSpPr>
            <a:spLocks noGrp="1"/>
          </p:cNvSpPr>
          <p:nvPr>
            <p:ph type="title"/>
          </p:nvPr>
        </p:nvSpPr>
        <p:spPr/>
        <p:txBody>
          <a:bodyPr>
            <a:normAutofit fontScale="90000"/>
          </a:bodyPr>
          <a:lstStyle/>
          <a:p>
            <a:r>
              <a:rPr lang="de-DE" dirty="0"/>
              <a:t>Anforderungsanalyse: Lastenheft vs. Pflichtenheft</a:t>
            </a:r>
          </a:p>
        </p:txBody>
      </p:sp>
      <p:sp>
        <p:nvSpPr>
          <p:cNvPr id="4" name="Datumsplatzhalter 3">
            <a:extLst>
              <a:ext uri="{FF2B5EF4-FFF2-40B4-BE49-F238E27FC236}">
                <a16:creationId xmlns:a16="http://schemas.microsoft.com/office/drawing/2014/main" id="{1040DD83-AB33-4BAD-8019-1526CB883E90}"/>
              </a:ext>
            </a:extLst>
          </p:cNvPr>
          <p:cNvSpPr>
            <a:spLocks noGrp="1"/>
          </p:cNvSpPr>
          <p:nvPr>
            <p:ph type="dt" sz="half" idx="10"/>
          </p:nvPr>
        </p:nvSpPr>
        <p:spPr/>
        <p:txBody>
          <a:bodyPr/>
          <a:lstStyle/>
          <a:p>
            <a:r>
              <a:rPr lang="de-DE"/>
              <a:t>15.07.2020</a:t>
            </a:r>
            <a:endParaRPr lang="de-DE" dirty="0"/>
          </a:p>
        </p:txBody>
      </p:sp>
      <p:sp>
        <p:nvSpPr>
          <p:cNvPr id="5" name="Fußzeilenplatzhalter 4">
            <a:extLst>
              <a:ext uri="{FF2B5EF4-FFF2-40B4-BE49-F238E27FC236}">
                <a16:creationId xmlns:a16="http://schemas.microsoft.com/office/drawing/2014/main" id="{B9BB3CB4-365E-4DB7-BA86-0AD43C314FBB}"/>
              </a:ext>
            </a:extLst>
          </p:cNvPr>
          <p:cNvSpPr>
            <a:spLocks noGrp="1"/>
          </p:cNvSpPr>
          <p:nvPr>
            <p:ph type="ftr" sz="quarter" idx="11"/>
          </p:nvPr>
        </p:nvSpPr>
        <p:spPr/>
        <p:txBody>
          <a:bodyPr/>
          <a:lstStyle/>
          <a:p>
            <a:r>
              <a:rPr lang="de-DE"/>
              <a:t>Softwareentwicklung in der Medizintechnik</a:t>
            </a:r>
            <a:endParaRPr lang="de-DE" dirty="0"/>
          </a:p>
        </p:txBody>
      </p:sp>
      <p:sp>
        <p:nvSpPr>
          <p:cNvPr id="6" name="Foliennummernplatzhalter 5">
            <a:extLst>
              <a:ext uri="{FF2B5EF4-FFF2-40B4-BE49-F238E27FC236}">
                <a16:creationId xmlns:a16="http://schemas.microsoft.com/office/drawing/2014/main" id="{0C17F7D4-A262-485F-9275-A83C211057CD}"/>
              </a:ext>
            </a:extLst>
          </p:cNvPr>
          <p:cNvSpPr>
            <a:spLocks noGrp="1"/>
          </p:cNvSpPr>
          <p:nvPr>
            <p:ph type="sldNum" sz="quarter" idx="12"/>
          </p:nvPr>
        </p:nvSpPr>
        <p:spPr/>
        <p:txBody>
          <a:bodyPr/>
          <a:lstStyle/>
          <a:p>
            <a:fld id="{828B512B-91F8-499E-8637-260250557B20}" type="slidenum">
              <a:rPr lang="de-DE" smtClean="0"/>
              <a:t>4</a:t>
            </a:fld>
            <a:endParaRPr lang="de-DE"/>
          </a:p>
        </p:txBody>
      </p:sp>
      <p:grpSp>
        <p:nvGrpSpPr>
          <p:cNvPr id="18" name="Gruppieren 17">
            <a:extLst>
              <a:ext uri="{FF2B5EF4-FFF2-40B4-BE49-F238E27FC236}">
                <a16:creationId xmlns:a16="http://schemas.microsoft.com/office/drawing/2014/main" id="{13F44F84-7DAE-4FBC-9ED2-AA6D874BC641}"/>
              </a:ext>
            </a:extLst>
          </p:cNvPr>
          <p:cNvGrpSpPr/>
          <p:nvPr/>
        </p:nvGrpSpPr>
        <p:grpSpPr>
          <a:xfrm>
            <a:off x="588461" y="1209147"/>
            <a:ext cx="4173129" cy="5078504"/>
            <a:chOff x="553737" y="1220898"/>
            <a:chExt cx="4371458" cy="5460298"/>
          </a:xfrm>
        </p:grpSpPr>
        <p:sp>
          <p:nvSpPr>
            <p:cNvPr id="9" name="Inhaltsplatzhalter 2">
              <a:extLst>
                <a:ext uri="{FF2B5EF4-FFF2-40B4-BE49-F238E27FC236}">
                  <a16:creationId xmlns:a16="http://schemas.microsoft.com/office/drawing/2014/main" id="{66AF4624-4125-4E8F-A0A4-F0272BA29BD4}"/>
                </a:ext>
              </a:extLst>
            </p:cNvPr>
            <p:cNvSpPr txBox="1">
              <a:spLocks/>
            </p:cNvSpPr>
            <p:nvPr/>
          </p:nvSpPr>
          <p:spPr>
            <a:xfrm rot="21310358">
              <a:off x="742789" y="1220898"/>
              <a:ext cx="4182406" cy="5255809"/>
            </a:xfrm>
            <a:prstGeom prst="flowChartDocumen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de-DE" sz="900" dirty="0"/>
            </a:p>
          </p:txBody>
        </p:sp>
        <p:sp>
          <p:nvSpPr>
            <p:cNvPr id="10" name="Inhaltsplatzhalter 2">
              <a:extLst>
                <a:ext uri="{FF2B5EF4-FFF2-40B4-BE49-F238E27FC236}">
                  <a16:creationId xmlns:a16="http://schemas.microsoft.com/office/drawing/2014/main" id="{45A2C42E-CC80-4A36-900E-F2577A5727B9}"/>
                </a:ext>
              </a:extLst>
            </p:cNvPr>
            <p:cNvSpPr txBox="1">
              <a:spLocks/>
            </p:cNvSpPr>
            <p:nvPr/>
          </p:nvSpPr>
          <p:spPr>
            <a:xfrm rot="21310358">
              <a:off x="648262" y="1311570"/>
              <a:ext cx="4182406" cy="5255809"/>
            </a:xfrm>
            <a:prstGeom prst="flowChartDocument">
              <a:avLst/>
            </a:prstGeom>
            <a:solidFill>
              <a:schemeClr val="bg1"/>
            </a:solidFill>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de-DE" sz="900" dirty="0"/>
            </a:p>
          </p:txBody>
        </p:sp>
        <p:sp>
          <p:nvSpPr>
            <p:cNvPr id="11" name="Inhaltsplatzhalter 2">
              <a:extLst>
                <a:ext uri="{FF2B5EF4-FFF2-40B4-BE49-F238E27FC236}">
                  <a16:creationId xmlns:a16="http://schemas.microsoft.com/office/drawing/2014/main" id="{E38DBCED-8FC9-4ECE-AF22-6DE9B0333779}"/>
                </a:ext>
              </a:extLst>
            </p:cNvPr>
            <p:cNvSpPr txBox="1">
              <a:spLocks/>
            </p:cNvSpPr>
            <p:nvPr/>
          </p:nvSpPr>
          <p:spPr>
            <a:xfrm rot="21310358">
              <a:off x="553737" y="1425387"/>
              <a:ext cx="4182406" cy="5255809"/>
            </a:xfrm>
            <a:prstGeom prst="flowChartDocument">
              <a:avLst/>
            </a:prstGeom>
            <a:solidFill>
              <a:schemeClr val="bg1"/>
            </a:solidFill>
            <a:ln>
              <a:solidFill>
                <a:schemeClr val="accent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sz="2200" b="1" dirty="0"/>
                <a:t>Lastenheft</a:t>
              </a:r>
            </a:p>
            <a:p>
              <a:r>
                <a:rPr lang="de-DE" sz="1000" b="1" dirty="0"/>
                <a:t>Technische Anforderungen:</a:t>
              </a:r>
            </a:p>
            <a:p>
              <a:pPr lvl="1"/>
              <a:r>
                <a:rPr lang="de-DE" sz="900" dirty="0"/>
                <a:t>zur Planung einer Bohr-Trajektorie sollen die Start- und Endpunkte vom Nutzer auswählbar sein.</a:t>
              </a:r>
            </a:p>
            <a:p>
              <a:pPr lvl="1"/>
              <a:r>
                <a:rPr lang="de-DE" sz="900" dirty="0"/>
                <a:t>Nach der Auswahl der Start- und Endpunkte soll der Abstand zwischen diesen beiden Punkten ausgemessen und ausgegeben werden.</a:t>
              </a:r>
            </a:p>
            <a:p>
              <a:pPr lvl="1"/>
              <a:r>
                <a:rPr lang="de-DE" sz="900" dirty="0"/>
                <a:t>Der Bohrdurchmesser soll vom Nutzer auswählbar sein.</a:t>
              </a:r>
            </a:p>
            <a:p>
              <a:pPr lvl="1"/>
              <a:r>
                <a:rPr lang="de-DE" sz="900" dirty="0"/>
                <a:t>Entlang der Trajektorie orthogonal zur Bohrrichtung sollen die Bild-Schichten einzeln dargestellt werden. Über ein Slider ist die Schicht auszuwählen.</a:t>
              </a:r>
            </a:p>
            <a:p>
              <a:pPr lvl="1"/>
              <a:r>
                <a:rPr lang="de-DE" sz="900" dirty="0"/>
                <a:t>Das 3D-Bild soll in mindestens eine Ansicht dargestellt werden.</a:t>
              </a:r>
            </a:p>
            <a:p>
              <a:pPr lvl="1"/>
              <a:r>
                <a:rPr lang="de-DE" sz="900" dirty="0"/>
                <a:t>Die rekonstruierte Schicht soll in einer separaten Ansicht dargestellt werden.</a:t>
              </a:r>
            </a:p>
            <a:p>
              <a:pPr lvl="1"/>
              <a:r>
                <a:rPr lang="de-DE" sz="900" dirty="0"/>
                <a:t>Die geplante Bohrung soll in dem rekonstruierten Bild dargestellt werden, sodass eine visuelle Prüfung entlang des einzubohrenden Knochens möglich ist.</a:t>
              </a:r>
            </a:p>
            <a:p>
              <a:r>
                <a:rPr lang="de-DE" sz="1000" b="1" dirty="0"/>
                <a:t>Allgemeine Anforderungen:</a:t>
              </a:r>
            </a:p>
            <a:p>
              <a:pPr lvl="1"/>
              <a:r>
                <a:rPr lang="de-DE" sz="900" dirty="0"/>
                <a:t>Das Programm soll modular aufgebaut sein, sodass eine Erweiterung und Wiederverwendung in anderen Programen möglich sind.</a:t>
              </a:r>
            </a:p>
            <a:p>
              <a:pPr lvl="1"/>
              <a:r>
                <a:rPr lang="de-DE" sz="900" dirty="0"/>
                <a:t>Der Entwicklungsprozess soll dokumentiert sein. Hierzu kann eine Versionsverwaltung der Nachvollziehbarkeit des Entwicklungsprozesses dienen</a:t>
              </a:r>
            </a:p>
            <a:p>
              <a:pPr lvl="1"/>
              <a:r>
                <a:rPr lang="de-DE" sz="900" dirty="0"/>
                <a:t>User Interface soll möglichst benutzerfreundlich sein.</a:t>
              </a:r>
            </a:p>
            <a:p>
              <a:pPr lvl="1"/>
              <a:r>
                <a:rPr lang="de-DE" sz="900" dirty="0"/>
                <a:t>Der Anwender soll zur Laufzeit über potenzielle Risiken / Fehler informiert werden.</a:t>
              </a:r>
            </a:p>
          </p:txBody>
        </p:sp>
      </p:grpSp>
      <p:grpSp>
        <p:nvGrpSpPr>
          <p:cNvPr id="12" name="Gruppieren 11">
            <a:extLst>
              <a:ext uri="{FF2B5EF4-FFF2-40B4-BE49-F238E27FC236}">
                <a16:creationId xmlns:a16="http://schemas.microsoft.com/office/drawing/2014/main" id="{1D7EDBE5-97D9-4292-8102-3F03B245AD8D}"/>
              </a:ext>
            </a:extLst>
          </p:cNvPr>
          <p:cNvGrpSpPr/>
          <p:nvPr/>
        </p:nvGrpSpPr>
        <p:grpSpPr>
          <a:xfrm>
            <a:off x="4458837" y="1860860"/>
            <a:ext cx="3026359" cy="3975883"/>
            <a:chOff x="8958743" y="1824528"/>
            <a:chExt cx="3026359" cy="3975883"/>
          </a:xfrm>
        </p:grpSpPr>
        <p:pic>
          <p:nvPicPr>
            <p:cNvPr id="13" name="Grafik 12">
              <a:extLst>
                <a:ext uri="{FF2B5EF4-FFF2-40B4-BE49-F238E27FC236}">
                  <a16:creationId xmlns:a16="http://schemas.microsoft.com/office/drawing/2014/main" id="{23D689B6-4CC8-4551-9540-69317EA6D723}"/>
                </a:ext>
              </a:extLst>
            </p:cNvPr>
            <p:cNvPicPr>
              <a:picLocks noChangeAspect="1"/>
            </p:cNvPicPr>
            <p:nvPr/>
          </p:nvPicPr>
          <p:blipFill rotWithShape="1">
            <a:blip r:embed="rId3"/>
            <a:srcRect l="5586" t="21552" r="66309" b="57718"/>
            <a:stretch/>
          </p:blipFill>
          <p:spPr>
            <a:xfrm>
              <a:off x="9351314" y="3091545"/>
              <a:ext cx="2396506" cy="1305789"/>
            </a:xfrm>
            <a:prstGeom prst="rect">
              <a:avLst/>
            </a:prstGeom>
          </p:spPr>
        </p:pic>
        <p:pic>
          <p:nvPicPr>
            <p:cNvPr id="14" name="Grafik 13">
              <a:extLst>
                <a:ext uri="{FF2B5EF4-FFF2-40B4-BE49-F238E27FC236}">
                  <a16:creationId xmlns:a16="http://schemas.microsoft.com/office/drawing/2014/main" id="{B7A347A1-0426-4228-9595-F8C385E39749}"/>
                </a:ext>
              </a:extLst>
            </p:cNvPr>
            <p:cNvPicPr>
              <a:picLocks noChangeAspect="1"/>
            </p:cNvPicPr>
            <p:nvPr/>
          </p:nvPicPr>
          <p:blipFill rotWithShape="1">
            <a:blip r:embed="rId3"/>
            <a:srcRect l="5555" t="62768" r="58952" b="14794"/>
            <a:stretch/>
          </p:blipFill>
          <p:spPr>
            <a:xfrm>
              <a:off x="8958743" y="4387086"/>
              <a:ext cx="3026359" cy="1413325"/>
            </a:xfrm>
            <a:prstGeom prst="rect">
              <a:avLst/>
            </a:prstGeom>
          </p:spPr>
        </p:pic>
        <p:pic>
          <p:nvPicPr>
            <p:cNvPr id="15" name="Grafik 14">
              <a:extLst>
                <a:ext uri="{FF2B5EF4-FFF2-40B4-BE49-F238E27FC236}">
                  <a16:creationId xmlns:a16="http://schemas.microsoft.com/office/drawing/2014/main" id="{B8E8804A-10D1-43FF-9700-A7A9065E25CC}"/>
                </a:ext>
              </a:extLst>
            </p:cNvPr>
            <p:cNvPicPr>
              <a:picLocks noChangeAspect="1"/>
            </p:cNvPicPr>
            <p:nvPr/>
          </p:nvPicPr>
          <p:blipFill rotWithShape="1">
            <a:blip r:embed="rId3"/>
            <a:srcRect l="45071" t="21552" r="43098" b="57718"/>
            <a:stretch/>
          </p:blipFill>
          <p:spPr>
            <a:xfrm>
              <a:off x="10216247" y="1824528"/>
              <a:ext cx="1008782" cy="1305789"/>
            </a:xfrm>
            <a:prstGeom prst="rect">
              <a:avLst/>
            </a:prstGeom>
          </p:spPr>
        </p:pic>
      </p:grpSp>
      <p:grpSp>
        <p:nvGrpSpPr>
          <p:cNvPr id="17" name="Gruppieren 16">
            <a:extLst>
              <a:ext uri="{FF2B5EF4-FFF2-40B4-BE49-F238E27FC236}">
                <a16:creationId xmlns:a16="http://schemas.microsoft.com/office/drawing/2014/main" id="{F21842FA-BC5F-4633-9B22-CAF4B00677C6}"/>
              </a:ext>
            </a:extLst>
          </p:cNvPr>
          <p:cNvGrpSpPr/>
          <p:nvPr/>
        </p:nvGrpSpPr>
        <p:grpSpPr>
          <a:xfrm>
            <a:off x="7625624" y="1180618"/>
            <a:ext cx="4141490" cy="5144151"/>
            <a:chOff x="7486727" y="1252709"/>
            <a:chExt cx="4358609" cy="5454025"/>
          </a:xfrm>
        </p:grpSpPr>
        <p:sp>
          <p:nvSpPr>
            <p:cNvPr id="7" name="Inhaltsplatzhalter 2">
              <a:extLst>
                <a:ext uri="{FF2B5EF4-FFF2-40B4-BE49-F238E27FC236}">
                  <a16:creationId xmlns:a16="http://schemas.microsoft.com/office/drawing/2014/main" id="{700D4A1B-9F8F-40FB-98FE-0E2AE8BDFFA2}"/>
                </a:ext>
              </a:extLst>
            </p:cNvPr>
            <p:cNvSpPr txBox="1">
              <a:spLocks/>
            </p:cNvSpPr>
            <p:nvPr/>
          </p:nvSpPr>
          <p:spPr>
            <a:xfrm rot="21310358">
              <a:off x="7662930" y="1252709"/>
              <a:ext cx="4182406" cy="5255809"/>
            </a:xfrm>
            <a:prstGeom prst="flowChartDocumen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de-DE" sz="900" dirty="0"/>
            </a:p>
          </p:txBody>
        </p:sp>
        <p:sp>
          <p:nvSpPr>
            <p:cNvPr id="8" name="Inhaltsplatzhalter 2">
              <a:extLst>
                <a:ext uri="{FF2B5EF4-FFF2-40B4-BE49-F238E27FC236}">
                  <a16:creationId xmlns:a16="http://schemas.microsoft.com/office/drawing/2014/main" id="{1EADA083-73B3-4073-8C05-19C87197866E}"/>
                </a:ext>
              </a:extLst>
            </p:cNvPr>
            <p:cNvSpPr txBox="1">
              <a:spLocks/>
            </p:cNvSpPr>
            <p:nvPr/>
          </p:nvSpPr>
          <p:spPr>
            <a:xfrm rot="21310358">
              <a:off x="7568405" y="1343378"/>
              <a:ext cx="4182406" cy="5255809"/>
            </a:xfrm>
            <a:prstGeom prst="flowChartDocument">
              <a:avLst/>
            </a:prstGeom>
            <a:solidFill>
              <a:schemeClr val="bg1"/>
            </a:solidFill>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de-DE" sz="900" dirty="0"/>
            </a:p>
          </p:txBody>
        </p:sp>
        <p:sp>
          <p:nvSpPr>
            <p:cNvPr id="16" name="Inhaltsplatzhalter 2">
              <a:extLst>
                <a:ext uri="{FF2B5EF4-FFF2-40B4-BE49-F238E27FC236}">
                  <a16:creationId xmlns:a16="http://schemas.microsoft.com/office/drawing/2014/main" id="{F3CD7FD3-01B1-4198-A46F-64EB85638AA6}"/>
                </a:ext>
              </a:extLst>
            </p:cNvPr>
            <p:cNvSpPr txBox="1">
              <a:spLocks/>
            </p:cNvSpPr>
            <p:nvPr/>
          </p:nvSpPr>
          <p:spPr>
            <a:xfrm rot="21310358">
              <a:off x="7486727" y="1450925"/>
              <a:ext cx="4182406" cy="5255809"/>
            </a:xfrm>
            <a:prstGeom prst="flowChartDocument">
              <a:avLst/>
            </a:prstGeom>
            <a:solidFill>
              <a:schemeClr val="bg1"/>
            </a:solidFill>
            <a:ln>
              <a:solidFill>
                <a:schemeClr val="accent1"/>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200" b="1" dirty="0"/>
                <a:t>Pflichtenheft: Wie sollen die Anforderungen realisiert werden?</a:t>
              </a:r>
            </a:p>
            <a:p>
              <a:r>
                <a:rPr lang="de-DE" sz="1100" b="1" dirty="0"/>
                <a:t>Anforderungen an das GUI:</a:t>
              </a:r>
            </a:p>
            <a:p>
              <a:pPr lvl="1"/>
              <a:r>
                <a:rPr lang="de-DE" sz="800" dirty="0"/>
                <a:t>Es soll eine Interaktive GUI entwickelt werden, die dem Nutzer die Möglichkeit gibt, einen Star- und einen Endpunkt über die Maustaste zu wählen.</a:t>
              </a:r>
            </a:p>
            <a:p>
              <a:pPr lvl="1"/>
              <a:r>
                <a:rPr lang="de-DE" sz="800" dirty="0"/>
                <a:t>Außerdem soll der Anwender über ein interaktives GUI über den aktuellen Status des Programms informiert werden.</a:t>
              </a:r>
            </a:p>
            <a:p>
              <a:pPr lvl="1"/>
              <a:r>
                <a:rPr lang="de-DE" sz="800" dirty="0"/>
                <a:t>Eine intuitive Gestaltung und eine kurze Anleitung sollen die Benutzerfreundlichkeit und die richtige Anwendung versichern.</a:t>
              </a:r>
            </a:p>
            <a:p>
              <a:r>
                <a:rPr lang="de-DE" sz="1100" b="1" dirty="0"/>
                <a:t>Anforderungen an die DLL:</a:t>
              </a:r>
            </a:p>
            <a:p>
              <a:pPr lvl="1"/>
              <a:r>
                <a:rPr lang="de-DE" sz="800" dirty="0"/>
                <a:t>Es soll eine Funktion entwickelt werden, welche es ermöglich, eine CT-Datei zu laden und zu speichern.</a:t>
              </a:r>
            </a:p>
            <a:p>
              <a:pPr lvl="1"/>
              <a:r>
                <a:rPr lang="de-DE" sz="800" dirty="0"/>
                <a:t>Es soll eine Funktion entwickelt werden, welche es ermöglich, eine gewählte Schicht der gespeicherten CT-Datei zu rekonstruieren.</a:t>
              </a:r>
            </a:p>
            <a:p>
              <a:pPr lvl="1"/>
              <a:r>
                <a:rPr lang="de-DE" sz="800" dirty="0"/>
                <a:t>Es soll eine </a:t>
              </a:r>
              <a:r>
                <a:rPr lang="de-DE" sz="800" dirty="0" err="1"/>
                <a:t>Windowing</a:t>
              </a:r>
              <a:r>
                <a:rPr lang="de-DE" sz="800" dirty="0"/>
                <a:t>-Funktion entwickelt werden, welche die in einem bestimmten Fenster liegende Grauwerte linear interpoliert und alle anderen Grauwerte ausfiltert.</a:t>
              </a:r>
            </a:p>
            <a:p>
              <a:pPr lvl="1"/>
              <a:r>
                <a:rPr lang="de-DE" sz="800" dirty="0"/>
                <a:t>weitere wiederverwendbare Funktionen sollen nach Möglichkeit in der DLL ausgelagert werden.</a:t>
              </a:r>
            </a:p>
            <a:p>
              <a:r>
                <a:rPr lang="de-DE" sz="1100" b="1" dirty="0"/>
                <a:t>Allgemeine Implementierung-Anforderungen:</a:t>
              </a:r>
            </a:p>
            <a:p>
              <a:pPr lvl="1"/>
              <a:r>
                <a:rPr lang="de-DE" sz="800" dirty="0"/>
                <a:t>Das Programm soll in C++ implementiert werden.</a:t>
              </a:r>
            </a:p>
            <a:p>
              <a:pPr marL="0" indent="0">
                <a:buFont typeface="Arial" panose="020B0604020202020204" pitchFamily="34" charset="0"/>
                <a:buNone/>
              </a:pPr>
              <a:endParaRPr lang="de-DE" sz="1100" dirty="0"/>
            </a:p>
          </p:txBody>
        </p:sp>
      </p:grpSp>
    </p:spTree>
    <p:extLst>
      <p:ext uri="{BB962C8B-B14F-4D97-AF65-F5344CB8AC3E}">
        <p14:creationId xmlns:p14="http://schemas.microsoft.com/office/powerpoint/2010/main" val="971219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8301C2-A3E8-451A-81BE-8CC7E7CADC66}"/>
              </a:ext>
            </a:extLst>
          </p:cNvPr>
          <p:cNvSpPr>
            <a:spLocks noGrp="1"/>
          </p:cNvSpPr>
          <p:nvPr>
            <p:ph type="title"/>
          </p:nvPr>
        </p:nvSpPr>
        <p:spPr/>
        <p:txBody>
          <a:bodyPr>
            <a:normAutofit fontScale="90000"/>
          </a:bodyPr>
          <a:lstStyle/>
          <a:p>
            <a:r>
              <a:rPr lang="de-DE" dirty="0"/>
              <a:t>Risikoanalyse / Maßnahmen zur Risikominderung</a:t>
            </a:r>
          </a:p>
        </p:txBody>
      </p:sp>
      <p:sp>
        <p:nvSpPr>
          <p:cNvPr id="4" name="Datumsplatzhalter 3">
            <a:extLst>
              <a:ext uri="{FF2B5EF4-FFF2-40B4-BE49-F238E27FC236}">
                <a16:creationId xmlns:a16="http://schemas.microsoft.com/office/drawing/2014/main" id="{0AD7504B-401A-4496-AD2A-53681253697C}"/>
              </a:ext>
            </a:extLst>
          </p:cNvPr>
          <p:cNvSpPr>
            <a:spLocks noGrp="1"/>
          </p:cNvSpPr>
          <p:nvPr>
            <p:ph type="dt" sz="half" idx="10"/>
          </p:nvPr>
        </p:nvSpPr>
        <p:spPr/>
        <p:txBody>
          <a:bodyPr/>
          <a:lstStyle/>
          <a:p>
            <a:r>
              <a:rPr lang="de-DE"/>
              <a:t>15.07.2020</a:t>
            </a:r>
            <a:endParaRPr lang="de-DE" dirty="0"/>
          </a:p>
        </p:txBody>
      </p:sp>
      <p:sp>
        <p:nvSpPr>
          <p:cNvPr id="5" name="Fußzeilenplatzhalter 4">
            <a:extLst>
              <a:ext uri="{FF2B5EF4-FFF2-40B4-BE49-F238E27FC236}">
                <a16:creationId xmlns:a16="http://schemas.microsoft.com/office/drawing/2014/main" id="{74D14975-9089-42E9-B0A0-B2A2197D71DF}"/>
              </a:ext>
            </a:extLst>
          </p:cNvPr>
          <p:cNvSpPr>
            <a:spLocks noGrp="1"/>
          </p:cNvSpPr>
          <p:nvPr>
            <p:ph type="ftr" sz="quarter" idx="11"/>
          </p:nvPr>
        </p:nvSpPr>
        <p:spPr/>
        <p:txBody>
          <a:bodyPr/>
          <a:lstStyle/>
          <a:p>
            <a:r>
              <a:rPr lang="de-DE"/>
              <a:t>Softwareentwicklung in der Medizintechnik</a:t>
            </a:r>
            <a:endParaRPr lang="de-DE" dirty="0"/>
          </a:p>
        </p:txBody>
      </p:sp>
      <p:sp>
        <p:nvSpPr>
          <p:cNvPr id="6" name="Foliennummernplatzhalter 5">
            <a:extLst>
              <a:ext uri="{FF2B5EF4-FFF2-40B4-BE49-F238E27FC236}">
                <a16:creationId xmlns:a16="http://schemas.microsoft.com/office/drawing/2014/main" id="{A1813E11-736E-4105-86B4-FB27BB675707}"/>
              </a:ext>
            </a:extLst>
          </p:cNvPr>
          <p:cNvSpPr>
            <a:spLocks noGrp="1"/>
          </p:cNvSpPr>
          <p:nvPr>
            <p:ph type="sldNum" sz="quarter" idx="12"/>
          </p:nvPr>
        </p:nvSpPr>
        <p:spPr/>
        <p:txBody>
          <a:bodyPr/>
          <a:lstStyle/>
          <a:p>
            <a:fld id="{828B512B-91F8-499E-8637-260250557B20}" type="slidenum">
              <a:rPr lang="de-DE" smtClean="0"/>
              <a:t>5</a:t>
            </a:fld>
            <a:endParaRPr lang="de-DE"/>
          </a:p>
        </p:txBody>
      </p:sp>
      <p:graphicFrame>
        <p:nvGraphicFramePr>
          <p:cNvPr id="8" name="Tabelle 7">
            <a:extLst>
              <a:ext uri="{FF2B5EF4-FFF2-40B4-BE49-F238E27FC236}">
                <a16:creationId xmlns:a16="http://schemas.microsoft.com/office/drawing/2014/main" id="{B17A0976-C4D9-4CEF-B768-720600F542DE}"/>
              </a:ext>
            </a:extLst>
          </p:cNvPr>
          <p:cNvGraphicFramePr>
            <a:graphicFrameLocks noGrp="1"/>
          </p:cNvGraphicFramePr>
          <p:nvPr>
            <p:extLst>
              <p:ext uri="{D42A27DB-BD31-4B8C-83A1-F6EECF244321}">
                <p14:modId xmlns:p14="http://schemas.microsoft.com/office/powerpoint/2010/main" val="1633030542"/>
              </p:ext>
            </p:extLst>
          </p:nvPr>
        </p:nvGraphicFramePr>
        <p:xfrm>
          <a:off x="104172" y="1412112"/>
          <a:ext cx="11956648" cy="4657069"/>
        </p:xfrm>
        <a:graphic>
          <a:graphicData uri="http://schemas.openxmlformats.org/drawingml/2006/table">
            <a:tbl>
              <a:tblPr/>
              <a:tblGrid>
                <a:gridCol w="405925">
                  <a:extLst>
                    <a:ext uri="{9D8B030D-6E8A-4147-A177-3AD203B41FA5}">
                      <a16:colId xmlns:a16="http://schemas.microsoft.com/office/drawing/2014/main" val="3621345162"/>
                    </a:ext>
                  </a:extLst>
                </a:gridCol>
                <a:gridCol w="377913">
                  <a:extLst>
                    <a:ext uri="{9D8B030D-6E8A-4147-A177-3AD203B41FA5}">
                      <a16:colId xmlns:a16="http://schemas.microsoft.com/office/drawing/2014/main" val="3313365013"/>
                    </a:ext>
                  </a:extLst>
                </a:gridCol>
                <a:gridCol w="1366017">
                  <a:extLst>
                    <a:ext uri="{9D8B030D-6E8A-4147-A177-3AD203B41FA5}">
                      <a16:colId xmlns:a16="http://schemas.microsoft.com/office/drawing/2014/main" val="971386459"/>
                    </a:ext>
                  </a:extLst>
                </a:gridCol>
                <a:gridCol w="822220">
                  <a:extLst>
                    <a:ext uri="{9D8B030D-6E8A-4147-A177-3AD203B41FA5}">
                      <a16:colId xmlns:a16="http://schemas.microsoft.com/office/drawing/2014/main" val="1022174827"/>
                    </a:ext>
                  </a:extLst>
                </a:gridCol>
                <a:gridCol w="1011832">
                  <a:extLst>
                    <a:ext uri="{9D8B030D-6E8A-4147-A177-3AD203B41FA5}">
                      <a16:colId xmlns:a16="http://schemas.microsoft.com/office/drawing/2014/main" val="1364826062"/>
                    </a:ext>
                  </a:extLst>
                </a:gridCol>
                <a:gridCol w="719255">
                  <a:extLst>
                    <a:ext uri="{9D8B030D-6E8A-4147-A177-3AD203B41FA5}">
                      <a16:colId xmlns:a16="http://schemas.microsoft.com/office/drawing/2014/main" val="456606291"/>
                    </a:ext>
                  </a:extLst>
                </a:gridCol>
                <a:gridCol w="1475078">
                  <a:extLst>
                    <a:ext uri="{9D8B030D-6E8A-4147-A177-3AD203B41FA5}">
                      <a16:colId xmlns:a16="http://schemas.microsoft.com/office/drawing/2014/main" val="1396036391"/>
                    </a:ext>
                  </a:extLst>
                </a:gridCol>
                <a:gridCol w="359626">
                  <a:extLst>
                    <a:ext uri="{9D8B030D-6E8A-4147-A177-3AD203B41FA5}">
                      <a16:colId xmlns:a16="http://schemas.microsoft.com/office/drawing/2014/main" val="332283382"/>
                    </a:ext>
                  </a:extLst>
                </a:gridCol>
                <a:gridCol w="487627">
                  <a:extLst>
                    <a:ext uri="{9D8B030D-6E8A-4147-A177-3AD203B41FA5}">
                      <a16:colId xmlns:a16="http://schemas.microsoft.com/office/drawing/2014/main" val="1034324913"/>
                    </a:ext>
                  </a:extLst>
                </a:gridCol>
                <a:gridCol w="1048403">
                  <a:extLst>
                    <a:ext uri="{9D8B030D-6E8A-4147-A177-3AD203B41FA5}">
                      <a16:colId xmlns:a16="http://schemas.microsoft.com/office/drawing/2014/main" val="2978859604"/>
                    </a:ext>
                  </a:extLst>
                </a:gridCol>
                <a:gridCol w="377913">
                  <a:extLst>
                    <a:ext uri="{9D8B030D-6E8A-4147-A177-3AD203B41FA5}">
                      <a16:colId xmlns:a16="http://schemas.microsoft.com/office/drawing/2014/main" val="3940669375"/>
                    </a:ext>
                  </a:extLst>
                </a:gridCol>
                <a:gridCol w="953528">
                  <a:extLst>
                    <a:ext uri="{9D8B030D-6E8A-4147-A177-3AD203B41FA5}">
                      <a16:colId xmlns:a16="http://schemas.microsoft.com/office/drawing/2014/main" val="992776349"/>
                    </a:ext>
                  </a:extLst>
                </a:gridCol>
                <a:gridCol w="534803">
                  <a:extLst>
                    <a:ext uri="{9D8B030D-6E8A-4147-A177-3AD203B41FA5}">
                      <a16:colId xmlns:a16="http://schemas.microsoft.com/office/drawing/2014/main" val="3991356697"/>
                    </a:ext>
                  </a:extLst>
                </a:gridCol>
                <a:gridCol w="1638595">
                  <a:extLst>
                    <a:ext uri="{9D8B030D-6E8A-4147-A177-3AD203B41FA5}">
                      <a16:colId xmlns:a16="http://schemas.microsoft.com/office/drawing/2014/main" val="4178573186"/>
                    </a:ext>
                  </a:extLst>
                </a:gridCol>
                <a:gridCol w="377913">
                  <a:extLst>
                    <a:ext uri="{9D8B030D-6E8A-4147-A177-3AD203B41FA5}">
                      <a16:colId xmlns:a16="http://schemas.microsoft.com/office/drawing/2014/main" val="538462507"/>
                    </a:ext>
                  </a:extLst>
                </a:gridCol>
              </a:tblGrid>
              <a:tr h="600912">
                <a:tc>
                  <a:txBody>
                    <a:bodyPr/>
                    <a:lstStyle/>
                    <a:p>
                      <a:pPr algn="ctr" fontAlgn="b"/>
                      <a:r>
                        <a:rPr lang="de-DE" sz="900" b="1" i="0" u="none" strike="noStrike" dirty="0">
                          <a:solidFill>
                            <a:srgbClr val="000000"/>
                          </a:solidFill>
                          <a:effectLst/>
                          <a:latin typeface="Calibri" panose="020F0502020204030204" pitchFamily="34" charset="0"/>
                        </a:rPr>
                        <a:t>RPZ </a:t>
                      </a:r>
                      <a:r>
                        <a:rPr lang="de-DE" sz="900" b="1" i="0" u="none" strike="noStrike" dirty="0" err="1">
                          <a:solidFill>
                            <a:srgbClr val="000000"/>
                          </a:solidFill>
                          <a:effectLst/>
                          <a:latin typeface="Calibri" panose="020F0502020204030204" pitchFamily="34" charset="0"/>
                        </a:rPr>
                        <a:t>without</a:t>
                      </a:r>
                      <a:r>
                        <a:rPr lang="de-DE" sz="900" b="1" i="0" u="none" strike="noStrike" dirty="0">
                          <a:solidFill>
                            <a:srgbClr val="000000"/>
                          </a:solidFill>
                          <a:effectLst/>
                          <a:latin typeface="Calibri" panose="020F0502020204030204" pitchFamily="34" charset="0"/>
                        </a:rPr>
                        <a:t> </a:t>
                      </a:r>
                      <a:r>
                        <a:rPr lang="de-DE" sz="900" b="1" i="0" u="none" strike="noStrike" dirty="0" err="1">
                          <a:solidFill>
                            <a:srgbClr val="000000"/>
                          </a:solidFill>
                          <a:effectLst/>
                          <a:latin typeface="Calibri" panose="020F0502020204030204" pitchFamily="34" charset="0"/>
                        </a:rPr>
                        <a:t>Prevention</a:t>
                      </a:r>
                      <a:endParaRPr lang="de-DE" sz="900" b="1" i="0" u="none" strike="noStrike" dirty="0">
                        <a:solidFill>
                          <a:srgbClr val="000000"/>
                        </a:solidFill>
                        <a:effectLst/>
                        <a:latin typeface="Calibri" panose="020F0502020204030204" pitchFamily="34" charset="0"/>
                      </a:endParaRPr>
                    </a:p>
                  </a:txBody>
                  <a:tcPr marL="0" marR="0" marT="0" marB="0" anchor="ctr">
                    <a:lnL>
                      <a:noFill/>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de-DE" sz="900" b="1" i="0" u="none" strike="noStrike" dirty="0">
                          <a:solidFill>
                            <a:srgbClr val="000000"/>
                          </a:solidFill>
                          <a:effectLst/>
                          <a:latin typeface="Calibri" panose="020F0502020204030204" pitchFamily="34" charset="0"/>
                        </a:rPr>
                        <a:t>RPZ </a:t>
                      </a:r>
                      <a:r>
                        <a:rPr lang="de-DE" sz="900" b="1" i="0" u="none" strike="noStrike" dirty="0" err="1">
                          <a:solidFill>
                            <a:srgbClr val="000000"/>
                          </a:solidFill>
                          <a:effectLst/>
                          <a:latin typeface="Calibri" panose="020F0502020204030204" pitchFamily="34" charset="0"/>
                        </a:rPr>
                        <a:t>with</a:t>
                      </a:r>
                      <a:r>
                        <a:rPr lang="de-DE" sz="900" b="1" i="0" u="none" strike="noStrike" dirty="0">
                          <a:solidFill>
                            <a:srgbClr val="000000"/>
                          </a:solidFill>
                          <a:effectLst/>
                          <a:latin typeface="Calibri" panose="020F0502020204030204" pitchFamily="34" charset="0"/>
                        </a:rPr>
                        <a:t> </a:t>
                      </a:r>
                      <a:r>
                        <a:rPr lang="de-DE" sz="900" b="1" i="0" u="none" strike="noStrike" dirty="0" err="1">
                          <a:solidFill>
                            <a:srgbClr val="000000"/>
                          </a:solidFill>
                          <a:effectLst/>
                          <a:latin typeface="Calibri" panose="020F0502020204030204" pitchFamily="34" charset="0"/>
                        </a:rPr>
                        <a:t>Prevention</a:t>
                      </a:r>
                      <a:endParaRPr lang="de-DE" sz="900" b="1"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de-DE" sz="900" b="1" i="0" u="none" strike="noStrike" dirty="0">
                          <a:solidFill>
                            <a:srgbClr val="000000"/>
                          </a:solidFill>
                          <a:effectLst/>
                          <a:latin typeface="Calibri" panose="020F0502020204030204" pitchFamily="34" charset="0"/>
                        </a:rPr>
                        <a:t>FAILURE</a:t>
                      </a:r>
                    </a:p>
                  </a:txBody>
                  <a:tcPr marL="0" marR="0" marT="0" marB="0" anchor="ctr">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4B084"/>
                    </a:solidFill>
                  </a:tcPr>
                </a:tc>
                <a:tc>
                  <a:txBody>
                    <a:bodyPr/>
                    <a:lstStyle/>
                    <a:p>
                      <a:pPr algn="ctr" fontAlgn="b"/>
                      <a:r>
                        <a:rPr lang="de-DE" sz="900" b="1" i="0" u="none" strike="noStrike" dirty="0" err="1">
                          <a:solidFill>
                            <a:srgbClr val="000000"/>
                          </a:solidFill>
                          <a:effectLst/>
                          <a:latin typeface="Calibri" panose="020F0502020204030204" pitchFamily="34" charset="0"/>
                        </a:rPr>
                        <a:t>Detection</a:t>
                      </a:r>
                      <a:endParaRPr lang="de-DE" sz="900" b="1" i="0" u="none" strike="noStrike" dirty="0">
                        <a:solidFill>
                          <a:srgbClr val="000000"/>
                        </a:solidFill>
                        <a:effectLst/>
                        <a:latin typeface="Calibri" panose="020F0502020204030204" pitchFamily="34" charset="0"/>
                      </a:endParaRPr>
                    </a:p>
                  </a:txBody>
                  <a:tcPr marL="0" marR="0" marT="0" marB="0" anchor="ctr">
                    <a:lnL>
                      <a:noFill/>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4B084"/>
                    </a:solidFill>
                  </a:tcPr>
                </a:tc>
                <a:tc>
                  <a:txBody>
                    <a:bodyPr/>
                    <a:lstStyle/>
                    <a:p>
                      <a:pPr algn="ctr" fontAlgn="b"/>
                      <a:r>
                        <a:rPr lang="de-DE" sz="900" b="1" i="0" u="none" strike="noStrike">
                          <a:solidFill>
                            <a:srgbClr val="000000"/>
                          </a:solidFill>
                          <a:effectLst/>
                          <a:latin typeface="Calibri" panose="020F0502020204030204" pitchFamily="34" charset="0"/>
                        </a:rPr>
                        <a:t>PREVENTION (soll Entdeckung erhöhen)</a:t>
                      </a:r>
                    </a:p>
                  </a:txBody>
                  <a:tcPr marL="0" marR="0" marT="0" marB="0" anchor="ctr">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C6E0B4"/>
                    </a:solidFill>
                  </a:tcPr>
                </a:tc>
                <a:tc>
                  <a:txBody>
                    <a:bodyPr/>
                    <a:lstStyle/>
                    <a:p>
                      <a:pPr algn="ctr" fontAlgn="b"/>
                      <a:r>
                        <a:rPr lang="de-DE" sz="900" b="1" i="0" u="none" strike="noStrike" dirty="0" err="1">
                          <a:solidFill>
                            <a:srgbClr val="000000"/>
                          </a:solidFill>
                          <a:effectLst/>
                          <a:latin typeface="Calibri" panose="020F0502020204030204" pitchFamily="34" charset="0"/>
                        </a:rPr>
                        <a:t>Detection</a:t>
                      </a:r>
                      <a:endParaRPr lang="de-DE" sz="900" b="1" i="0" u="none" strike="noStrike" dirty="0">
                        <a:solidFill>
                          <a:srgbClr val="000000"/>
                        </a:solidFill>
                        <a:effectLst/>
                        <a:latin typeface="Calibri" panose="020F0502020204030204" pitchFamily="34" charset="0"/>
                      </a:endParaRPr>
                    </a:p>
                  </a:txBody>
                  <a:tcPr marL="0" marR="0" marT="0" marB="0" anchor="ctr">
                    <a:lnL>
                      <a:noFill/>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6E0B4"/>
                    </a:solidFill>
                  </a:tcPr>
                </a:tc>
                <a:tc>
                  <a:txBody>
                    <a:bodyPr/>
                    <a:lstStyle/>
                    <a:p>
                      <a:pPr algn="ctr" fontAlgn="b"/>
                      <a:r>
                        <a:rPr lang="de-DE" sz="900" b="1" i="0" u="none" strike="noStrike" dirty="0">
                          <a:solidFill>
                            <a:srgbClr val="000000"/>
                          </a:solidFill>
                          <a:effectLst/>
                          <a:latin typeface="Calibri" panose="020F0502020204030204" pitchFamily="34" charset="0"/>
                        </a:rPr>
                        <a:t>CAUSES</a:t>
                      </a:r>
                    </a:p>
                  </a:txBody>
                  <a:tcPr marL="0" marR="0" marT="0" marB="0" anchor="ctr">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BDD7EE"/>
                    </a:solidFill>
                  </a:tcPr>
                </a:tc>
                <a:tc>
                  <a:txBody>
                    <a:bodyPr/>
                    <a:lstStyle/>
                    <a:p>
                      <a:pPr algn="ctr" fontAlgn="b"/>
                      <a:r>
                        <a:rPr lang="de-DE" sz="900" b="1" i="0" u="none" strike="noStrike" dirty="0" err="1">
                          <a:solidFill>
                            <a:srgbClr val="000000"/>
                          </a:solidFill>
                          <a:effectLst/>
                          <a:latin typeface="Calibri" panose="020F0502020204030204" pitchFamily="34" charset="0"/>
                        </a:rPr>
                        <a:t>Occurence</a:t>
                      </a:r>
                      <a:endParaRPr lang="de-DE" sz="900" b="1" i="0" u="none" strike="noStrike" dirty="0">
                        <a:solidFill>
                          <a:srgbClr val="000000"/>
                        </a:solidFill>
                        <a:effectLst/>
                        <a:latin typeface="Calibri" panose="020F0502020204030204" pitchFamily="34" charset="0"/>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BDD7EE"/>
                    </a:solidFill>
                  </a:tcPr>
                </a:tc>
                <a:tc>
                  <a:txBody>
                    <a:bodyPr/>
                    <a:lstStyle/>
                    <a:p>
                      <a:pPr algn="ctr" fontAlgn="b"/>
                      <a:r>
                        <a:rPr lang="de-DE" sz="900" b="1" i="0" u="none" strike="noStrike">
                          <a:solidFill>
                            <a:srgbClr val="000000"/>
                          </a:solidFill>
                          <a:effectLst/>
                          <a:latin typeface="Calibri" panose="020F0502020204030204" pitchFamily="34" charset="0"/>
                        </a:rPr>
                        <a:t>Type of Cause</a:t>
                      </a:r>
                    </a:p>
                  </a:txBody>
                  <a:tcPr marL="0" marR="0" marT="0" marB="0" anchor="ctr">
                    <a:lnL>
                      <a:noFill/>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DD7EE"/>
                    </a:solidFill>
                  </a:tcPr>
                </a:tc>
                <a:tc>
                  <a:txBody>
                    <a:bodyPr/>
                    <a:lstStyle/>
                    <a:p>
                      <a:pPr algn="ctr" fontAlgn="b"/>
                      <a:r>
                        <a:rPr lang="de-DE" sz="900" b="1" i="0" u="none" strike="noStrike" dirty="0">
                          <a:solidFill>
                            <a:srgbClr val="000000"/>
                          </a:solidFill>
                          <a:effectLst/>
                          <a:latin typeface="Calibri" panose="020F0502020204030204" pitchFamily="34" charset="0"/>
                        </a:rPr>
                        <a:t>PREVENTION (soll Ursache verhindern)</a:t>
                      </a:r>
                    </a:p>
                  </a:txBody>
                  <a:tcPr marL="0" marR="0" marT="0" marB="0" anchor="ctr">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C6E0B4"/>
                    </a:solidFill>
                  </a:tcPr>
                </a:tc>
                <a:tc>
                  <a:txBody>
                    <a:bodyPr/>
                    <a:lstStyle/>
                    <a:p>
                      <a:pPr algn="ctr" fontAlgn="b"/>
                      <a:r>
                        <a:rPr lang="de-DE" sz="900" b="1" i="0" u="none" strike="noStrike">
                          <a:solidFill>
                            <a:srgbClr val="000000"/>
                          </a:solidFill>
                          <a:effectLst/>
                          <a:latin typeface="Calibri" panose="020F0502020204030204" pitchFamily="34" charset="0"/>
                        </a:rPr>
                        <a:t>Occurence</a:t>
                      </a:r>
                    </a:p>
                  </a:txBody>
                  <a:tcPr marL="0" marR="0" marT="0" marB="0" anchor="ctr">
                    <a:lnL>
                      <a:noFill/>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6E0B4"/>
                    </a:solidFill>
                  </a:tcPr>
                </a:tc>
                <a:tc>
                  <a:txBody>
                    <a:bodyPr/>
                    <a:lstStyle/>
                    <a:p>
                      <a:pPr algn="ctr" fontAlgn="b"/>
                      <a:r>
                        <a:rPr lang="de-DE" sz="900" b="1" i="0" u="none" strike="noStrike" dirty="0">
                          <a:solidFill>
                            <a:srgbClr val="000000"/>
                          </a:solidFill>
                          <a:effectLst/>
                          <a:latin typeface="Calibri" panose="020F0502020204030204" pitchFamily="34" charset="0"/>
                        </a:rPr>
                        <a:t>CONSEQUENCE</a:t>
                      </a:r>
                    </a:p>
                  </a:txBody>
                  <a:tcPr marL="0" marR="0" marT="0" marB="0" anchor="ctr">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E699"/>
                    </a:solidFill>
                  </a:tcPr>
                </a:tc>
                <a:tc>
                  <a:txBody>
                    <a:bodyPr/>
                    <a:lstStyle/>
                    <a:p>
                      <a:pPr algn="ctr" fontAlgn="b"/>
                      <a:r>
                        <a:rPr lang="de-DE" sz="900" b="1" i="0" u="none" strike="noStrike" dirty="0" err="1">
                          <a:solidFill>
                            <a:srgbClr val="000000"/>
                          </a:solidFill>
                          <a:effectLst/>
                          <a:latin typeface="Calibri" panose="020F0502020204030204" pitchFamily="34" charset="0"/>
                        </a:rPr>
                        <a:t>Severity</a:t>
                      </a:r>
                      <a:endParaRPr lang="de-DE" sz="900" b="1" i="0" u="none" strike="noStrike" dirty="0">
                        <a:solidFill>
                          <a:srgbClr val="000000"/>
                        </a:solidFill>
                        <a:effectLst/>
                        <a:latin typeface="Calibri" panose="020F0502020204030204" pitchFamily="34" charset="0"/>
                      </a:endParaRPr>
                    </a:p>
                  </a:txBody>
                  <a:tcPr marL="0" marR="0" marT="0" marB="0" anchor="ctr">
                    <a:lnL>
                      <a:noFill/>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E699"/>
                    </a:solidFill>
                  </a:tcPr>
                </a:tc>
                <a:tc>
                  <a:txBody>
                    <a:bodyPr/>
                    <a:lstStyle/>
                    <a:p>
                      <a:pPr algn="ctr" fontAlgn="b"/>
                      <a:r>
                        <a:rPr lang="de-DE" sz="900" b="1" i="0" u="none" strike="noStrike" dirty="0">
                          <a:solidFill>
                            <a:srgbClr val="000000"/>
                          </a:solidFill>
                          <a:effectLst/>
                          <a:latin typeface="Calibri" panose="020F0502020204030204" pitchFamily="34" charset="0"/>
                        </a:rPr>
                        <a:t>PREVENTION (soll Konsequenz vermindern)</a:t>
                      </a:r>
                    </a:p>
                  </a:txBody>
                  <a:tcPr marL="0" marR="0" marT="0" marB="0" anchor="ctr">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C6E0B4"/>
                    </a:solidFill>
                  </a:tcPr>
                </a:tc>
                <a:tc>
                  <a:txBody>
                    <a:bodyPr/>
                    <a:lstStyle/>
                    <a:p>
                      <a:pPr algn="ctr" fontAlgn="b"/>
                      <a:r>
                        <a:rPr lang="de-DE" sz="900" b="1" i="0" u="none" strike="noStrike" dirty="0" err="1">
                          <a:solidFill>
                            <a:srgbClr val="000000"/>
                          </a:solidFill>
                          <a:effectLst/>
                          <a:latin typeface="Calibri" panose="020F0502020204030204" pitchFamily="34" charset="0"/>
                        </a:rPr>
                        <a:t>Severity</a:t>
                      </a:r>
                      <a:endParaRPr lang="de-DE" sz="900" b="1" i="0" u="none" strike="noStrike" dirty="0">
                        <a:solidFill>
                          <a:srgbClr val="000000"/>
                        </a:solidFill>
                        <a:effectLst/>
                        <a:latin typeface="Calibri" panose="020F0502020204030204" pitchFamily="34" charset="0"/>
                      </a:endParaRPr>
                    </a:p>
                  </a:txBody>
                  <a:tcPr marL="0" marR="0" marT="0" marB="0" anchor="ctr">
                    <a:lnL>
                      <a:noFill/>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12850099"/>
                  </a:ext>
                </a:extLst>
              </a:tr>
              <a:tr h="600912">
                <a:tc>
                  <a:txBody>
                    <a:bodyPr/>
                    <a:lstStyle/>
                    <a:p>
                      <a:pPr algn="ctr" fontAlgn="ctr"/>
                      <a:r>
                        <a:rPr lang="de-DE" sz="900" b="0" i="0" u="none" strike="noStrike">
                          <a:solidFill>
                            <a:srgbClr val="000000"/>
                          </a:solidFill>
                          <a:effectLst/>
                          <a:latin typeface="Calibri" panose="020F0502020204030204" pitchFamily="34" charset="0"/>
                        </a:rPr>
                        <a:t>5</a:t>
                      </a:r>
                    </a:p>
                  </a:txBody>
                  <a:tcPr marL="0" marR="0" marT="0"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A9D08E"/>
                    </a:solidFill>
                  </a:tcPr>
                </a:tc>
                <a:tc>
                  <a:txBody>
                    <a:bodyPr/>
                    <a:lstStyle/>
                    <a:p>
                      <a:pPr algn="ctr" fontAlgn="ctr"/>
                      <a:r>
                        <a:rPr lang="de-DE" sz="900" b="0" i="0" u="none" strike="noStrike">
                          <a:solidFill>
                            <a:srgbClr val="000000"/>
                          </a:solidFill>
                          <a:effectLst/>
                          <a:latin typeface="Calibri" panose="020F0502020204030204" pitchFamily="34"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de-DE" sz="900" b="0" i="0" u="none" strike="noStrike">
                          <a:solidFill>
                            <a:srgbClr val="000000"/>
                          </a:solidFill>
                          <a:effectLst/>
                          <a:latin typeface="Calibri" panose="020F0502020204030204" pitchFamily="34" charset="0"/>
                        </a:rPr>
                        <a:t>Fehlermeldung wreden übersehen</a:t>
                      </a:r>
                    </a:p>
                  </a:txBody>
                  <a:tcPr marL="0" marR="0" marT="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4B084"/>
                    </a:solidFill>
                  </a:tcPr>
                </a:tc>
                <a:tc>
                  <a:txBody>
                    <a:bodyPr/>
                    <a:lstStyle/>
                    <a:p>
                      <a:pPr algn="ctr" fontAlgn="ctr"/>
                      <a:r>
                        <a:rPr lang="de-DE" sz="900" b="0" i="0" u="none" strike="noStrike" dirty="0">
                          <a:solidFill>
                            <a:srgbClr val="000000"/>
                          </a:solidFill>
                          <a:effectLst/>
                          <a:latin typeface="Calibri" panose="020F0502020204030204" pitchFamily="34" charset="0"/>
                        </a:rPr>
                        <a:t>wahrscheinlich</a:t>
                      </a:r>
                    </a:p>
                  </a:txBody>
                  <a:tcPr marL="0" marR="0" marT="0"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4B084"/>
                    </a:solidFill>
                  </a:tcPr>
                </a:tc>
                <a:tc>
                  <a:txBody>
                    <a:bodyPr/>
                    <a:lstStyle/>
                    <a:p>
                      <a:pPr algn="ctr" fontAlgn="ctr"/>
                      <a:r>
                        <a:rPr lang="de-DE" sz="900" b="0" i="0" u="none" strike="noStrike" dirty="0">
                          <a:solidFill>
                            <a:srgbClr val="000000"/>
                          </a:solidFill>
                          <a:effectLst/>
                          <a:latin typeface="Calibri" panose="020F0502020204030204" pitchFamily="34" charset="0"/>
                        </a:rPr>
                        <a:t>Das Programm soll interaktiv sein und mit dem Bediener interagieren</a:t>
                      </a:r>
                    </a:p>
                  </a:txBody>
                  <a:tcPr marL="0" marR="0" marT="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C6E0B4"/>
                    </a:solidFill>
                  </a:tcPr>
                </a:tc>
                <a:tc>
                  <a:txBody>
                    <a:bodyPr/>
                    <a:lstStyle/>
                    <a:p>
                      <a:pPr algn="ctr" fontAlgn="ctr"/>
                      <a:r>
                        <a:rPr lang="de-DE" sz="900" b="0" i="0" u="none" strike="noStrike" dirty="0">
                          <a:solidFill>
                            <a:srgbClr val="000000"/>
                          </a:solidFill>
                          <a:effectLst/>
                          <a:latin typeface="Calibri" panose="020F0502020204030204" pitchFamily="34" charset="0"/>
                        </a:rPr>
                        <a:t>neutral</a:t>
                      </a:r>
                    </a:p>
                  </a:txBody>
                  <a:tcPr marL="0" marR="0" marT="0"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6E0B4"/>
                    </a:solidFill>
                  </a:tcPr>
                </a:tc>
                <a:tc>
                  <a:txBody>
                    <a:bodyPr/>
                    <a:lstStyle/>
                    <a:p>
                      <a:pPr algn="ctr" fontAlgn="ctr"/>
                      <a:r>
                        <a:rPr lang="de-DE" sz="900" b="0" i="0" u="none" strike="noStrike">
                          <a:solidFill>
                            <a:srgbClr val="000000"/>
                          </a:solidFill>
                          <a:effectLst/>
                          <a:latin typeface="Calibri" panose="020F0502020204030204" pitchFamily="34" charset="0"/>
                        </a:rPr>
                        <a:t>ErrorBox nicht übersichtlig</a:t>
                      </a:r>
                    </a:p>
                  </a:txBody>
                  <a:tcPr marL="0" marR="0" marT="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BDD7EE"/>
                    </a:solidFill>
                  </a:tcPr>
                </a:tc>
                <a:tc>
                  <a:txBody>
                    <a:bodyPr/>
                    <a:lstStyle/>
                    <a:p>
                      <a:pPr algn="ctr" fontAlgn="ctr"/>
                      <a:r>
                        <a:rPr lang="de-DE" sz="900" b="0" i="0" u="none" strike="noStrike">
                          <a:solidFill>
                            <a:srgbClr val="000000"/>
                          </a:solidFill>
                          <a:effectLst/>
                          <a:latin typeface="Calibri" panose="020F0502020204030204" pitchFamily="34" charset="0"/>
                        </a:rPr>
                        <a:t>neutral</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BDD7EE"/>
                    </a:solidFill>
                  </a:tcPr>
                </a:tc>
                <a:tc>
                  <a:txBody>
                    <a:bodyPr/>
                    <a:lstStyle/>
                    <a:p>
                      <a:pPr algn="ctr" fontAlgn="ctr"/>
                      <a:r>
                        <a:rPr lang="de-DE" sz="900" b="0" i="0" u="none" strike="noStrike">
                          <a:solidFill>
                            <a:srgbClr val="000000"/>
                          </a:solidFill>
                          <a:effectLst/>
                          <a:latin typeface="Calibri" panose="020F0502020204030204" pitchFamily="34" charset="0"/>
                        </a:rPr>
                        <a:t>Human</a:t>
                      </a:r>
                    </a:p>
                  </a:txBody>
                  <a:tcPr marL="0" marR="0" marT="0"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DD7EE"/>
                    </a:solidFill>
                  </a:tcPr>
                </a:tc>
                <a:tc>
                  <a:txBody>
                    <a:bodyPr/>
                    <a:lstStyle/>
                    <a:p>
                      <a:pPr algn="ctr" fontAlgn="ctr"/>
                      <a:r>
                        <a:rPr lang="de-DE" sz="900" b="0" i="0" u="none" strike="noStrike" dirty="0">
                          <a:solidFill>
                            <a:srgbClr val="000000"/>
                          </a:solidFill>
                          <a:effectLst/>
                          <a:latin typeface="Calibri" panose="020F0502020204030204" pitchFamily="34" charset="0"/>
                        </a:rPr>
                        <a:t>Error Box soll übersichtlich </a:t>
                      </a:r>
                      <a:r>
                        <a:rPr lang="de-DE" sz="900" b="0" i="0" u="none" strike="noStrike" dirty="0" err="1">
                          <a:solidFill>
                            <a:srgbClr val="000000"/>
                          </a:solidFill>
                          <a:effectLst/>
                          <a:latin typeface="Calibri" panose="020F0502020204030204" pitchFamily="34" charset="0"/>
                        </a:rPr>
                        <a:t>gestalltet</a:t>
                      </a:r>
                      <a:r>
                        <a:rPr lang="de-DE" sz="900" b="0" i="0" u="none" strike="noStrike" dirty="0">
                          <a:solidFill>
                            <a:srgbClr val="000000"/>
                          </a:solidFill>
                          <a:effectLst/>
                          <a:latin typeface="Calibri" panose="020F0502020204030204" pitchFamily="34" charset="0"/>
                        </a:rPr>
                        <a:t> werden</a:t>
                      </a:r>
                    </a:p>
                  </a:txBody>
                  <a:tcPr marL="0" marR="0" marT="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C6E0B4"/>
                    </a:solidFill>
                  </a:tcPr>
                </a:tc>
                <a:tc>
                  <a:txBody>
                    <a:bodyPr/>
                    <a:lstStyle/>
                    <a:p>
                      <a:pPr algn="ctr" fontAlgn="ctr"/>
                      <a:r>
                        <a:rPr lang="de-DE" sz="900" b="0" i="0" u="none" strike="noStrike">
                          <a:solidFill>
                            <a:srgbClr val="000000"/>
                          </a:solidFill>
                          <a:effectLst/>
                          <a:latin typeface="Calibri" panose="020F0502020204030204" pitchFamily="34" charset="0"/>
                        </a:rPr>
                        <a:t>neutral</a:t>
                      </a:r>
                    </a:p>
                  </a:txBody>
                  <a:tcPr marL="0" marR="0" marT="0"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6E0B4"/>
                    </a:solidFill>
                  </a:tcPr>
                </a:tc>
                <a:tc>
                  <a:txBody>
                    <a:bodyPr/>
                    <a:lstStyle/>
                    <a:p>
                      <a:pPr algn="ctr" fontAlgn="ctr"/>
                      <a:r>
                        <a:rPr lang="de-DE" sz="900" b="0" i="0" u="none" strike="noStrike" dirty="0">
                          <a:solidFill>
                            <a:srgbClr val="000000"/>
                          </a:solidFill>
                          <a:effectLst/>
                          <a:latin typeface="Calibri" panose="020F0502020204030204" pitchFamily="34" charset="0"/>
                        </a:rPr>
                        <a:t>Fehler nicht gesehen</a:t>
                      </a:r>
                    </a:p>
                  </a:txBody>
                  <a:tcPr marL="0" marR="0" marT="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E699"/>
                    </a:solidFill>
                  </a:tcPr>
                </a:tc>
                <a:tc>
                  <a:txBody>
                    <a:bodyPr/>
                    <a:lstStyle/>
                    <a:p>
                      <a:pPr algn="ctr" fontAlgn="ctr"/>
                      <a:r>
                        <a:rPr lang="de-DE" sz="900" b="0" i="0" u="none" strike="noStrike" dirty="0">
                          <a:solidFill>
                            <a:srgbClr val="000000"/>
                          </a:solidFill>
                          <a:effectLst/>
                          <a:latin typeface="Calibri" panose="020F0502020204030204" pitchFamily="34" charset="0"/>
                        </a:rPr>
                        <a:t>kritisch</a:t>
                      </a:r>
                    </a:p>
                  </a:txBody>
                  <a:tcPr marL="0" marR="0" marT="0"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E699"/>
                    </a:solidFill>
                  </a:tcPr>
                </a:tc>
                <a:tc>
                  <a:txBody>
                    <a:bodyPr/>
                    <a:lstStyle/>
                    <a:p>
                      <a:pPr algn="ctr" fontAlgn="ctr"/>
                      <a:r>
                        <a:rPr lang="de-DE" sz="900" b="0" i="0" u="none" strike="noStrike" dirty="0">
                          <a:solidFill>
                            <a:srgbClr val="000000"/>
                          </a:solidFill>
                          <a:effectLst/>
                          <a:latin typeface="Calibri" panose="020F0502020204030204" pitchFamily="34" charset="0"/>
                        </a:rPr>
                        <a:t>bei kritischen Fehlern soll das Programm automatisch gestoppt werden.</a:t>
                      </a:r>
                    </a:p>
                  </a:txBody>
                  <a:tcPr marL="0" marR="0" marT="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C6E0B4"/>
                    </a:solidFill>
                  </a:tcPr>
                </a:tc>
                <a:tc>
                  <a:txBody>
                    <a:bodyPr/>
                    <a:lstStyle/>
                    <a:p>
                      <a:pPr algn="ctr" fontAlgn="ctr"/>
                      <a:r>
                        <a:rPr lang="de-DE" sz="900" b="0" i="0" u="none" strike="noStrike">
                          <a:solidFill>
                            <a:srgbClr val="000000"/>
                          </a:solidFill>
                          <a:effectLst/>
                          <a:latin typeface="Calibri" panose="020F0502020204030204" pitchFamily="34" charset="0"/>
                        </a:rPr>
                        <a:t>neutral</a:t>
                      </a:r>
                    </a:p>
                  </a:txBody>
                  <a:tcPr marL="0" marR="0" marT="0"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6E0B4"/>
                    </a:solidFill>
                  </a:tcPr>
                </a:tc>
                <a:extLst>
                  <a:ext uri="{0D108BD9-81ED-4DB2-BD59-A6C34878D82A}">
                    <a16:rowId xmlns:a16="http://schemas.microsoft.com/office/drawing/2014/main" val="2237876870"/>
                  </a:ext>
                </a:extLst>
              </a:tr>
              <a:tr h="901368">
                <a:tc>
                  <a:txBody>
                    <a:bodyPr/>
                    <a:lstStyle/>
                    <a:p>
                      <a:pPr algn="ctr" fontAlgn="ctr"/>
                      <a:r>
                        <a:rPr lang="de-DE" sz="900" b="0" i="0" u="none" strike="noStrike">
                          <a:solidFill>
                            <a:srgbClr val="000000"/>
                          </a:solidFill>
                          <a:effectLst/>
                          <a:latin typeface="Calibri" panose="020F0502020204030204" pitchFamily="34" charset="0"/>
                        </a:rPr>
                        <a:t>10</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FFD966"/>
                    </a:solidFill>
                  </a:tcPr>
                </a:tc>
                <a:tc>
                  <a:txBody>
                    <a:bodyPr/>
                    <a:lstStyle/>
                    <a:p>
                      <a:pPr algn="ctr" fontAlgn="ctr"/>
                      <a:r>
                        <a:rPr lang="de-DE" sz="9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A9D08E"/>
                    </a:solidFill>
                  </a:tcPr>
                </a:tc>
                <a:tc>
                  <a:txBody>
                    <a:bodyPr/>
                    <a:lstStyle/>
                    <a:p>
                      <a:pPr algn="ctr" fontAlgn="ctr"/>
                      <a:r>
                        <a:rPr lang="de-DE" sz="900" b="0" i="0" u="none" strike="noStrike" dirty="0">
                          <a:solidFill>
                            <a:srgbClr val="000000"/>
                          </a:solidFill>
                          <a:effectLst/>
                          <a:latin typeface="Calibri" panose="020F0502020204030204" pitchFamily="34" charset="0"/>
                        </a:rPr>
                        <a:t>Falsches Bild wird eingelesen</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F4B084"/>
                    </a:solidFill>
                  </a:tcPr>
                </a:tc>
                <a:tc>
                  <a:txBody>
                    <a:bodyPr/>
                    <a:lstStyle/>
                    <a:p>
                      <a:pPr algn="ctr" fontAlgn="ctr"/>
                      <a:r>
                        <a:rPr lang="de-DE" sz="900" b="0" i="0" u="none" strike="noStrike" dirty="0">
                          <a:solidFill>
                            <a:srgbClr val="000000"/>
                          </a:solidFill>
                          <a:effectLst/>
                          <a:latin typeface="Calibri" panose="020F0502020204030204" pitchFamily="34" charset="0"/>
                        </a:rPr>
                        <a:t>sehr unwahrscheinlich</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F4B084"/>
                    </a:solidFill>
                  </a:tcPr>
                </a:tc>
                <a:tc>
                  <a:txBody>
                    <a:bodyPr/>
                    <a:lstStyle/>
                    <a:p>
                      <a:pPr algn="ctr" fontAlgn="ctr"/>
                      <a:r>
                        <a:rPr lang="de-DE" sz="900" b="0" i="0" u="none" strike="noStrike">
                          <a:solidFill>
                            <a:srgbClr val="000000"/>
                          </a:solidFill>
                          <a:effectLst/>
                          <a:latin typeface="Calibri" panose="020F0502020204030204" pitchFamily="34" charset="0"/>
                        </a:rPr>
                        <a:t>es soll geprüft werden ob die richtige Datei geladen wurde</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C6E0B4"/>
                    </a:solidFill>
                  </a:tcPr>
                </a:tc>
                <a:tc>
                  <a:txBody>
                    <a:bodyPr/>
                    <a:lstStyle/>
                    <a:p>
                      <a:pPr algn="ctr" fontAlgn="ctr"/>
                      <a:r>
                        <a:rPr lang="de-DE" sz="900" b="0" i="0" u="none" strike="noStrike">
                          <a:solidFill>
                            <a:srgbClr val="000000"/>
                          </a:solidFill>
                          <a:effectLst/>
                          <a:latin typeface="Calibri" panose="020F0502020204030204" pitchFamily="34" charset="0"/>
                        </a:rPr>
                        <a:t>sehr wahrscheinlich</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C6E0B4"/>
                    </a:solidFill>
                  </a:tcPr>
                </a:tc>
                <a:tc>
                  <a:txBody>
                    <a:bodyPr/>
                    <a:lstStyle/>
                    <a:p>
                      <a:pPr algn="ctr" fontAlgn="ctr"/>
                      <a:r>
                        <a:rPr lang="de-DE" sz="900" b="0" i="0" u="none" strike="noStrike">
                          <a:solidFill>
                            <a:srgbClr val="000000"/>
                          </a:solidFill>
                          <a:effectLst/>
                          <a:latin typeface="Calibri" panose="020F0502020204030204" pitchFamily="34" charset="0"/>
                        </a:rPr>
                        <a:t>Bilder von mehereren Patienten</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BDD7EE"/>
                    </a:solidFill>
                  </a:tcPr>
                </a:tc>
                <a:tc>
                  <a:txBody>
                    <a:bodyPr/>
                    <a:lstStyle/>
                    <a:p>
                      <a:pPr algn="ctr" fontAlgn="ctr"/>
                      <a:r>
                        <a:rPr lang="de-DE" sz="900" b="0" i="0" u="none" strike="noStrike">
                          <a:solidFill>
                            <a:srgbClr val="000000"/>
                          </a:solidFill>
                          <a:effectLst/>
                          <a:latin typeface="Calibri" panose="020F0502020204030204" pitchFamily="34" charset="0"/>
                        </a:rPr>
                        <a:t>selten</a:t>
                      </a:r>
                    </a:p>
                  </a:txBody>
                  <a:tcPr marL="0" marR="0" marT="0" marB="0" anchor="ctr">
                    <a:lnL>
                      <a:noFill/>
                    </a:lnL>
                    <a:lnR>
                      <a:noFill/>
                    </a:lnR>
                    <a:lnT>
                      <a:noFill/>
                    </a:lnT>
                    <a:lnB>
                      <a:noFill/>
                    </a:lnB>
                    <a:solidFill>
                      <a:srgbClr val="BDD7EE"/>
                    </a:solidFill>
                  </a:tcPr>
                </a:tc>
                <a:tc>
                  <a:txBody>
                    <a:bodyPr/>
                    <a:lstStyle/>
                    <a:p>
                      <a:pPr algn="ctr" fontAlgn="ctr"/>
                      <a:r>
                        <a:rPr lang="de-DE" sz="900" b="0" i="0" u="none" strike="noStrike">
                          <a:solidFill>
                            <a:srgbClr val="000000"/>
                          </a:solidFill>
                          <a:effectLst/>
                          <a:latin typeface="Calibri" panose="020F0502020204030204" pitchFamily="34" charset="0"/>
                        </a:rPr>
                        <a:t>Human</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de-DE" sz="900" b="0" i="0" u="none" strike="noStrike">
                          <a:solidFill>
                            <a:srgbClr val="000000"/>
                          </a:solidFill>
                          <a:effectLst/>
                          <a:latin typeface="Calibri" panose="020F0502020204030204" pitchFamily="34" charset="0"/>
                        </a:rPr>
                        <a:t>Der Bediener soll auf die geladene Datei aufmerksam gemacht werden,  sodass dieser dabei keine Fehler macht.</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C6E0B4"/>
                    </a:solidFill>
                  </a:tcPr>
                </a:tc>
                <a:tc>
                  <a:txBody>
                    <a:bodyPr/>
                    <a:lstStyle/>
                    <a:p>
                      <a:pPr algn="ctr" fontAlgn="ctr"/>
                      <a:r>
                        <a:rPr lang="de-DE" sz="900" b="0" i="0" u="none" strike="noStrike">
                          <a:solidFill>
                            <a:srgbClr val="000000"/>
                          </a:solidFill>
                          <a:effectLst/>
                          <a:latin typeface="Calibri" panose="020F0502020204030204" pitchFamily="34" charset="0"/>
                        </a:rPr>
                        <a:t>selten</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C6E0B4"/>
                    </a:solidFill>
                  </a:tcPr>
                </a:tc>
                <a:tc>
                  <a:txBody>
                    <a:bodyPr/>
                    <a:lstStyle/>
                    <a:p>
                      <a:pPr algn="ctr" fontAlgn="ctr"/>
                      <a:r>
                        <a:rPr lang="de-DE" sz="900" b="0" i="0" u="none" strike="noStrike">
                          <a:solidFill>
                            <a:srgbClr val="000000"/>
                          </a:solidFill>
                          <a:effectLst/>
                          <a:latin typeface="Calibri" panose="020F0502020204030204" pitchFamily="34" charset="0"/>
                        </a:rPr>
                        <a:t>Falsches Bild wird gezeigt</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de-DE" sz="900" b="0" i="0" u="none" strike="noStrike">
                          <a:solidFill>
                            <a:srgbClr val="000000"/>
                          </a:solidFill>
                          <a:effectLst/>
                          <a:latin typeface="Calibri" panose="020F0502020204030204" pitchFamily="34" charset="0"/>
                        </a:rPr>
                        <a:t>sehr kritisch</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fontAlgn="ctr"/>
                      <a:r>
                        <a:rPr lang="de-DE" sz="900" b="0" i="0" u="none" strike="noStrike">
                          <a:solidFill>
                            <a:srgbClr val="000000"/>
                          </a:solidFill>
                          <a:effectLst/>
                          <a:latin typeface="Calibri" panose="020F0502020204030204" pitchFamily="34" charset="0"/>
                        </a:rPr>
                        <a:t>Es soll beim Vorhandensein mehrerer Dateien, doppelt geprüft werden, ob die richtige Datei geladen wurde.</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C6E0B4"/>
                    </a:solidFill>
                  </a:tcPr>
                </a:tc>
                <a:tc>
                  <a:txBody>
                    <a:bodyPr/>
                    <a:lstStyle/>
                    <a:p>
                      <a:pPr algn="ctr" fontAlgn="ctr"/>
                      <a:r>
                        <a:rPr lang="de-DE" sz="900" b="0" i="0" u="none" strike="noStrike" dirty="0">
                          <a:solidFill>
                            <a:srgbClr val="000000"/>
                          </a:solidFill>
                          <a:effectLst/>
                          <a:latin typeface="Calibri" panose="020F0502020204030204" pitchFamily="34" charset="0"/>
                        </a:rPr>
                        <a:t>sehr gering</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C6E0B4"/>
                    </a:solidFill>
                  </a:tcPr>
                </a:tc>
                <a:extLst>
                  <a:ext uri="{0D108BD9-81ED-4DB2-BD59-A6C34878D82A}">
                    <a16:rowId xmlns:a16="http://schemas.microsoft.com/office/drawing/2014/main" val="1429462237"/>
                  </a:ext>
                </a:extLst>
              </a:tr>
              <a:tr h="600912">
                <a:tc>
                  <a:txBody>
                    <a:bodyPr/>
                    <a:lstStyle/>
                    <a:p>
                      <a:pPr algn="ctr" fontAlgn="ctr"/>
                      <a:r>
                        <a:rPr lang="de-DE" sz="900" b="0" i="0" u="none" strike="noStrike">
                          <a:solidFill>
                            <a:srgbClr val="000000"/>
                          </a:solidFill>
                          <a:effectLst/>
                          <a:latin typeface="Calibri" panose="020F0502020204030204" pitchFamily="34" charset="0"/>
                        </a:rPr>
                        <a:t>12</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FFD966"/>
                    </a:solidFill>
                  </a:tcPr>
                </a:tc>
                <a:tc>
                  <a:txBody>
                    <a:bodyPr/>
                    <a:lstStyle/>
                    <a:p>
                      <a:pPr algn="ctr" fontAlgn="ctr"/>
                      <a:r>
                        <a:rPr lang="de-DE" sz="9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A9D08E"/>
                    </a:solidFill>
                  </a:tcPr>
                </a:tc>
                <a:tc>
                  <a:txBody>
                    <a:bodyPr/>
                    <a:lstStyle/>
                    <a:p>
                      <a:pPr algn="ctr" fontAlgn="ctr"/>
                      <a:r>
                        <a:rPr lang="de-DE" sz="900" b="0" i="0" u="none" strike="noStrike" dirty="0">
                          <a:solidFill>
                            <a:srgbClr val="000000"/>
                          </a:solidFill>
                          <a:effectLst/>
                          <a:latin typeface="Calibri" panose="020F0502020204030204" pitchFamily="34" charset="0"/>
                        </a:rPr>
                        <a:t>Falsche Darstellung des </a:t>
                      </a:r>
                      <a:r>
                        <a:rPr lang="de-DE" sz="900" b="0" i="0" u="none" strike="noStrike" dirty="0" err="1">
                          <a:solidFill>
                            <a:srgbClr val="000000"/>
                          </a:solidFill>
                          <a:effectLst/>
                          <a:latin typeface="Calibri" panose="020F0502020204030204" pitchFamily="34" charset="0"/>
                        </a:rPr>
                        <a:t>Bohrdruchmessers</a:t>
                      </a:r>
                      <a:endParaRPr lang="de-DE" sz="90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F4B084"/>
                    </a:solidFill>
                  </a:tcPr>
                </a:tc>
                <a:tc>
                  <a:txBody>
                    <a:bodyPr/>
                    <a:lstStyle/>
                    <a:p>
                      <a:pPr algn="ctr" fontAlgn="ctr"/>
                      <a:r>
                        <a:rPr lang="de-DE" sz="900" b="0" i="0" u="none" strike="noStrike" dirty="0">
                          <a:solidFill>
                            <a:srgbClr val="000000"/>
                          </a:solidFill>
                          <a:effectLst/>
                          <a:latin typeface="Calibri" panose="020F0502020204030204" pitchFamily="34" charset="0"/>
                        </a:rPr>
                        <a:t>unwahrscheinlich</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F4B084"/>
                    </a:solidFill>
                  </a:tcPr>
                </a:tc>
                <a:tc>
                  <a:txBody>
                    <a:bodyPr/>
                    <a:lstStyle/>
                    <a:p>
                      <a:pPr algn="ctr" fontAlgn="ctr"/>
                      <a:r>
                        <a:rPr lang="de-DE" sz="900" b="0" i="0" u="none" strike="noStrike">
                          <a:solidFill>
                            <a:srgbClr val="000000"/>
                          </a:solidFill>
                          <a:effectLst/>
                          <a:latin typeface="Calibri" panose="020F0502020204030204" pitchFamily="34" charset="0"/>
                        </a:rPr>
                        <a:t>das Programm soll immer zuerst mit Testcases geprüft werden</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C6E0B4"/>
                    </a:solidFill>
                  </a:tcPr>
                </a:tc>
                <a:tc>
                  <a:txBody>
                    <a:bodyPr/>
                    <a:lstStyle/>
                    <a:p>
                      <a:pPr algn="ctr" fontAlgn="ctr"/>
                      <a:r>
                        <a:rPr lang="de-DE" sz="900" b="0" i="0" u="none" strike="noStrike">
                          <a:solidFill>
                            <a:srgbClr val="000000"/>
                          </a:solidFill>
                          <a:effectLst/>
                          <a:latin typeface="Calibri" panose="020F0502020204030204" pitchFamily="34" charset="0"/>
                        </a:rPr>
                        <a:t>wahrscheinlich</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C6E0B4"/>
                    </a:solidFill>
                  </a:tcPr>
                </a:tc>
                <a:tc>
                  <a:txBody>
                    <a:bodyPr/>
                    <a:lstStyle/>
                    <a:p>
                      <a:pPr algn="ctr" fontAlgn="ctr"/>
                      <a:r>
                        <a:rPr lang="de-DE" sz="900" b="0" i="0" u="none" strike="noStrike">
                          <a:solidFill>
                            <a:srgbClr val="000000"/>
                          </a:solidFill>
                          <a:effectLst/>
                          <a:latin typeface="Calibri" panose="020F0502020204030204" pitchFamily="34" charset="0"/>
                        </a:rPr>
                        <a:t>Hardcodierung der Skalierung</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BDD7EE"/>
                    </a:solidFill>
                  </a:tcPr>
                </a:tc>
                <a:tc>
                  <a:txBody>
                    <a:bodyPr/>
                    <a:lstStyle/>
                    <a:p>
                      <a:pPr algn="ctr" fontAlgn="ctr"/>
                      <a:r>
                        <a:rPr lang="de-DE" sz="900" b="0" i="0" u="none" strike="noStrike">
                          <a:solidFill>
                            <a:srgbClr val="000000"/>
                          </a:solidFill>
                          <a:effectLst/>
                          <a:latin typeface="Calibri" panose="020F0502020204030204" pitchFamily="34" charset="0"/>
                        </a:rPr>
                        <a:t>neutral</a:t>
                      </a:r>
                    </a:p>
                  </a:txBody>
                  <a:tcPr marL="0" marR="0" marT="0" marB="0" anchor="ctr">
                    <a:lnL>
                      <a:noFill/>
                    </a:lnL>
                    <a:lnR>
                      <a:noFill/>
                    </a:lnR>
                    <a:lnT>
                      <a:noFill/>
                    </a:lnT>
                    <a:lnB>
                      <a:noFill/>
                    </a:lnB>
                    <a:solidFill>
                      <a:srgbClr val="BDD7EE"/>
                    </a:solidFill>
                  </a:tcPr>
                </a:tc>
                <a:tc>
                  <a:txBody>
                    <a:bodyPr/>
                    <a:lstStyle/>
                    <a:p>
                      <a:pPr algn="ctr" fontAlgn="ctr"/>
                      <a:r>
                        <a:rPr lang="de-DE" sz="900" b="0" i="0" u="none" strike="noStrike">
                          <a:solidFill>
                            <a:srgbClr val="000000"/>
                          </a:solidFill>
                          <a:effectLst/>
                          <a:latin typeface="Calibri" panose="020F0502020204030204" pitchFamily="34" charset="0"/>
                        </a:rPr>
                        <a:t>Measurement</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de-DE" sz="900" b="0" i="0" u="none" strike="noStrike">
                          <a:solidFill>
                            <a:srgbClr val="000000"/>
                          </a:solidFill>
                          <a:effectLst/>
                          <a:latin typeface="Calibri" panose="020F0502020204030204" pitchFamily="34" charset="0"/>
                        </a:rPr>
                        <a:t>die Skalierung darf nicht hardcodiert sein.</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C6E0B4"/>
                    </a:solidFill>
                  </a:tcPr>
                </a:tc>
                <a:tc>
                  <a:txBody>
                    <a:bodyPr/>
                    <a:lstStyle/>
                    <a:p>
                      <a:pPr algn="ctr" fontAlgn="ctr"/>
                      <a:r>
                        <a:rPr lang="de-DE" sz="900" b="0" i="0" u="none" strike="noStrike" dirty="0">
                          <a:solidFill>
                            <a:srgbClr val="000000"/>
                          </a:solidFill>
                          <a:effectLst/>
                          <a:latin typeface="Calibri" panose="020F0502020204030204" pitchFamily="34" charset="0"/>
                        </a:rPr>
                        <a:t>sehr selten</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C6E0B4"/>
                    </a:solidFill>
                  </a:tcPr>
                </a:tc>
                <a:tc>
                  <a:txBody>
                    <a:bodyPr/>
                    <a:lstStyle/>
                    <a:p>
                      <a:pPr algn="ctr" fontAlgn="ctr"/>
                      <a:r>
                        <a:rPr lang="de-DE" sz="900" b="0" i="0" u="none" strike="noStrike">
                          <a:solidFill>
                            <a:srgbClr val="000000"/>
                          </a:solidFill>
                          <a:effectLst/>
                          <a:latin typeface="Calibri" panose="020F0502020204030204" pitchFamily="34" charset="0"/>
                        </a:rPr>
                        <a:t>Falsche Größe</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de-DE" sz="900" b="0" i="0" u="none" strike="noStrike" dirty="0">
                          <a:solidFill>
                            <a:srgbClr val="000000"/>
                          </a:solidFill>
                          <a:effectLst/>
                          <a:latin typeface="Calibri" panose="020F0502020204030204" pitchFamily="34" charset="0"/>
                        </a:rPr>
                        <a:t>sehr kritisch</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fontAlgn="ctr"/>
                      <a:r>
                        <a:rPr lang="de-DE" sz="900" b="0" i="0" u="none" strike="noStrike">
                          <a:solidFill>
                            <a:srgbClr val="000000"/>
                          </a:solidFill>
                          <a:effectLst/>
                          <a:latin typeface="Calibri" panose="020F0502020204030204" pitchFamily="34" charset="0"/>
                        </a:rPr>
                        <a:t>bei falscher Größe soll eine Fehlermeldung ausgegeben werde</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C6E0B4"/>
                    </a:solidFill>
                  </a:tcPr>
                </a:tc>
                <a:tc>
                  <a:txBody>
                    <a:bodyPr/>
                    <a:lstStyle/>
                    <a:p>
                      <a:pPr algn="ctr" fontAlgn="ctr"/>
                      <a:r>
                        <a:rPr lang="de-DE" sz="900" b="0" i="0" u="none" strike="noStrike" dirty="0">
                          <a:solidFill>
                            <a:srgbClr val="000000"/>
                          </a:solidFill>
                          <a:effectLst/>
                          <a:latin typeface="Calibri" panose="020F0502020204030204" pitchFamily="34" charset="0"/>
                        </a:rPr>
                        <a:t>gering</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C6E0B4"/>
                    </a:solidFill>
                  </a:tcPr>
                </a:tc>
                <a:extLst>
                  <a:ext uri="{0D108BD9-81ED-4DB2-BD59-A6C34878D82A}">
                    <a16:rowId xmlns:a16="http://schemas.microsoft.com/office/drawing/2014/main" val="645641388"/>
                  </a:ext>
                </a:extLst>
              </a:tr>
              <a:tr h="600912">
                <a:tc>
                  <a:txBody>
                    <a:bodyPr/>
                    <a:lstStyle/>
                    <a:p>
                      <a:pPr algn="ctr" fontAlgn="ctr"/>
                      <a:r>
                        <a:rPr lang="de-DE" sz="900" b="0" i="0" u="none" strike="noStrike">
                          <a:solidFill>
                            <a:srgbClr val="000000"/>
                          </a:solidFill>
                          <a:effectLst/>
                          <a:latin typeface="Calibri" panose="020F0502020204030204" pitchFamily="34" charset="0"/>
                        </a:rPr>
                        <a:t>8</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de-DE" sz="9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A9D08E"/>
                    </a:solidFill>
                  </a:tcPr>
                </a:tc>
                <a:tc>
                  <a:txBody>
                    <a:bodyPr/>
                    <a:lstStyle/>
                    <a:p>
                      <a:pPr algn="ctr" fontAlgn="ctr"/>
                      <a:r>
                        <a:rPr lang="de-DE" sz="900" b="0" i="0" u="none" strike="noStrike" dirty="0">
                          <a:solidFill>
                            <a:srgbClr val="000000"/>
                          </a:solidFill>
                          <a:effectLst/>
                          <a:latin typeface="Calibri" panose="020F0502020204030204" pitchFamily="34" charset="0"/>
                        </a:rPr>
                        <a:t>Die Orthogonale Ebene wird falsch berechnet</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F4B084"/>
                    </a:solidFill>
                  </a:tcPr>
                </a:tc>
                <a:tc>
                  <a:txBody>
                    <a:bodyPr/>
                    <a:lstStyle/>
                    <a:p>
                      <a:pPr algn="ctr" fontAlgn="ctr"/>
                      <a:r>
                        <a:rPr lang="de-DE" sz="900" b="0" i="0" u="none" strike="noStrike" dirty="0">
                          <a:solidFill>
                            <a:srgbClr val="000000"/>
                          </a:solidFill>
                          <a:effectLst/>
                          <a:latin typeface="Calibri" panose="020F0502020204030204" pitchFamily="34" charset="0"/>
                        </a:rPr>
                        <a:t>unwahrscheinlich</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F4B084"/>
                    </a:solidFill>
                  </a:tcPr>
                </a:tc>
                <a:tc>
                  <a:txBody>
                    <a:bodyPr/>
                    <a:lstStyle/>
                    <a:p>
                      <a:pPr algn="ctr" fontAlgn="ctr"/>
                      <a:r>
                        <a:rPr lang="de-DE" sz="900" b="0" i="0" u="none" strike="noStrike">
                          <a:solidFill>
                            <a:srgbClr val="000000"/>
                          </a:solidFill>
                          <a:effectLst/>
                          <a:latin typeface="Calibri" panose="020F0502020204030204" pitchFamily="34" charset="0"/>
                        </a:rPr>
                        <a:t>Die Methode soll bei Fehler z.B. Division durch null, eine Meldung ausgeben.</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C6E0B4"/>
                    </a:solidFill>
                  </a:tcPr>
                </a:tc>
                <a:tc>
                  <a:txBody>
                    <a:bodyPr/>
                    <a:lstStyle/>
                    <a:p>
                      <a:pPr algn="ctr" fontAlgn="ctr"/>
                      <a:r>
                        <a:rPr lang="de-DE" sz="900" b="0" i="0" u="none" strike="noStrike">
                          <a:solidFill>
                            <a:srgbClr val="000000"/>
                          </a:solidFill>
                          <a:effectLst/>
                          <a:latin typeface="Calibri" panose="020F0502020204030204" pitchFamily="34" charset="0"/>
                        </a:rPr>
                        <a:t>wahrscheinlich</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C6E0B4"/>
                    </a:solidFill>
                  </a:tcPr>
                </a:tc>
                <a:tc>
                  <a:txBody>
                    <a:bodyPr/>
                    <a:lstStyle/>
                    <a:p>
                      <a:pPr algn="ctr" fontAlgn="ctr"/>
                      <a:r>
                        <a:rPr lang="de-DE" sz="900" b="0" i="0" u="none" strike="noStrike">
                          <a:solidFill>
                            <a:srgbClr val="000000"/>
                          </a:solidFill>
                          <a:effectLst/>
                          <a:latin typeface="Calibri" panose="020F0502020204030204" pitchFamily="34" charset="0"/>
                        </a:rPr>
                        <a:t>Fehler in der Implementierung</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BDD7EE"/>
                    </a:solidFill>
                  </a:tcPr>
                </a:tc>
                <a:tc>
                  <a:txBody>
                    <a:bodyPr/>
                    <a:lstStyle/>
                    <a:p>
                      <a:pPr algn="ctr" fontAlgn="ctr"/>
                      <a:r>
                        <a:rPr lang="de-DE" sz="900" b="0" i="0" u="none" strike="noStrike">
                          <a:solidFill>
                            <a:srgbClr val="000000"/>
                          </a:solidFill>
                          <a:effectLst/>
                          <a:latin typeface="Calibri" panose="020F0502020204030204" pitchFamily="34" charset="0"/>
                        </a:rPr>
                        <a:t>selten</a:t>
                      </a:r>
                    </a:p>
                  </a:txBody>
                  <a:tcPr marL="0" marR="0" marT="0" marB="0" anchor="ctr">
                    <a:lnL>
                      <a:noFill/>
                    </a:lnL>
                    <a:lnR>
                      <a:noFill/>
                    </a:lnR>
                    <a:lnT>
                      <a:noFill/>
                    </a:lnT>
                    <a:lnB>
                      <a:noFill/>
                    </a:lnB>
                    <a:solidFill>
                      <a:srgbClr val="BDD7EE"/>
                    </a:solidFill>
                  </a:tcPr>
                </a:tc>
                <a:tc>
                  <a:txBody>
                    <a:bodyPr/>
                    <a:lstStyle/>
                    <a:p>
                      <a:pPr algn="ctr" fontAlgn="ctr"/>
                      <a:r>
                        <a:rPr lang="de-DE" sz="900" b="0" i="0" u="none" strike="noStrike">
                          <a:solidFill>
                            <a:srgbClr val="000000"/>
                          </a:solidFill>
                          <a:effectLst/>
                          <a:latin typeface="Calibri" panose="020F0502020204030204" pitchFamily="34" charset="0"/>
                        </a:rPr>
                        <a:t>Method</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de-DE" sz="900" b="0" i="0" u="none" strike="noStrike">
                          <a:solidFill>
                            <a:srgbClr val="000000"/>
                          </a:solidFill>
                          <a:effectLst/>
                          <a:latin typeface="Calibri" panose="020F0502020204030204" pitchFamily="34" charset="0"/>
                        </a:rPr>
                        <a:t>Die implementierte Methode soll mit Testcases geprüft sein.</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C6E0B4"/>
                    </a:solidFill>
                  </a:tcPr>
                </a:tc>
                <a:tc>
                  <a:txBody>
                    <a:bodyPr/>
                    <a:lstStyle/>
                    <a:p>
                      <a:pPr algn="ctr" fontAlgn="ctr"/>
                      <a:r>
                        <a:rPr lang="de-DE" sz="900" b="0" i="0" u="none" strike="noStrike">
                          <a:solidFill>
                            <a:srgbClr val="000000"/>
                          </a:solidFill>
                          <a:effectLst/>
                          <a:latin typeface="Calibri" panose="020F0502020204030204" pitchFamily="34" charset="0"/>
                        </a:rPr>
                        <a:t>selten</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C6E0B4"/>
                    </a:solidFill>
                  </a:tcPr>
                </a:tc>
                <a:tc>
                  <a:txBody>
                    <a:bodyPr/>
                    <a:lstStyle/>
                    <a:p>
                      <a:pPr algn="ctr" fontAlgn="ctr"/>
                      <a:r>
                        <a:rPr lang="de-DE" sz="900" b="0" i="0" u="none" strike="noStrike">
                          <a:solidFill>
                            <a:srgbClr val="000000"/>
                          </a:solidFill>
                          <a:effectLst/>
                          <a:latin typeface="Calibri" panose="020F0502020204030204" pitchFamily="34" charset="0"/>
                        </a:rPr>
                        <a:t>Falsche Diagnose/ falsche Auswahl des Bohrdurchmessers</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de-DE" sz="900" b="0" i="0" u="none" strike="noStrike">
                          <a:solidFill>
                            <a:srgbClr val="000000"/>
                          </a:solidFill>
                          <a:effectLst/>
                          <a:latin typeface="Calibri" panose="020F0502020204030204" pitchFamily="34" charset="0"/>
                        </a:rPr>
                        <a:t>sehr kritisch</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fontAlgn="ctr"/>
                      <a:r>
                        <a:rPr lang="de-DE" sz="900" b="0" i="0" u="none" strike="noStrike">
                          <a:solidFill>
                            <a:srgbClr val="000000"/>
                          </a:solidFill>
                          <a:effectLst/>
                          <a:latin typeface="Calibri" panose="020F0502020204030204" pitchFamily="34" charset="0"/>
                        </a:rPr>
                        <a:t>Bei Fehler soll kein Bild dargestellt werden.</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C6E0B4"/>
                    </a:solidFill>
                  </a:tcPr>
                </a:tc>
                <a:tc>
                  <a:txBody>
                    <a:bodyPr/>
                    <a:lstStyle/>
                    <a:p>
                      <a:pPr algn="ctr" fontAlgn="ctr"/>
                      <a:r>
                        <a:rPr lang="de-DE" sz="900" b="0" i="0" u="none" strike="noStrike" dirty="0">
                          <a:solidFill>
                            <a:srgbClr val="000000"/>
                          </a:solidFill>
                          <a:effectLst/>
                          <a:latin typeface="Calibri" panose="020F0502020204030204" pitchFamily="34" charset="0"/>
                        </a:rPr>
                        <a:t>sehr gering</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C6E0B4"/>
                    </a:solidFill>
                  </a:tcPr>
                </a:tc>
                <a:extLst>
                  <a:ext uri="{0D108BD9-81ED-4DB2-BD59-A6C34878D82A}">
                    <a16:rowId xmlns:a16="http://schemas.microsoft.com/office/drawing/2014/main" val="2200082289"/>
                  </a:ext>
                </a:extLst>
              </a:tr>
              <a:tr h="450685">
                <a:tc>
                  <a:txBody>
                    <a:bodyPr/>
                    <a:lstStyle/>
                    <a:p>
                      <a:pPr algn="ctr" fontAlgn="ctr"/>
                      <a:r>
                        <a:rPr lang="de-DE" sz="900" b="0" i="0" u="none" strike="noStrike">
                          <a:solidFill>
                            <a:srgbClr val="000000"/>
                          </a:solidFill>
                          <a:effectLst/>
                          <a:latin typeface="Calibri" panose="020F0502020204030204" pitchFamily="34" charset="0"/>
                        </a:rPr>
                        <a:t>10</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FFD966"/>
                    </a:solidFill>
                  </a:tcPr>
                </a:tc>
                <a:tc>
                  <a:txBody>
                    <a:bodyPr/>
                    <a:lstStyle/>
                    <a:p>
                      <a:pPr algn="ctr" fontAlgn="ctr"/>
                      <a:r>
                        <a:rPr lang="de-DE" sz="9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A9D08E"/>
                    </a:solidFill>
                  </a:tcPr>
                </a:tc>
                <a:tc>
                  <a:txBody>
                    <a:bodyPr/>
                    <a:lstStyle/>
                    <a:p>
                      <a:pPr algn="ctr" fontAlgn="ctr"/>
                      <a:r>
                        <a:rPr lang="de-DE" sz="900" b="0" i="0" u="none" strike="noStrike" dirty="0">
                          <a:solidFill>
                            <a:srgbClr val="000000"/>
                          </a:solidFill>
                          <a:effectLst/>
                          <a:latin typeface="Calibri" panose="020F0502020204030204" pitchFamily="34" charset="0"/>
                        </a:rPr>
                        <a:t>Lange Laufzeit</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F4B084"/>
                    </a:solidFill>
                  </a:tcPr>
                </a:tc>
                <a:tc>
                  <a:txBody>
                    <a:bodyPr/>
                    <a:lstStyle/>
                    <a:p>
                      <a:pPr algn="ctr" fontAlgn="ctr"/>
                      <a:r>
                        <a:rPr lang="de-DE" sz="900" b="0" i="0" u="none" strike="noStrike" dirty="0">
                          <a:solidFill>
                            <a:srgbClr val="000000"/>
                          </a:solidFill>
                          <a:effectLst/>
                          <a:latin typeface="Calibri" panose="020F0502020204030204" pitchFamily="34" charset="0"/>
                        </a:rPr>
                        <a:t>unwahrscheinlich</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F4B084"/>
                    </a:solidFill>
                  </a:tcPr>
                </a:tc>
                <a:tc>
                  <a:txBody>
                    <a:bodyPr/>
                    <a:lstStyle/>
                    <a:p>
                      <a:pPr algn="ctr" fontAlgn="ctr"/>
                      <a:r>
                        <a:rPr lang="de-DE" sz="900" b="0" i="0" u="none" strike="noStrike">
                          <a:solidFill>
                            <a:srgbClr val="000000"/>
                          </a:solidFill>
                          <a:effectLst/>
                          <a:latin typeface="Calibri" panose="020F0502020204030204" pitchFamily="34" charset="0"/>
                        </a:rPr>
                        <a:t>es soll eine Fehlermeldung ausgegeben werden</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C6E0B4"/>
                    </a:solidFill>
                  </a:tcPr>
                </a:tc>
                <a:tc>
                  <a:txBody>
                    <a:bodyPr/>
                    <a:lstStyle/>
                    <a:p>
                      <a:pPr algn="ctr" fontAlgn="ctr"/>
                      <a:r>
                        <a:rPr lang="de-DE" sz="900" b="0" i="0" u="none" strike="noStrike" dirty="0">
                          <a:solidFill>
                            <a:srgbClr val="000000"/>
                          </a:solidFill>
                          <a:effectLst/>
                          <a:latin typeface="Calibri" panose="020F0502020204030204" pitchFamily="34" charset="0"/>
                        </a:rPr>
                        <a:t>wahrscheinlich</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C6E0B4"/>
                    </a:solidFill>
                  </a:tcPr>
                </a:tc>
                <a:tc>
                  <a:txBody>
                    <a:bodyPr/>
                    <a:lstStyle/>
                    <a:p>
                      <a:pPr algn="ctr" fontAlgn="ctr"/>
                      <a:r>
                        <a:rPr lang="de-DE" sz="900" b="0" i="0" u="none" strike="noStrike">
                          <a:solidFill>
                            <a:srgbClr val="000000"/>
                          </a:solidFill>
                          <a:effectLst/>
                          <a:latin typeface="Calibri" panose="020F0502020204030204" pitchFamily="34" charset="0"/>
                        </a:rPr>
                        <a:t>Leistungsintensive Codierung / schlechter Rechnerleistung</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BDD7EE"/>
                    </a:solidFill>
                  </a:tcPr>
                </a:tc>
                <a:tc>
                  <a:txBody>
                    <a:bodyPr/>
                    <a:lstStyle/>
                    <a:p>
                      <a:pPr algn="ctr" fontAlgn="ctr"/>
                      <a:r>
                        <a:rPr lang="de-DE" sz="900" b="0" i="0" u="none" strike="noStrike">
                          <a:solidFill>
                            <a:srgbClr val="000000"/>
                          </a:solidFill>
                          <a:effectLst/>
                          <a:latin typeface="Calibri" panose="020F0502020204030204" pitchFamily="34" charset="0"/>
                        </a:rPr>
                        <a:t>neutral</a:t>
                      </a:r>
                    </a:p>
                  </a:txBody>
                  <a:tcPr marL="0" marR="0" marT="0" marB="0" anchor="ctr">
                    <a:lnL>
                      <a:noFill/>
                    </a:lnL>
                    <a:lnR>
                      <a:noFill/>
                    </a:lnR>
                    <a:lnT>
                      <a:noFill/>
                    </a:lnT>
                    <a:lnB>
                      <a:noFill/>
                    </a:lnB>
                    <a:solidFill>
                      <a:srgbClr val="BDD7EE"/>
                    </a:solidFill>
                  </a:tcPr>
                </a:tc>
                <a:tc>
                  <a:txBody>
                    <a:bodyPr/>
                    <a:lstStyle/>
                    <a:p>
                      <a:pPr algn="ctr" fontAlgn="ctr"/>
                      <a:r>
                        <a:rPr lang="de-DE" sz="900" b="0" i="0" u="none" strike="noStrike">
                          <a:solidFill>
                            <a:srgbClr val="000000"/>
                          </a:solidFill>
                          <a:effectLst/>
                          <a:latin typeface="Calibri" panose="020F0502020204030204" pitchFamily="34" charset="0"/>
                        </a:rPr>
                        <a:t>Machine</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ctr" fontAlgn="ctr"/>
                      <a:r>
                        <a:rPr lang="de-DE" sz="900" b="0" i="0" u="none" strike="noStrike">
                          <a:solidFill>
                            <a:srgbClr val="000000"/>
                          </a:solidFill>
                          <a:effectLst/>
                          <a:latin typeface="Calibri" panose="020F0502020204030204" pitchFamily="34" charset="0"/>
                        </a:rPr>
                        <a:t>Leistungsstarke Rechner sollen verwendet werden</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C6E0B4"/>
                    </a:solidFill>
                  </a:tcPr>
                </a:tc>
                <a:tc>
                  <a:txBody>
                    <a:bodyPr/>
                    <a:lstStyle/>
                    <a:p>
                      <a:pPr algn="ctr" fontAlgn="ctr"/>
                      <a:r>
                        <a:rPr lang="de-DE" sz="900" b="0" i="0" u="none" strike="noStrike">
                          <a:solidFill>
                            <a:srgbClr val="000000"/>
                          </a:solidFill>
                          <a:effectLst/>
                          <a:latin typeface="Calibri" panose="020F0502020204030204" pitchFamily="34" charset="0"/>
                        </a:rPr>
                        <a:t>selten</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C6E0B4"/>
                    </a:solidFill>
                  </a:tcPr>
                </a:tc>
                <a:tc>
                  <a:txBody>
                    <a:bodyPr/>
                    <a:lstStyle/>
                    <a:p>
                      <a:pPr algn="ctr" fontAlgn="ctr"/>
                      <a:r>
                        <a:rPr lang="de-DE" sz="900" b="0" i="0" u="none" strike="noStrike">
                          <a:solidFill>
                            <a:srgbClr val="000000"/>
                          </a:solidFill>
                          <a:effectLst/>
                          <a:latin typeface="Calibri" panose="020F0502020204030204" pitchFamily="34" charset="0"/>
                        </a:rPr>
                        <a:t>Verzögerung der Behandlung</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FFE699"/>
                    </a:solidFill>
                  </a:tcPr>
                </a:tc>
                <a:tc>
                  <a:txBody>
                    <a:bodyPr/>
                    <a:lstStyle/>
                    <a:p>
                      <a:pPr algn="ctr" fontAlgn="ctr"/>
                      <a:r>
                        <a:rPr lang="de-DE" sz="900" b="0" i="0" u="none" strike="noStrike">
                          <a:solidFill>
                            <a:srgbClr val="000000"/>
                          </a:solidFill>
                          <a:effectLst/>
                          <a:latin typeface="Calibri" panose="020F0502020204030204" pitchFamily="34" charset="0"/>
                        </a:rPr>
                        <a:t>kritisch</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fontAlgn="ctr"/>
                      <a:r>
                        <a:rPr lang="de-DE" sz="900" b="0" i="0" u="none" strike="noStrike">
                          <a:solidFill>
                            <a:srgbClr val="000000"/>
                          </a:solidFill>
                          <a:effectLst/>
                          <a:latin typeface="Calibri" panose="020F0502020204030204" pitchFamily="34" charset="0"/>
                        </a:rPr>
                        <a:t>Das Programm soll möglichst vor der Behandlung auf dem aktuellen Rechner getestet werden.</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C6E0B4"/>
                    </a:solidFill>
                  </a:tcPr>
                </a:tc>
                <a:tc>
                  <a:txBody>
                    <a:bodyPr/>
                    <a:lstStyle/>
                    <a:p>
                      <a:pPr algn="ctr" fontAlgn="ctr"/>
                      <a:r>
                        <a:rPr lang="de-DE" sz="900" b="0" i="0" u="none" strike="noStrike" dirty="0">
                          <a:solidFill>
                            <a:srgbClr val="000000"/>
                          </a:solidFill>
                          <a:effectLst/>
                          <a:latin typeface="Calibri" panose="020F0502020204030204" pitchFamily="34" charset="0"/>
                        </a:rPr>
                        <a:t>gering</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C6E0B4"/>
                    </a:solidFill>
                  </a:tcPr>
                </a:tc>
                <a:extLst>
                  <a:ext uri="{0D108BD9-81ED-4DB2-BD59-A6C34878D82A}">
                    <a16:rowId xmlns:a16="http://schemas.microsoft.com/office/drawing/2014/main" val="4065459505"/>
                  </a:ext>
                </a:extLst>
              </a:tr>
              <a:tr h="901368">
                <a:tc>
                  <a:txBody>
                    <a:bodyPr/>
                    <a:lstStyle/>
                    <a:p>
                      <a:pPr algn="ctr" fontAlgn="ctr"/>
                      <a:r>
                        <a:rPr lang="de-DE" sz="900" b="0" i="0" u="none" strike="noStrike">
                          <a:solidFill>
                            <a:srgbClr val="000000"/>
                          </a:solidFill>
                          <a:effectLst/>
                          <a:latin typeface="Calibri" panose="020F0502020204030204" pitchFamily="34" charset="0"/>
                        </a:rPr>
                        <a:t>4</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A9D08E"/>
                    </a:solidFill>
                  </a:tcPr>
                </a:tc>
                <a:tc>
                  <a:txBody>
                    <a:bodyPr/>
                    <a:lstStyle/>
                    <a:p>
                      <a:pPr algn="ctr" fontAlgn="ctr"/>
                      <a:r>
                        <a:rPr lang="de-DE" sz="900" b="0" i="0" u="none" strike="noStrike">
                          <a:solidFill>
                            <a:srgbClr val="000000"/>
                          </a:solidFill>
                          <a:effectLst/>
                          <a:latin typeface="Calibri" panose="020F050202020403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A9D08E"/>
                    </a:solidFill>
                  </a:tcPr>
                </a:tc>
                <a:tc>
                  <a:txBody>
                    <a:bodyPr/>
                    <a:lstStyle/>
                    <a:p>
                      <a:pPr algn="ctr" fontAlgn="ctr"/>
                      <a:r>
                        <a:rPr lang="de-DE" sz="900" b="0" i="0" u="none" strike="noStrike" dirty="0">
                          <a:solidFill>
                            <a:srgbClr val="000000"/>
                          </a:solidFill>
                          <a:effectLst/>
                          <a:latin typeface="Calibri" panose="020F0502020204030204" pitchFamily="34" charset="0"/>
                        </a:rPr>
                        <a:t>Falsche Berechnung der Bohrlänge</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FCE4D6"/>
                    </a:solidFill>
                  </a:tcPr>
                </a:tc>
                <a:tc>
                  <a:txBody>
                    <a:bodyPr/>
                    <a:lstStyle/>
                    <a:p>
                      <a:pPr algn="ctr" fontAlgn="ctr"/>
                      <a:r>
                        <a:rPr lang="de-DE" sz="900" b="0" i="0" u="none" strike="noStrike" dirty="0">
                          <a:solidFill>
                            <a:srgbClr val="000000"/>
                          </a:solidFill>
                          <a:effectLst/>
                          <a:latin typeface="Calibri" panose="020F0502020204030204" pitchFamily="34" charset="0"/>
                        </a:rPr>
                        <a:t>unwahrscheinlich</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FCE4D6"/>
                    </a:solidFill>
                  </a:tcPr>
                </a:tc>
                <a:tc>
                  <a:txBody>
                    <a:bodyPr/>
                    <a:lstStyle/>
                    <a:p>
                      <a:pPr algn="ctr" fontAlgn="ctr"/>
                      <a:r>
                        <a:rPr lang="de-DE" sz="900" b="0" i="0" u="none" strike="noStrike" dirty="0">
                          <a:solidFill>
                            <a:srgbClr val="000000"/>
                          </a:solidFill>
                          <a:effectLst/>
                          <a:latin typeface="Calibri" panose="020F0502020204030204" pitchFamily="34" charset="0"/>
                        </a:rPr>
                        <a:t>Methoden sollen robust sein und mit </a:t>
                      </a:r>
                      <a:r>
                        <a:rPr lang="de-DE" sz="900" b="0" i="0" u="none" strike="noStrike" dirty="0" err="1">
                          <a:solidFill>
                            <a:srgbClr val="000000"/>
                          </a:solidFill>
                          <a:effectLst/>
                          <a:latin typeface="Calibri" panose="020F0502020204030204" pitchFamily="34" charset="0"/>
                        </a:rPr>
                        <a:t>Testcases</a:t>
                      </a:r>
                      <a:r>
                        <a:rPr lang="de-DE" sz="900" b="0" i="0" u="none" strike="noStrike" dirty="0">
                          <a:solidFill>
                            <a:srgbClr val="000000"/>
                          </a:solidFill>
                          <a:effectLst/>
                          <a:latin typeface="Calibri" panose="020F0502020204030204" pitchFamily="34" charset="0"/>
                        </a:rPr>
                        <a:t> getestet werden.</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E2EFDA"/>
                    </a:solidFill>
                  </a:tcPr>
                </a:tc>
                <a:tc>
                  <a:txBody>
                    <a:bodyPr/>
                    <a:lstStyle/>
                    <a:p>
                      <a:pPr algn="ctr" fontAlgn="ctr"/>
                      <a:r>
                        <a:rPr lang="de-DE" sz="900" b="0" i="0" u="none" strike="noStrike" dirty="0">
                          <a:solidFill>
                            <a:srgbClr val="000000"/>
                          </a:solidFill>
                          <a:effectLst/>
                          <a:latin typeface="Calibri" panose="020F0502020204030204" pitchFamily="34" charset="0"/>
                        </a:rPr>
                        <a:t>neutral</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ctr"/>
                      <a:r>
                        <a:rPr lang="de-DE" sz="900" b="0" i="0" u="none" strike="noStrike">
                          <a:solidFill>
                            <a:srgbClr val="000000"/>
                          </a:solidFill>
                          <a:effectLst/>
                          <a:latin typeface="Calibri" panose="020F0502020204030204" pitchFamily="34" charset="0"/>
                        </a:rPr>
                        <a:t>Fehler in der implementierten Methode</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DDEBF7"/>
                    </a:solidFill>
                  </a:tcPr>
                </a:tc>
                <a:tc>
                  <a:txBody>
                    <a:bodyPr/>
                    <a:lstStyle/>
                    <a:p>
                      <a:pPr algn="ctr" fontAlgn="ctr"/>
                      <a:r>
                        <a:rPr lang="de-DE" sz="900" b="0" i="0" u="none" strike="noStrike">
                          <a:solidFill>
                            <a:srgbClr val="000000"/>
                          </a:solidFill>
                          <a:effectLst/>
                          <a:latin typeface="Calibri" panose="020F0502020204030204" pitchFamily="34" charset="0"/>
                        </a:rPr>
                        <a:t>sehr selten</a:t>
                      </a:r>
                    </a:p>
                  </a:txBody>
                  <a:tcPr marL="0" marR="0" marT="0" marB="0" anchor="ctr">
                    <a:lnL>
                      <a:noFill/>
                    </a:lnL>
                    <a:lnR>
                      <a:noFill/>
                    </a:lnR>
                    <a:lnT>
                      <a:noFill/>
                    </a:lnT>
                    <a:lnB>
                      <a:noFill/>
                    </a:lnB>
                    <a:solidFill>
                      <a:srgbClr val="DDEBF7"/>
                    </a:solidFill>
                  </a:tcPr>
                </a:tc>
                <a:tc>
                  <a:txBody>
                    <a:bodyPr/>
                    <a:lstStyle/>
                    <a:p>
                      <a:pPr algn="ctr" fontAlgn="ctr"/>
                      <a:r>
                        <a:rPr lang="de-DE" sz="900" b="0" i="0" u="none" strike="noStrike">
                          <a:solidFill>
                            <a:srgbClr val="000000"/>
                          </a:solidFill>
                          <a:effectLst/>
                          <a:latin typeface="Calibri" panose="020F0502020204030204" pitchFamily="34" charset="0"/>
                        </a:rPr>
                        <a:t>Method</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DDEBF7"/>
                    </a:solidFill>
                  </a:tcPr>
                </a:tc>
                <a:tc>
                  <a:txBody>
                    <a:bodyPr/>
                    <a:lstStyle/>
                    <a:p>
                      <a:pPr algn="ctr" fontAlgn="ctr"/>
                      <a:r>
                        <a:rPr lang="de-DE" sz="900" b="0" i="0" u="none" strike="noStrike">
                          <a:solidFill>
                            <a:srgbClr val="000000"/>
                          </a:solidFill>
                          <a:effectLst/>
                          <a:latin typeface="Calibri" panose="020F0502020204030204" pitchFamily="34" charset="0"/>
                        </a:rPr>
                        <a:t>Es soll zum Querchecken eine redundante zweite Methode implementiert werden</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E2EFDA"/>
                    </a:solidFill>
                  </a:tcPr>
                </a:tc>
                <a:tc>
                  <a:txBody>
                    <a:bodyPr/>
                    <a:lstStyle/>
                    <a:p>
                      <a:pPr algn="ctr" fontAlgn="ctr"/>
                      <a:r>
                        <a:rPr lang="de-DE" sz="900" b="0" i="0" u="none" strike="noStrike" dirty="0">
                          <a:solidFill>
                            <a:srgbClr val="000000"/>
                          </a:solidFill>
                          <a:effectLst/>
                          <a:latin typeface="Calibri" panose="020F0502020204030204" pitchFamily="34" charset="0"/>
                        </a:rPr>
                        <a:t>selten</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ctr" fontAlgn="ctr"/>
                      <a:r>
                        <a:rPr lang="de-DE" sz="900" b="0" i="0" u="none" strike="noStrike">
                          <a:solidFill>
                            <a:srgbClr val="000000"/>
                          </a:solidFill>
                          <a:effectLst/>
                          <a:latin typeface="Calibri" panose="020F0502020204030204" pitchFamily="34" charset="0"/>
                        </a:rPr>
                        <a:t>Falsche Behandlung</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FFF2CC"/>
                    </a:solidFill>
                  </a:tcPr>
                </a:tc>
                <a:tc>
                  <a:txBody>
                    <a:bodyPr/>
                    <a:lstStyle/>
                    <a:p>
                      <a:pPr algn="ctr" fontAlgn="ctr"/>
                      <a:r>
                        <a:rPr lang="de-DE" sz="900" b="0" i="0" u="none" strike="noStrike">
                          <a:solidFill>
                            <a:srgbClr val="000000"/>
                          </a:solidFill>
                          <a:effectLst/>
                          <a:latin typeface="Calibri" panose="020F0502020204030204" pitchFamily="34" charset="0"/>
                        </a:rPr>
                        <a:t>sehr kritisch</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lang="de-DE" sz="900" b="0" i="0" u="none" strike="noStrike" dirty="0">
                          <a:solidFill>
                            <a:srgbClr val="000000"/>
                          </a:solidFill>
                          <a:effectLst/>
                          <a:latin typeface="Calibri" panose="020F0502020204030204" pitchFamily="34" charset="0"/>
                        </a:rPr>
                        <a:t>Bei nicht sicherer Berechnung soll eine Fehlermeldung ausgegeben werden und das Programm soll gestoppt werden</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E2EFDA"/>
                    </a:solidFill>
                  </a:tcPr>
                </a:tc>
                <a:tc>
                  <a:txBody>
                    <a:bodyPr/>
                    <a:lstStyle/>
                    <a:p>
                      <a:pPr algn="ctr" fontAlgn="ctr"/>
                      <a:r>
                        <a:rPr lang="de-DE" sz="900" b="0" i="0" u="none" strike="noStrike" dirty="0">
                          <a:solidFill>
                            <a:srgbClr val="000000"/>
                          </a:solidFill>
                          <a:effectLst/>
                          <a:latin typeface="Calibri" panose="020F0502020204030204" pitchFamily="34" charset="0"/>
                        </a:rPr>
                        <a:t>gering</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E2EFDA"/>
                    </a:solidFill>
                  </a:tcPr>
                </a:tc>
                <a:extLst>
                  <a:ext uri="{0D108BD9-81ED-4DB2-BD59-A6C34878D82A}">
                    <a16:rowId xmlns:a16="http://schemas.microsoft.com/office/drawing/2014/main" val="1174981691"/>
                  </a:ext>
                </a:extLst>
              </a:tr>
            </a:tbl>
          </a:graphicData>
        </a:graphic>
      </p:graphicFrame>
    </p:spTree>
    <p:extLst>
      <p:ext uri="{BB962C8B-B14F-4D97-AF65-F5344CB8AC3E}">
        <p14:creationId xmlns:p14="http://schemas.microsoft.com/office/powerpoint/2010/main" val="1624447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hteck 53">
            <a:extLst>
              <a:ext uri="{FF2B5EF4-FFF2-40B4-BE49-F238E27FC236}">
                <a16:creationId xmlns:a16="http://schemas.microsoft.com/office/drawing/2014/main" id="{F640C9F5-E395-40F5-96C1-6E9A116DA8F3}"/>
              </a:ext>
            </a:extLst>
          </p:cNvPr>
          <p:cNvSpPr/>
          <p:nvPr/>
        </p:nvSpPr>
        <p:spPr>
          <a:xfrm>
            <a:off x="4409955" y="1452113"/>
            <a:ext cx="6655443" cy="3935393"/>
          </a:xfrm>
          <a:prstGeom prst="rect">
            <a:avLst/>
          </a:prstGeom>
          <a:solidFill>
            <a:schemeClr val="accent1">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t" anchorCtr="0"/>
          <a:lstStyle/>
          <a:p>
            <a:pPr algn="r"/>
            <a:r>
              <a:rPr lang="de-DE" dirty="0" err="1">
                <a:solidFill>
                  <a:schemeClr val="tx1"/>
                </a:solidFill>
              </a:rPr>
              <a:t>Application</a:t>
            </a:r>
            <a:r>
              <a:rPr lang="de-DE" dirty="0">
                <a:solidFill>
                  <a:schemeClr val="tx1"/>
                </a:solidFill>
              </a:rPr>
              <a:t> SWEIDMT</a:t>
            </a:r>
          </a:p>
        </p:txBody>
      </p:sp>
      <p:sp>
        <p:nvSpPr>
          <p:cNvPr id="2" name="Titel 1">
            <a:extLst>
              <a:ext uri="{FF2B5EF4-FFF2-40B4-BE49-F238E27FC236}">
                <a16:creationId xmlns:a16="http://schemas.microsoft.com/office/drawing/2014/main" id="{F9C2302D-8FDD-4426-BC01-18D0A00789E7}"/>
              </a:ext>
            </a:extLst>
          </p:cNvPr>
          <p:cNvSpPr>
            <a:spLocks noGrp="1"/>
          </p:cNvSpPr>
          <p:nvPr>
            <p:ph type="title"/>
          </p:nvPr>
        </p:nvSpPr>
        <p:spPr/>
        <p:txBody>
          <a:bodyPr>
            <a:normAutofit fontScale="90000"/>
          </a:bodyPr>
          <a:lstStyle/>
          <a:p>
            <a:r>
              <a:rPr lang="de-DE" dirty="0"/>
              <a:t>Software-Architektur</a:t>
            </a:r>
          </a:p>
        </p:txBody>
      </p:sp>
      <p:sp>
        <p:nvSpPr>
          <p:cNvPr id="4" name="Datumsplatzhalter 3">
            <a:extLst>
              <a:ext uri="{FF2B5EF4-FFF2-40B4-BE49-F238E27FC236}">
                <a16:creationId xmlns:a16="http://schemas.microsoft.com/office/drawing/2014/main" id="{D8B9E2DF-33C5-4685-9D81-67B2C4383832}"/>
              </a:ext>
            </a:extLst>
          </p:cNvPr>
          <p:cNvSpPr>
            <a:spLocks noGrp="1"/>
          </p:cNvSpPr>
          <p:nvPr>
            <p:ph type="dt" sz="half" idx="10"/>
          </p:nvPr>
        </p:nvSpPr>
        <p:spPr/>
        <p:txBody>
          <a:bodyPr/>
          <a:lstStyle/>
          <a:p>
            <a:r>
              <a:rPr lang="de-DE"/>
              <a:t>15.07.2020</a:t>
            </a:r>
            <a:endParaRPr lang="de-DE" dirty="0"/>
          </a:p>
        </p:txBody>
      </p:sp>
      <p:sp>
        <p:nvSpPr>
          <p:cNvPr id="5" name="Fußzeilenplatzhalter 4">
            <a:extLst>
              <a:ext uri="{FF2B5EF4-FFF2-40B4-BE49-F238E27FC236}">
                <a16:creationId xmlns:a16="http://schemas.microsoft.com/office/drawing/2014/main" id="{9968BD02-7DE6-4DEA-816D-84E0A7B1DF95}"/>
              </a:ext>
            </a:extLst>
          </p:cNvPr>
          <p:cNvSpPr>
            <a:spLocks noGrp="1"/>
          </p:cNvSpPr>
          <p:nvPr>
            <p:ph type="ftr" sz="quarter" idx="11"/>
          </p:nvPr>
        </p:nvSpPr>
        <p:spPr/>
        <p:txBody>
          <a:bodyPr/>
          <a:lstStyle/>
          <a:p>
            <a:r>
              <a:rPr lang="de-DE"/>
              <a:t>Softwareentwicklung in der Medizintechnik</a:t>
            </a:r>
            <a:endParaRPr lang="de-DE" dirty="0"/>
          </a:p>
        </p:txBody>
      </p:sp>
      <p:sp>
        <p:nvSpPr>
          <p:cNvPr id="6" name="Foliennummernplatzhalter 5">
            <a:extLst>
              <a:ext uri="{FF2B5EF4-FFF2-40B4-BE49-F238E27FC236}">
                <a16:creationId xmlns:a16="http://schemas.microsoft.com/office/drawing/2014/main" id="{B0987E4D-614E-40B8-A40C-B8688D280B81}"/>
              </a:ext>
            </a:extLst>
          </p:cNvPr>
          <p:cNvSpPr>
            <a:spLocks noGrp="1"/>
          </p:cNvSpPr>
          <p:nvPr>
            <p:ph type="sldNum" sz="quarter" idx="12"/>
          </p:nvPr>
        </p:nvSpPr>
        <p:spPr/>
        <p:txBody>
          <a:bodyPr/>
          <a:lstStyle/>
          <a:p>
            <a:fld id="{828B512B-91F8-499E-8637-260250557B20}" type="slidenum">
              <a:rPr lang="de-DE" smtClean="0"/>
              <a:t>6</a:t>
            </a:fld>
            <a:endParaRPr lang="de-DE"/>
          </a:p>
        </p:txBody>
      </p:sp>
      <p:sp>
        <p:nvSpPr>
          <p:cNvPr id="8" name="Rechteck: abgerundete Ecken 7">
            <a:extLst>
              <a:ext uri="{FF2B5EF4-FFF2-40B4-BE49-F238E27FC236}">
                <a16:creationId xmlns:a16="http://schemas.microsoft.com/office/drawing/2014/main" id="{7594FCAC-EB88-411F-97C3-FF1C3D0067A5}"/>
              </a:ext>
            </a:extLst>
          </p:cNvPr>
          <p:cNvSpPr/>
          <p:nvPr/>
        </p:nvSpPr>
        <p:spPr>
          <a:xfrm>
            <a:off x="4562807" y="2996819"/>
            <a:ext cx="1178560" cy="782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u="sng" dirty="0"/>
              <a:t>GUI</a:t>
            </a:r>
          </a:p>
        </p:txBody>
      </p:sp>
      <p:sp>
        <p:nvSpPr>
          <p:cNvPr id="9" name="Rechteck: abgerundete Ecken 8">
            <a:extLst>
              <a:ext uri="{FF2B5EF4-FFF2-40B4-BE49-F238E27FC236}">
                <a16:creationId xmlns:a16="http://schemas.microsoft.com/office/drawing/2014/main" id="{8DAD914D-ED44-49D1-B6EA-1BA338B37960}"/>
              </a:ext>
            </a:extLst>
          </p:cNvPr>
          <p:cNvSpPr/>
          <p:nvPr/>
        </p:nvSpPr>
        <p:spPr>
          <a:xfrm>
            <a:off x="9135898" y="2011298"/>
            <a:ext cx="1645920" cy="12464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u="sng" dirty="0"/>
              <a:t>Model/Data:</a:t>
            </a:r>
          </a:p>
          <a:p>
            <a:r>
              <a:rPr lang="de-DE" dirty="0"/>
              <a:t>Raw Image</a:t>
            </a:r>
          </a:p>
          <a:p>
            <a:r>
              <a:rPr lang="de-DE" dirty="0"/>
              <a:t>Depth </a:t>
            </a:r>
            <a:r>
              <a:rPr lang="de-DE" dirty="0" err="1"/>
              <a:t>Map</a:t>
            </a:r>
            <a:endParaRPr lang="de-DE" dirty="0"/>
          </a:p>
        </p:txBody>
      </p:sp>
      <p:sp>
        <p:nvSpPr>
          <p:cNvPr id="10" name="Rechteck: abgerundete Ecken 9">
            <a:extLst>
              <a:ext uri="{FF2B5EF4-FFF2-40B4-BE49-F238E27FC236}">
                <a16:creationId xmlns:a16="http://schemas.microsoft.com/office/drawing/2014/main" id="{F7C49FC6-EBAF-4D58-A66A-A23AF67479FD}"/>
              </a:ext>
            </a:extLst>
          </p:cNvPr>
          <p:cNvSpPr/>
          <p:nvPr/>
        </p:nvSpPr>
        <p:spPr>
          <a:xfrm>
            <a:off x="9135898" y="3628154"/>
            <a:ext cx="1645920" cy="13382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u="sng" dirty="0"/>
              <a:t>Library:</a:t>
            </a:r>
          </a:p>
          <a:p>
            <a:r>
              <a:rPr lang="de-DE" dirty="0" err="1"/>
              <a:t>getSlice</a:t>
            </a:r>
            <a:endParaRPr lang="de-DE" dirty="0"/>
          </a:p>
          <a:p>
            <a:r>
              <a:rPr lang="de-DE" dirty="0" err="1"/>
              <a:t>Windowing</a:t>
            </a:r>
            <a:endParaRPr lang="de-DE" dirty="0"/>
          </a:p>
          <a:p>
            <a:r>
              <a:rPr lang="de-DE" dirty="0"/>
              <a:t>3D-Reflection </a:t>
            </a:r>
          </a:p>
        </p:txBody>
      </p:sp>
      <p:sp>
        <p:nvSpPr>
          <p:cNvPr id="11" name="Rechteck: abgerundete Ecken 10">
            <a:extLst>
              <a:ext uri="{FF2B5EF4-FFF2-40B4-BE49-F238E27FC236}">
                <a16:creationId xmlns:a16="http://schemas.microsoft.com/office/drawing/2014/main" id="{BE3F6A6B-6A2B-4C5A-92F6-C44EAAC09EAC}"/>
              </a:ext>
            </a:extLst>
          </p:cNvPr>
          <p:cNvSpPr/>
          <p:nvPr/>
        </p:nvSpPr>
        <p:spPr>
          <a:xfrm>
            <a:off x="7121451" y="2996819"/>
            <a:ext cx="1547981" cy="782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u="sng" dirty="0" err="1"/>
              <a:t>ImageLoader</a:t>
            </a:r>
            <a:endParaRPr lang="de-DE" u="sng" dirty="0"/>
          </a:p>
        </p:txBody>
      </p:sp>
      <p:sp>
        <p:nvSpPr>
          <p:cNvPr id="28" name="Textfeld 27">
            <a:extLst>
              <a:ext uri="{FF2B5EF4-FFF2-40B4-BE49-F238E27FC236}">
                <a16:creationId xmlns:a16="http://schemas.microsoft.com/office/drawing/2014/main" id="{EF719206-153A-4EEC-AEC1-8B0C07BBF75D}"/>
              </a:ext>
            </a:extLst>
          </p:cNvPr>
          <p:cNvSpPr txBox="1"/>
          <p:nvPr/>
        </p:nvSpPr>
        <p:spPr>
          <a:xfrm>
            <a:off x="5766701" y="2996819"/>
            <a:ext cx="1354750" cy="369331"/>
          </a:xfrm>
          <a:prstGeom prst="rect">
            <a:avLst/>
          </a:prstGeom>
          <a:noFill/>
        </p:spPr>
        <p:txBody>
          <a:bodyPr wrap="square" rtlCol="0">
            <a:spAutoFit/>
          </a:bodyPr>
          <a:lstStyle/>
          <a:p>
            <a:r>
              <a:rPr lang="de-DE" dirty="0"/>
              <a:t>Signals/Slots</a:t>
            </a:r>
          </a:p>
        </p:txBody>
      </p:sp>
      <p:cxnSp>
        <p:nvCxnSpPr>
          <p:cNvPr id="38" name="Verbinder: gewinkelt 37">
            <a:extLst>
              <a:ext uri="{FF2B5EF4-FFF2-40B4-BE49-F238E27FC236}">
                <a16:creationId xmlns:a16="http://schemas.microsoft.com/office/drawing/2014/main" id="{36399DEB-51B7-452E-A9C9-C5C1B66D9B1F}"/>
              </a:ext>
            </a:extLst>
          </p:cNvPr>
          <p:cNvCxnSpPr>
            <a:cxnSpLocks/>
            <a:stCxn id="11" idx="3"/>
            <a:endCxn id="9" idx="1"/>
          </p:cNvCxnSpPr>
          <p:nvPr/>
        </p:nvCxnSpPr>
        <p:spPr>
          <a:xfrm flipV="1">
            <a:off x="8669432" y="2634531"/>
            <a:ext cx="466466" cy="753448"/>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39">
            <a:extLst>
              <a:ext uri="{FF2B5EF4-FFF2-40B4-BE49-F238E27FC236}">
                <a16:creationId xmlns:a16="http://schemas.microsoft.com/office/drawing/2014/main" id="{5B813B21-8C45-498A-95B7-17236C3DCCC8}"/>
              </a:ext>
            </a:extLst>
          </p:cNvPr>
          <p:cNvCxnSpPr>
            <a:cxnSpLocks/>
            <a:stCxn id="8" idx="3"/>
            <a:endCxn id="11" idx="1"/>
          </p:cNvCxnSpPr>
          <p:nvPr/>
        </p:nvCxnSpPr>
        <p:spPr>
          <a:xfrm>
            <a:off x="5741367" y="3387979"/>
            <a:ext cx="138008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Verbinder: gewinkelt 40">
            <a:extLst>
              <a:ext uri="{FF2B5EF4-FFF2-40B4-BE49-F238E27FC236}">
                <a16:creationId xmlns:a16="http://schemas.microsoft.com/office/drawing/2014/main" id="{FEEE389E-DD9C-4FC5-95A7-81E1694CBC67}"/>
              </a:ext>
            </a:extLst>
          </p:cNvPr>
          <p:cNvCxnSpPr>
            <a:cxnSpLocks/>
            <a:stCxn id="11" idx="3"/>
            <a:endCxn id="10" idx="1"/>
          </p:cNvCxnSpPr>
          <p:nvPr/>
        </p:nvCxnSpPr>
        <p:spPr>
          <a:xfrm>
            <a:off x="8669432" y="3387979"/>
            <a:ext cx="466466" cy="909302"/>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Gerade Verbindung mit Pfeil 44">
            <a:extLst>
              <a:ext uri="{FF2B5EF4-FFF2-40B4-BE49-F238E27FC236}">
                <a16:creationId xmlns:a16="http://schemas.microsoft.com/office/drawing/2014/main" id="{CD955227-B534-43C5-B1BB-130D79EE9BE2}"/>
              </a:ext>
            </a:extLst>
          </p:cNvPr>
          <p:cNvCxnSpPr>
            <a:stCxn id="8" idx="1"/>
          </p:cNvCxnSpPr>
          <p:nvPr/>
        </p:nvCxnSpPr>
        <p:spPr>
          <a:xfrm flipH="1">
            <a:off x="3384247" y="3387979"/>
            <a:ext cx="117856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76" name="Picture 4" descr="Internet User Defined: A User by Any Other Name... | Immersive Web">
            <a:extLst>
              <a:ext uri="{FF2B5EF4-FFF2-40B4-BE49-F238E27FC236}">
                <a16:creationId xmlns:a16="http://schemas.microsoft.com/office/drawing/2014/main" id="{A7D11FD1-2F88-40A9-B8B5-39D17A242C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631546" y="2630957"/>
            <a:ext cx="1596085" cy="1596085"/>
          </a:xfrm>
          <a:prstGeom prst="rect">
            <a:avLst/>
          </a:prstGeom>
          <a:noFill/>
          <a:extLst>
            <a:ext uri="{909E8E84-426E-40DD-AFC4-6F175D3DCCD1}">
              <a14:hiddenFill xmlns:a14="http://schemas.microsoft.com/office/drawing/2010/main">
                <a:solidFill>
                  <a:srgbClr val="FFFFFF"/>
                </a:solidFill>
              </a14:hiddenFill>
            </a:ext>
          </a:extLst>
        </p:spPr>
      </p:pic>
      <p:sp>
        <p:nvSpPr>
          <p:cNvPr id="56" name="Textfeld 55">
            <a:extLst>
              <a:ext uri="{FF2B5EF4-FFF2-40B4-BE49-F238E27FC236}">
                <a16:creationId xmlns:a16="http://schemas.microsoft.com/office/drawing/2014/main" id="{5919A416-448F-4CB0-9549-48F9E8C0526B}"/>
              </a:ext>
            </a:extLst>
          </p:cNvPr>
          <p:cNvSpPr txBox="1"/>
          <p:nvPr/>
        </p:nvSpPr>
        <p:spPr>
          <a:xfrm>
            <a:off x="1836266" y="4297280"/>
            <a:ext cx="2400068" cy="1200329"/>
          </a:xfrm>
          <a:prstGeom prst="rect">
            <a:avLst/>
          </a:prstGeom>
          <a:noFill/>
        </p:spPr>
        <p:txBody>
          <a:bodyPr wrap="square" rtlCol="0">
            <a:spAutoFit/>
          </a:bodyPr>
          <a:lstStyle/>
          <a:p>
            <a:r>
              <a:rPr lang="de-DE" b="1" u="sng" dirty="0"/>
              <a:t>Anwender:</a:t>
            </a:r>
          </a:p>
          <a:p>
            <a:r>
              <a:rPr lang="de-DE" dirty="0"/>
              <a:t>Raw Image</a:t>
            </a:r>
          </a:p>
          <a:p>
            <a:r>
              <a:rPr lang="de-DE" dirty="0"/>
              <a:t>Bohrtrajektorie</a:t>
            </a:r>
          </a:p>
          <a:p>
            <a:r>
              <a:rPr lang="de-DE" dirty="0" err="1"/>
              <a:t>Windowing</a:t>
            </a:r>
            <a:r>
              <a:rPr lang="de-DE" dirty="0"/>
              <a:t>-Parameter</a:t>
            </a:r>
          </a:p>
        </p:txBody>
      </p:sp>
    </p:spTree>
    <p:extLst>
      <p:ext uri="{BB962C8B-B14F-4D97-AF65-F5344CB8AC3E}">
        <p14:creationId xmlns:p14="http://schemas.microsoft.com/office/powerpoint/2010/main" val="1127112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B845C4-941C-4CEA-BBF0-1248789AF710}"/>
              </a:ext>
            </a:extLst>
          </p:cNvPr>
          <p:cNvSpPr>
            <a:spLocks noGrp="1"/>
          </p:cNvSpPr>
          <p:nvPr>
            <p:ph type="title"/>
          </p:nvPr>
        </p:nvSpPr>
        <p:spPr/>
        <p:txBody>
          <a:bodyPr>
            <a:normAutofit fontScale="90000"/>
          </a:bodyPr>
          <a:lstStyle/>
          <a:p>
            <a:r>
              <a:rPr lang="de-DE" dirty="0"/>
              <a:t>Das entwickelte Tool</a:t>
            </a:r>
          </a:p>
        </p:txBody>
      </p:sp>
      <p:sp>
        <p:nvSpPr>
          <p:cNvPr id="4" name="Datumsplatzhalter 3">
            <a:extLst>
              <a:ext uri="{FF2B5EF4-FFF2-40B4-BE49-F238E27FC236}">
                <a16:creationId xmlns:a16="http://schemas.microsoft.com/office/drawing/2014/main" id="{6D710E7F-C160-4CBA-BA35-9271AAE128D8}"/>
              </a:ext>
            </a:extLst>
          </p:cNvPr>
          <p:cNvSpPr>
            <a:spLocks noGrp="1"/>
          </p:cNvSpPr>
          <p:nvPr>
            <p:ph type="dt" sz="half" idx="10"/>
          </p:nvPr>
        </p:nvSpPr>
        <p:spPr/>
        <p:txBody>
          <a:bodyPr/>
          <a:lstStyle/>
          <a:p>
            <a:r>
              <a:rPr lang="de-DE"/>
              <a:t>15.07.2020</a:t>
            </a:r>
            <a:endParaRPr lang="de-DE" dirty="0"/>
          </a:p>
        </p:txBody>
      </p:sp>
      <p:sp>
        <p:nvSpPr>
          <p:cNvPr id="5" name="Fußzeilenplatzhalter 4">
            <a:extLst>
              <a:ext uri="{FF2B5EF4-FFF2-40B4-BE49-F238E27FC236}">
                <a16:creationId xmlns:a16="http://schemas.microsoft.com/office/drawing/2014/main" id="{86B4DABB-1278-4C4E-B08D-B3592B9260A2}"/>
              </a:ext>
            </a:extLst>
          </p:cNvPr>
          <p:cNvSpPr>
            <a:spLocks noGrp="1"/>
          </p:cNvSpPr>
          <p:nvPr>
            <p:ph type="ftr" sz="quarter" idx="11"/>
          </p:nvPr>
        </p:nvSpPr>
        <p:spPr/>
        <p:txBody>
          <a:bodyPr/>
          <a:lstStyle/>
          <a:p>
            <a:r>
              <a:rPr lang="de-DE"/>
              <a:t>Softwareentwicklung in der Medizintechnik</a:t>
            </a:r>
            <a:endParaRPr lang="de-DE" dirty="0"/>
          </a:p>
        </p:txBody>
      </p:sp>
      <p:sp>
        <p:nvSpPr>
          <p:cNvPr id="6" name="Foliennummernplatzhalter 5">
            <a:extLst>
              <a:ext uri="{FF2B5EF4-FFF2-40B4-BE49-F238E27FC236}">
                <a16:creationId xmlns:a16="http://schemas.microsoft.com/office/drawing/2014/main" id="{56ED838A-7282-4166-859E-3354B26F7ED2}"/>
              </a:ext>
            </a:extLst>
          </p:cNvPr>
          <p:cNvSpPr>
            <a:spLocks noGrp="1"/>
          </p:cNvSpPr>
          <p:nvPr>
            <p:ph type="sldNum" sz="quarter" idx="12"/>
          </p:nvPr>
        </p:nvSpPr>
        <p:spPr/>
        <p:txBody>
          <a:bodyPr/>
          <a:lstStyle/>
          <a:p>
            <a:fld id="{828B512B-91F8-499E-8637-260250557B20}" type="slidenum">
              <a:rPr lang="de-DE" smtClean="0"/>
              <a:t>7</a:t>
            </a:fld>
            <a:endParaRPr lang="de-DE"/>
          </a:p>
        </p:txBody>
      </p:sp>
      <p:pic>
        <p:nvPicPr>
          <p:cNvPr id="7" name="Grafik 6">
            <a:extLst>
              <a:ext uri="{FF2B5EF4-FFF2-40B4-BE49-F238E27FC236}">
                <a16:creationId xmlns:a16="http://schemas.microsoft.com/office/drawing/2014/main" id="{60909AC7-4D99-451F-8B4B-F13D9FD1E7C0}"/>
              </a:ext>
            </a:extLst>
          </p:cNvPr>
          <p:cNvPicPr>
            <a:picLocks noChangeAspect="1"/>
          </p:cNvPicPr>
          <p:nvPr/>
        </p:nvPicPr>
        <p:blipFill>
          <a:blip r:embed="rId3"/>
          <a:stretch>
            <a:fillRect/>
          </a:stretch>
        </p:blipFill>
        <p:spPr>
          <a:xfrm>
            <a:off x="1279071" y="1285169"/>
            <a:ext cx="9275661" cy="4974116"/>
          </a:xfrm>
          <a:prstGeom prst="rect">
            <a:avLst/>
          </a:prstGeom>
        </p:spPr>
      </p:pic>
      <p:sp>
        <p:nvSpPr>
          <p:cNvPr id="8" name="Legende: mit gebogener Linie 7">
            <a:extLst>
              <a:ext uri="{FF2B5EF4-FFF2-40B4-BE49-F238E27FC236}">
                <a16:creationId xmlns:a16="http://schemas.microsoft.com/office/drawing/2014/main" id="{E1318FB3-0A39-4A27-BDC1-551A54884EBD}"/>
              </a:ext>
            </a:extLst>
          </p:cNvPr>
          <p:cNvSpPr/>
          <p:nvPr/>
        </p:nvSpPr>
        <p:spPr>
          <a:xfrm flipH="1">
            <a:off x="2166257" y="1148915"/>
            <a:ext cx="1415143" cy="375085"/>
          </a:xfrm>
          <a:prstGeom prst="borderCallout2">
            <a:avLst>
              <a:gd name="adj1" fmla="val 18750"/>
              <a:gd name="adj2" fmla="val -8333"/>
              <a:gd name="adj3" fmla="val 18750"/>
              <a:gd name="adj4" fmla="val -16667"/>
              <a:gd name="adj5" fmla="val 286632"/>
              <a:gd name="adj6" fmla="val -21667"/>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a:t>XY-Ansicht</a:t>
            </a:r>
          </a:p>
        </p:txBody>
      </p:sp>
      <p:sp>
        <p:nvSpPr>
          <p:cNvPr id="9" name="Legende: mit gebogener Linie 8">
            <a:extLst>
              <a:ext uri="{FF2B5EF4-FFF2-40B4-BE49-F238E27FC236}">
                <a16:creationId xmlns:a16="http://schemas.microsoft.com/office/drawing/2014/main" id="{E517BAA9-DB65-48E9-89EE-C5AC3179FF01}"/>
              </a:ext>
            </a:extLst>
          </p:cNvPr>
          <p:cNvSpPr/>
          <p:nvPr/>
        </p:nvSpPr>
        <p:spPr>
          <a:xfrm flipH="1">
            <a:off x="5388428" y="1148914"/>
            <a:ext cx="1415143" cy="375085"/>
          </a:xfrm>
          <a:prstGeom prst="borderCallout2">
            <a:avLst>
              <a:gd name="adj1" fmla="val 18750"/>
              <a:gd name="adj2" fmla="val -8333"/>
              <a:gd name="adj3" fmla="val 18750"/>
              <a:gd name="adj4" fmla="val -16667"/>
              <a:gd name="adj5" fmla="val 405622"/>
              <a:gd name="adj6" fmla="val -21667"/>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a:t>XZ-Ansicht</a:t>
            </a:r>
          </a:p>
        </p:txBody>
      </p:sp>
      <p:sp>
        <p:nvSpPr>
          <p:cNvPr id="10" name="Legende: mit gebogener Linie 9">
            <a:extLst>
              <a:ext uri="{FF2B5EF4-FFF2-40B4-BE49-F238E27FC236}">
                <a16:creationId xmlns:a16="http://schemas.microsoft.com/office/drawing/2014/main" id="{57EF4B06-F5E8-4683-B6C9-E16572F29FEF}"/>
              </a:ext>
            </a:extLst>
          </p:cNvPr>
          <p:cNvSpPr/>
          <p:nvPr/>
        </p:nvSpPr>
        <p:spPr>
          <a:xfrm flipH="1">
            <a:off x="7971580" y="1148913"/>
            <a:ext cx="1415143" cy="375085"/>
          </a:xfrm>
          <a:prstGeom prst="borderCallout2">
            <a:avLst>
              <a:gd name="adj1" fmla="val 18750"/>
              <a:gd name="adj2" fmla="val -8333"/>
              <a:gd name="adj3" fmla="val 18750"/>
              <a:gd name="adj4" fmla="val -16667"/>
              <a:gd name="adj5" fmla="val 405622"/>
              <a:gd name="adj6" fmla="val -21667"/>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a:t>Slice-Ansicht</a:t>
            </a:r>
          </a:p>
        </p:txBody>
      </p:sp>
      <p:sp>
        <p:nvSpPr>
          <p:cNvPr id="11" name="Legende: mit gebogener Linie 10">
            <a:extLst>
              <a:ext uri="{FF2B5EF4-FFF2-40B4-BE49-F238E27FC236}">
                <a16:creationId xmlns:a16="http://schemas.microsoft.com/office/drawing/2014/main" id="{4CE398A8-E4AB-4BEA-AED3-36E528FE6FB8}"/>
              </a:ext>
            </a:extLst>
          </p:cNvPr>
          <p:cNvSpPr/>
          <p:nvPr/>
        </p:nvSpPr>
        <p:spPr>
          <a:xfrm>
            <a:off x="3420249" y="5764785"/>
            <a:ext cx="3383322" cy="375085"/>
          </a:xfrm>
          <a:prstGeom prst="borderCallout2">
            <a:avLst>
              <a:gd name="adj1" fmla="val 18750"/>
              <a:gd name="adj2" fmla="val -8333"/>
              <a:gd name="adj3" fmla="val 18750"/>
              <a:gd name="adj4" fmla="val -16667"/>
              <a:gd name="adj5" fmla="val 68967"/>
              <a:gd name="adj6" fmla="val -27869"/>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a:t>Meldungen an dem Benutzer</a:t>
            </a:r>
          </a:p>
        </p:txBody>
      </p:sp>
      <p:sp>
        <p:nvSpPr>
          <p:cNvPr id="13" name="Legende: mit gebogener Linie 12">
            <a:extLst>
              <a:ext uri="{FF2B5EF4-FFF2-40B4-BE49-F238E27FC236}">
                <a16:creationId xmlns:a16="http://schemas.microsoft.com/office/drawing/2014/main" id="{93CC1168-D690-44C9-ADA1-79BB2D0BAB75}"/>
              </a:ext>
            </a:extLst>
          </p:cNvPr>
          <p:cNvSpPr/>
          <p:nvPr/>
        </p:nvSpPr>
        <p:spPr>
          <a:xfrm flipH="1">
            <a:off x="5111908" y="4103914"/>
            <a:ext cx="1415143" cy="522515"/>
          </a:xfrm>
          <a:prstGeom prst="borderCallout2">
            <a:avLst>
              <a:gd name="adj1" fmla="val 18750"/>
              <a:gd name="adj2" fmla="val -8333"/>
              <a:gd name="adj3" fmla="val 18750"/>
              <a:gd name="adj4" fmla="val -16667"/>
              <a:gd name="adj5" fmla="val 246527"/>
              <a:gd name="adj6" fmla="val -16744"/>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600" dirty="0"/>
              <a:t>Fensterung-Parameter</a:t>
            </a:r>
          </a:p>
        </p:txBody>
      </p:sp>
    </p:spTree>
    <p:extLst>
      <p:ext uri="{BB962C8B-B14F-4D97-AF65-F5344CB8AC3E}">
        <p14:creationId xmlns:p14="http://schemas.microsoft.com/office/powerpoint/2010/main" val="419107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954D1014-5981-4456-8591-B4E2FE1893F2}"/>
              </a:ext>
            </a:extLst>
          </p:cNvPr>
          <p:cNvPicPr>
            <a:picLocks noChangeAspect="1"/>
          </p:cNvPicPr>
          <p:nvPr/>
        </p:nvPicPr>
        <p:blipFill rotWithShape="1">
          <a:blip r:embed="rId3"/>
          <a:srcRect b="2393"/>
          <a:stretch/>
        </p:blipFill>
        <p:spPr>
          <a:xfrm>
            <a:off x="7003840" y="3688800"/>
            <a:ext cx="4870981" cy="2663959"/>
          </a:xfrm>
          <a:prstGeom prst="rect">
            <a:avLst/>
          </a:prstGeom>
          <a:ln>
            <a:solidFill>
              <a:schemeClr val="accent1"/>
            </a:solidFill>
          </a:ln>
        </p:spPr>
      </p:pic>
      <p:sp>
        <p:nvSpPr>
          <p:cNvPr id="2" name="Titel 1">
            <a:extLst>
              <a:ext uri="{FF2B5EF4-FFF2-40B4-BE49-F238E27FC236}">
                <a16:creationId xmlns:a16="http://schemas.microsoft.com/office/drawing/2014/main" id="{B1949313-6017-47B8-B736-534726A5D9D3}"/>
              </a:ext>
            </a:extLst>
          </p:cNvPr>
          <p:cNvSpPr>
            <a:spLocks noGrp="1"/>
          </p:cNvSpPr>
          <p:nvPr>
            <p:ph type="title"/>
          </p:nvPr>
        </p:nvSpPr>
        <p:spPr/>
        <p:txBody>
          <a:bodyPr>
            <a:normAutofit fontScale="90000"/>
          </a:bodyPr>
          <a:lstStyle/>
          <a:p>
            <a:r>
              <a:rPr lang="de-DE" dirty="0"/>
              <a:t>Dokumentation</a:t>
            </a:r>
          </a:p>
        </p:txBody>
      </p:sp>
      <p:sp>
        <p:nvSpPr>
          <p:cNvPr id="3" name="Inhaltsplatzhalter 2">
            <a:extLst>
              <a:ext uri="{FF2B5EF4-FFF2-40B4-BE49-F238E27FC236}">
                <a16:creationId xmlns:a16="http://schemas.microsoft.com/office/drawing/2014/main" id="{9E6AF35F-2EF0-4A65-9CD3-869AEBC16900}"/>
              </a:ext>
            </a:extLst>
          </p:cNvPr>
          <p:cNvSpPr>
            <a:spLocks noGrp="1"/>
          </p:cNvSpPr>
          <p:nvPr>
            <p:ph idx="1"/>
          </p:nvPr>
        </p:nvSpPr>
        <p:spPr>
          <a:xfrm>
            <a:off x="838200" y="1358537"/>
            <a:ext cx="5770944" cy="4818426"/>
          </a:xfrm>
        </p:spPr>
        <p:txBody>
          <a:bodyPr/>
          <a:lstStyle/>
          <a:p>
            <a:r>
              <a:rPr lang="de-DE" dirty="0"/>
              <a:t>Versionsverwaltungstool </a:t>
            </a:r>
            <a:r>
              <a:rPr lang="de-DE" dirty="0" err="1"/>
              <a:t>Git</a:t>
            </a:r>
            <a:endParaRPr lang="de-DE" dirty="0"/>
          </a:p>
          <a:p>
            <a:pPr lvl="1"/>
            <a:r>
              <a:rPr lang="de-DE" dirty="0"/>
              <a:t>WER WANN WELCHE Änderungen</a:t>
            </a:r>
          </a:p>
          <a:p>
            <a:r>
              <a:rPr lang="de-DE" dirty="0"/>
              <a:t>Kommentare im Code</a:t>
            </a:r>
          </a:p>
          <a:p>
            <a:pPr lvl="1"/>
            <a:r>
              <a:rPr lang="de-DE" dirty="0"/>
              <a:t>Erklärung der Algorithmen</a:t>
            </a:r>
          </a:p>
          <a:p>
            <a:r>
              <a:rPr lang="de-DE" dirty="0"/>
              <a:t>Read-Me Datei</a:t>
            </a:r>
          </a:p>
          <a:p>
            <a:pPr lvl="1"/>
            <a:r>
              <a:rPr lang="de-DE" dirty="0"/>
              <a:t>Bedienungsanleitung</a:t>
            </a:r>
          </a:p>
          <a:p>
            <a:endParaRPr lang="de-DE" dirty="0"/>
          </a:p>
        </p:txBody>
      </p:sp>
      <p:sp>
        <p:nvSpPr>
          <p:cNvPr id="4" name="Datumsplatzhalter 3">
            <a:extLst>
              <a:ext uri="{FF2B5EF4-FFF2-40B4-BE49-F238E27FC236}">
                <a16:creationId xmlns:a16="http://schemas.microsoft.com/office/drawing/2014/main" id="{26DB7DDE-1E8B-4AE0-AE6A-395BF5A35F0F}"/>
              </a:ext>
            </a:extLst>
          </p:cNvPr>
          <p:cNvSpPr>
            <a:spLocks noGrp="1"/>
          </p:cNvSpPr>
          <p:nvPr>
            <p:ph type="dt" sz="half" idx="10"/>
          </p:nvPr>
        </p:nvSpPr>
        <p:spPr/>
        <p:txBody>
          <a:bodyPr/>
          <a:lstStyle/>
          <a:p>
            <a:r>
              <a:rPr lang="de-DE"/>
              <a:t>15.07.2020</a:t>
            </a:r>
            <a:endParaRPr lang="de-DE" dirty="0"/>
          </a:p>
        </p:txBody>
      </p:sp>
      <p:sp>
        <p:nvSpPr>
          <p:cNvPr id="5" name="Fußzeilenplatzhalter 4">
            <a:extLst>
              <a:ext uri="{FF2B5EF4-FFF2-40B4-BE49-F238E27FC236}">
                <a16:creationId xmlns:a16="http://schemas.microsoft.com/office/drawing/2014/main" id="{28AC9F66-5EB2-49CC-99E5-65FA8999E434}"/>
              </a:ext>
            </a:extLst>
          </p:cNvPr>
          <p:cNvSpPr>
            <a:spLocks noGrp="1"/>
          </p:cNvSpPr>
          <p:nvPr>
            <p:ph type="ftr" sz="quarter" idx="11"/>
          </p:nvPr>
        </p:nvSpPr>
        <p:spPr/>
        <p:txBody>
          <a:bodyPr/>
          <a:lstStyle/>
          <a:p>
            <a:r>
              <a:rPr lang="de-DE"/>
              <a:t>Softwareentwicklung in der Medizintechnik</a:t>
            </a:r>
            <a:endParaRPr lang="de-DE" dirty="0"/>
          </a:p>
        </p:txBody>
      </p:sp>
      <p:sp>
        <p:nvSpPr>
          <p:cNvPr id="6" name="Foliennummernplatzhalter 5">
            <a:extLst>
              <a:ext uri="{FF2B5EF4-FFF2-40B4-BE49-F238E27FC236}">
                <a16:creationId xmlns:a16="http://schemas.microsoft.com/office/drawing/2014/main" id="{9414DB48-A230-474F-AE48-B45770C8654F}"/>
              </a:ext>
            </a:extLst>
          </p:cNvPr>
          <p:cNvSpPr>
            <a:spLocks noGrp="1"/>
          </p:cNvSpPr>
          <p:nvPr>
            <p:ph type="sldNum" sz="quarter" idx="12"/>
          </p:nvPr>
        </p:nvSpPr>
        <p:spPr/>
        <p:txBody>
          <a:bodyPr/>
          <a:lstStyle/>
          <a:p>
            <a:fld id="{828B512B-91F8-499E-8637-260250557B20}" type="slidenum">
              <a:rPr lang="de-DE" smtClean="0"/>
              <a:t>8</a:t>
            </a:fld>
            <a:endParaRPr lang="de-DE"/>
          </a:p>
        </p:txBody>
      </p:sp>
      <p:pic>
        <p:nvPicPr>
          <p:cNvPr id="7" name="Grafik 6">
            <a:extLst>
              <a:ext uri="{FF2B5EF4-FFF2-40B4-BE49-F238E27FC236}">
                <a16:creationId xmlns:a16="http://schemas.microsoft.com/office/drawing/2014/main" id="{8B9BF92F-2D53-4216-92A4-532E577E8291}"/>
              </a:ext>
            </a:extLst>
          </p:cNvPr>
          <p:cNvPicPr>
            <a:picLocks noChangeAspect="1"/>
          </p:cNvPicPr>
          <p:nvPr/>
        </p:nvPicPr>
        <p:blipFill rotWithShape="1">
          <a:blip r:embed="rId4"/>
          <a:srcRect l="4903" t="21928" b="24070"/>
          <a:stretch/>
        </p:blipFill>
        <p:spPr>
          <a:xfrm>
            <a:off x="7003840" y="1056008"/>
            <a:ext cx="4870981" cy="2590013"/>
          </a:xfrm>
          <a:prstGeom prst="rect">
            <a:avLst/>
          </a:prstGeom>
          <a:ln>
            <a:solidFill>
              <a:schemeClr val="accent1"/>
            </a:solidFill>
          </a:ln>
        </p:spPr>
      </p:pic>
      <p:pic>
        <p:nvPicPr>
          <p:cNvPr id="8" name="Grafik 7">
            <a:extLst>
              <a:ext uri="{FF2B5EF4-FFF2-40B4-BE49-F238E27FC236}">
                <a16:creationId xmlns:a16="http://schemas.microsoft.com/office/drawing/2014/main" id="{315F2F50-216E-4BA7-8932-F74196443FCA}"/>
              </a:ext>
            </a:extLst>
          </p:cNvPr>
          <p:cNvPicPr>
            <a:picLocks noChangeAspect="1"/>
          </p:cNvPicPr>
          <p:nvPr/>
        </p:nvPicPr>
        <p:blipFill>
          <a:blip r:embed="rId5"/>
          <a:stretch>
            <a:fillRect/>
          </a:stretch>
        </p:blipFill>
        <p:spPr>
          <a:xfrm rot="1378165">
            <a:off x="10928258" y="803380"/>
            <a:ext cx="1137665" cy="475394"/>
          </a:xfrm>
          <a:prstGeom prst="rect">
            <a:avLst/>
          </a:prstGeom>
          <a:ln>
            <a:solidFill>
              <a:schemeClr val="accent1"/>
            </a:solidFill>
          </a:ln>
        </p:spPr>
      </p:pic>
      <p:sp>
        <p:nvSpPr>
          <p:cNvPr id="10" name="Textfeld 9">
            <a:extLst>
              <a:ext uri="{FF2B5EF4-FFF2-40B4-BE49-F238E27FC236}">
                <a16:creationId xmlns:a16="http://schemas.microsoft.com/office/drawing/2014/main" id="{BB243B3E-F96C-45BC-AC9E-45DABD2B6479}"/>
              </a:ext>
            </a:extLst>
          </p:cNvPr>
          <p:cNvSpPr txBox="1"/>
          <p:nvPr/>
        </p:nvSpPr>
        <p:spPr>
          <a:xfrm rot="1401202">
            <a:off x="10798761" y="3630562"/>
            <a:ext cx="1188000" cy="468000"/>
          </a:xfrm>
          <a:prstGeom prst="rect">
            <a:avLst/>
          </a:prstGeom>
          <a:solidFill>
            <a:schemeClr val="bg1"/>
          </a:solidFill>
          <a:ln>
            <a:solidFill>
              <a:schemeClr val="accent1"/>
            </a:solidFill>
          </a:ln>
        </p:spPr>
        <p:txBody>
          <a:bodyPr wrap="square" lIns="0" rIns="0" rtlCol="0" anchor="ctr" anchorCtr="0">
            <a:spAutoFit/>
          </a:bodyPr>
          <a:lstStyle/>
          <a:p>
            <a:pPr algn="ctr"/>
            <a:r>
              <a:rPr lang="de-DE" b="1" dirty="0"/>
              <a:t>Comments</a:t>
            </a:r>
          </a:p>
        </p:txBody>
      </p:sp>
      <p:pic>
        <p:nvPicPr>
          <p:cNvPr id="12" name="Grafik 11">
            <a:extLst>
              <a:ext uri="{FF2B5EF4-FFF2-40B4-BE49-F238E27FC236}">
                <a16:creationId xmlns:a16="http://schemas.microsoft.com/office/drawing/2014/main" id="{39E75A99-F39B-46BE-9E44-BCAC37A6B205}"/>
              </a:ext>
            </a:extLst>
          </p:cNvPr>
          <p:cNvPicPr>
            <a:picLocks noChangeAspect="1"/>
          </p:cNvPicPr>
          <p:nvPr/>
        </p:nvPicPr>
        <p:blipFill rotWithShape="1">
          <a:blip r:embed="rId6"/>
          <a:srcRect b="5391"/>
          <a:stretch/>
        </p:blipFill>
        <p:spPr>
          <a:xfrm>
            <a:off x="1155390" y="4190808"/>
            <a:ext cx="4852019" cy="2161951"/>
          </a:xfrm>
          <a:prstGeom prst="rect">
            <a:avLst/>
          </a:prstGeom>
          <a:ln>
            <a:solidFill>
              <a:schemeClr val="accent1"/>
            </a:solidFill>
          </a:ln>
        </p:spPr>
      </p:pic>
      <p:sp>
        <p:nvSpPr>
          <p:cNvPr id="13" name="Textfeld 12">
            <a:extLst>
              <a:ext uri="{FF2B5EF4-FFF2-40B4-BE49-F238E27FC236}">
                <a16:creationId xmlns:a16="http://schemas.microsoft.com/office/drawing/2014/main" id="{56D76A5E-0CFA-4BE2-83C5-FB2535D04F39}"/>
              </a:ext>
            </a:extLst>
          </p:cNvPr>
          <p:cNvSpPr txBox="1"/>
          <p:nvPr/>
        </p:nvSpPr>
        <p:spPr>
          <a:xfrm rot="1401202">
            <a:off x="4902483" y="3986509"/>
            <a:ext cx="1188000" cy="369332"/>
          </a:xfrm>
          <a:prstGeom prst="rect">
            <a:avLst/>
          </a:prstGeom>
          <a:solidFill>
            <a:schemeClr val="bg1"/>
          </a:solidFill>
          <a:ln>
            <a:solidFill>
              <a:schemeClr val="accent1"/>
            </a:solidFill>
          </a:ln>
        </p:spPr>
        <p:txBody>
          <a:bodyPr wrap="square" lIns="0" rIns="0" rtlCol="0" anchor="ctr" anchorCtr="0">
            <a:spAutoFit/>
          </a:bodyPr>
          <a:lstStyle/>
          <a:p>
            <a:pPr algn="ctr"/>
            <a:r>
              <a:rPr lang="de-DE" b="1" dirty="0"/>
              <a:t>Read-Me</a:t>
            </a:r>
          </a:p>
        </p:txBody>
      </p:sp>
    </p:spTree>
    <p:extLst>
      <p:ext uri="{BB962C8B-B14F-4D97-AF65-F5344CB8AC3E}">
        <p14:creationId xmlns:p14="http://schemas.microsoft.com/office/powerpoint/2010/main" val="1259088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137848-2465-48B3-A42F-40ED74E28C5F}"/>
              </a:ext>
            </a:extLst>
          </p:cNvPr>
          <p:cNvSpPr>
            <a:spLocks noGrp="1"/>
          </p:cNvSpPr>
          <p:nvPr>
            <p:ph type="title"/>
          </p:nvPr>
        </p:nvSpPr>
        <p:spPr/>
        <p:txBody>
          <a:bodyPr>
            <a:normAutofit fontScale="90000"/>
          </a:bodyPr>
          <a:lstStyle/>
          <a:p>
            <a:r>
              <a:rPr lang="de-DE" dirty="0"/>
              <a:t>Validierung / Test</a:t>
            </a:r>
          </a:p>
        </p:txBody>
      </p:sp>
      <p:sp>
        <p:nvSpPr>
          <p:cNvPr id="3" name="Inhaltsplatzhalter 2">
            <a:extLst>
              <a:ext uri="{FF2B5EF4-FFF2-40B4-BE49-F238E27FC236}">
                <a16:creationId xmlns:a16="http://schemas.microsoft.com/office/drawing/2014/main" id="{56280AAA-5635-48F1-B1E3-D6471048E358}"/>
              </a:ext>
            </a:extLst>
          </p:cNvPr>
          <p:cNvSpPr>
            <a:spLocks noGrp="1"/>
          </p:cNvSpPr>
          <p:nvPr>
            <p:ph idx="1"/>
          </p:nvPr>
        </p:nvSpPr>
        <p:spPr>
          <a:xfrm>
            <a:off x="629856" y="1257354"/>
            <a:ext cx="11442539" cy="598489"/>
          </a:xfrm>
        </p:spPr>
        <p:txBody>
          <a:bodyPr>
            <a:normAutofit/>
          </a:bodyPr>
          <a:lstStyle/>
          <a:p>
            <a:pPr marL="0" indent="0">
              <a:buNone/>
            </a:pPr>
            <a:r>
              <a:rPr lang="de-DE" sz="2000" dirty="0"/>
              <a:t>Die Trajektorie wurde von den </a:t>
            </a:r>
            <a:r>
              <a:rPr lang="de-DE" sz="2000" dirty="0" err="1"/>
              <a:t>Voxel</a:t>
            </a:r>
            <a:r>
              <a:rPr lang="de-DE" sz="2000" dirty="0"/>
              <a:t>-Koordinaten (135,332,33) nach (192,291,11) </a:t>
            </a:r>
          </a:p>
        </p:txBody>
      </p:sp>
      <p:sp>
        <p:nvSpPr>
          <p:cNvPr id="4" name="Datumsplatzhalter 3">
            <a:extLst>
              <a:ext uri="{FF2B5EF4-FFF2-40B4-BE49-F238E27FC236}">
                <a16:creationId xmlns:a16="http://schemas.microsoft.com/office/drawing/2014/main" id="{0E0DC5CA-2E96-4E06-BB03-134AB15F133E}"/>
              </a:ext>
            </a:extLst>
          </p:cNvPr>
          <p:cNvSpPr>
            <a:spLocks noGrp="1"/>
          </p:cNvSpPr>
          <p:nvPr>
            <p:ph type="dt" sz="half" idx="10"/>
          </p:nvPr>
        </p:nvSpPr>
        <p:spPr/>
        <p:txBody>
          <a:bodyPr/>
          <a:lstStyle/>
          <a:p>
            <a:r>
              <a:rPr lang="de-DE"/>
              <a:t>15.07.2020</a:t>
            </a:r>
            <a:endParaRPr lang="de-DE" dirty="0"/>
          </a:p>
        </p:txBody>
      </p:sp>
      <p:sp>
        <p:nvSpPr>
          <p:cNvPr id="5" name="Fußzeilenplatzhalter 4">
            <a:extLst>
              <a:ext uri="{FF2B5EF4-FFF2-40B4-BE49-F238E27FC236}">
                <a16:creationId xmlns:a16="http://schemas.microsoft.com/office/drawing/2014/main" id="{FB8E4C69-8AFB-4EAA-8051-7EBA9385E25E}"/>
              </a:ext>
            </a:extLst>
          </p:cNvPr>
          <p:cNvSpPr>
            <a:spLocks noGrp="1"/>
          </p:cNvSpPr>
          <p:nvPr>
            <p:ph type="ftr" sz="quarter" idx="11"/>
          </p:nvPr>
        </p:nvSpPr>
        <p:spPr/>
        <p:txBody>
          <a:bodyPr/>
          <a:lstStyle/>
          <a:p>
            <a:r>
              <a:rPr lang="de-DE"/>
              <a:t>Softwareentwicklung in der Medizintechnik</a:t>
            </a:r>
            <a:endParaRPr lang="de-DE" dirty="0"/>
          </a:p>
        </p:txBody>
      </p:sp>
      <p:sp>
        <p:nvSpPr>
          <p:cNvPr id="6" name="Foliennummernplatzhalter 5">
            <a:extLst>
              <a:ext uri="{FF2B5EF4-FFF2-40B4-BE49-F238E27FC236}">
                <a16:creationId xmlns:a16="http://schemas.microsoft.com/office/drawing/2014/main" id="{F35A8D67-34AE-41B3-BE02-4291DCD4D14B}"/>
              </a:ext>
            </a:extLst>
          </p:cNvPr>
          <p:cNvSpPr>
            <a:spLocks noGrp="1"/>
          </p:cNvSpPr>
          <p:nvPr>
            <p:ph type="sldNum" sz="quarter" idx="12"/>
          </p:nvPr>
        </p:nvSpPr>
        <p:spPr/>
        <p:txBody>
          <a:bodyPr/>
          <a:lstStyle/>
          <a:p>
            <a:fld id="{828B512B-91F8-499E-8637-260250557B20}" type="slidenum">
              <a:rPr lang="de-DE" smtClean="0"/>
              <a:t>9</a:t>
            </a:fld>
            <a:endParaRPr lang="de-DE"/>
          </a:p>
        </p:txBody>
      </p:sp>
      <p:pic>
        <p:nvPicPr>
          <p:cNvPr id="7" name="Grafik 6">
            <a:extLst>
              <a:ext uri="{FF2B5EF4-FFF2-40B4-BE49-F238E27FC236}">
                <a16:creationId xmlns:a16="http://schemas.microsoft.com/office/drawing/2014/main" id="{31F5B161-21AC-4F37-B14B-6F5B6A1A2C3C}"/>
              </a:ext>
            </a:extLst>
          </p:cNvPr>
          <p:cNvPicPr>
            <a:picLocks noChangeAspect="1"/>
          </p:cNvPicPr>
          <p:nvPr/>
        </p:nvPicPr>
        <p:blipFill rotWithShape="1">
          <a:blip r:embed="rId3"/>
          <a:srcRect r="837" b="27850"/>
          <a:stretch/>
        </p:blipFill>
        <p:spPr>
          <a:xfrm>
            <a:off x="4906701" y="1833453"/>
            <a:ext cx="6970852" cy="2183475"/>
          </a:xfrm>
          <a:prstGeom prst="rect">
            <a:avLst/>
          </a:prstGeom>
          <a:ln>
            <a:solidFill>
              <a:schemeClr val="accent1"/>
            </a:solidFill>
          </a:ln>
        </p:spPr>
      </p:pic>
      <p:pic>
        <p:nvPicPr>
          <p:cNvPr id="8" name="Grafik 7">
            <a:extLst>
              <a:ext uri="{FF2B5EF4-FFF2-40B4-BE49-F238E27FC236}">
                <a16:creationId xmlns:a16="http://schemas.microsoft.com/office/drawing/2014/main" id="{585AFBEB-2E41-4494-8CB5-3C054AA49854}"/>
              </a:ext>
            </a:extLst>
          </p:cNvPr>
          <p:cNvPicPr>
            <a:picLocks noChangeAspect="1"/>
          </p:cNvPicPr>
          <p:nvPr/>
        </p:nvPicPr>
        <p:blipFill>
          <a:blip r:embed="rId4"/>
          <a:stretch>
            <a:fillRect/>
          </a:stretch>
        </p:blipFill>
        <p:spPr>
          <a:xfrm>
            <a:off x="510251" y="2190675"/>
            <a:ext cx="3649780" cy="1826253"/>
          </a:xfrm>
          <a:prstGeom prst="rect">
            <a:avLst/>
          </a:prstGeom>
        </p:spPr>
      </p:pic>
      <p:pic>
        <p:nvPicPr>
          <p:cNvPr id="9" name="Grafik 8">
            <a:extLst>
              <a:ext uri="{FF2B5EF4-FFF2-40B4-BE49-F238E27FC236}">
                <a16:creationId xmlns:a16="http://schemas.microsoft.com/office/drawing/2014/main" id="{BB99E0DE-7742-42A3-9FFE-5C35A4F5FF89}"/>
              </a:ext>
            </a:extLst>
          </p:cNvPr>
          <p:cNvPicPr>
            <a:picLocks noChangeAspect="1"/>
          </p:cNvPicPr>
          <p:nvPr/>
        </p:nvPicPr>
        <p:blipFill>
          <a:blip r:embed="rId5"/>
          <a:stretch>
            <a:fillRect/>
          </a:stretch>
        </p:blipFill>
        <p:spPr>
          <a:xfrm>
            <a:off x="510251" y="4469441"/>
            <a:ext cx="3649780" cy="1820789"/>
          </a:xfrm>
          <a:prstGeom prst="rect">
            <a:avLst/>
          </a:prstGeom>
        </p:spPr>
      </p:pic>
      <p:pic>
        <p:nvPicPr>
          <p:cNvPr id="10" name="Grafik 9">
            <a:extLst>
              <a:ext uri="{FF2B5EF4-FFF2-40B4-BE49-F238E27FC236}">
                <a16:creationId xmlns:a16="http://schemas.microsoft.com/office/drawing/2014/main" id="{053614BA-53AE-4661-83A9-122D86AAE4C0}"/>
              </a:ext>
            </a:extLst>
          </p:cNvPr>
          <p:cNvPicPr>
            <a:picLocks noChangeAspect="1"/>
          </p:cNvPicPr>
          <p:nvPr/>
        </p:nvPicPr>
        <p:blipFill rotWithShape="1">
          <a:blip r:embed="rId6"/>
          <a:srcRect l="837"/>
          <a:stretch/>
        </p:blipFill>
        <p:spPr>
          <a:xfrm>
            <a:off x="4906701" y="4071358"/>
            <a:ext cx="6970853" cy="2273302"/>
          </a:xfrm>
          <a:prstGeom prst="rect">
            <a:avLst/>
          </a:prstGeom>
          <a:ln>
            <a:solidFill>
              <a:schemeClr val="accent1"/>
            </a:solidFill>
          </a:ln>
        </p:spPr>
      </p:pic>
      <p:sp>
        <p:nvSpPr>
          <p:cNvPr id="11" name="Textfeld 10">
            <a:extLst>
              <a:ext uri="{FF2B5EF4-FFF2-40B4-BE49-F238E27FC236}">
                <a16:creationId xmlns:a16="http://schemas.microsoft.com/office/drawing/2014/main" id="{33CC68C5-5853-49F6-ABAF-2AF89AEECFF5}"/>
              </a:ext>
            </a:extLst>
          </p:cNvPr>
          <p:cNvSpPr txBox="1"/>
          <p:nvPr/>
        </p:nvSpPr>
        <p:spPr>
          <a:xfrm>
            <a:off x="629856" y="1821343"/>
            <a:ext cx="2021840" cy="369332"/>
          </a:xfrm>
          <a:prstGeom prst="rect">
            <a:avLst/>
          </a:prstGeom>
          <a:noFill/>
        </p:spPr>
        <p:txBody>
          <a:bodyPr wrap="square" rtlCol="0">
            <a:spAutoFit/>
          </a:bodyPr>
          <a:lstStyle/>
          <a:p>
            <a:r>
              <a:rPr lang="de-DE" dirty="0">
                <a:ln w="0"/>
                <a:solidFill>
                  <a:schemeClr val="accent1"/>
                </a:solidFill>
                <a:effectLst>
                  <a:outerShdw blurRad="38100" dist="25400" dir="5400000" algn="ctr" rotWithShape="0">
                    <a:srgbClr val="6E747A">
                      <a:alpha val="43000"/>
                    </a:srgbClr>
                  </a:outerShdw>
                </a:effectLst>
              </a:rPr>
              <a:t>Testbild 1</a:t>
            </a:r>
          </a:p>
        </p:txBody>
      </p:sp>
      <p:sp>
        <p:nvSpPr>
          <p:cNvPr id="12" name="Textfeld 11">
            <a:extLst>
              <a:ext uri="{FF2B5EF4-FFF2-40B4-BE49-F238E27FC236}">
                <a16:creationId xmlns:a16="http://schemas.microsoft.com/office/drawing/2014/main" id="{40F8873C-96B2-411B-98A3-9DFE7B4DE353}"/>
              </a:ext>
            </a:extLst>
          </p:cNvPr>
          <p:cNvSpPr txBox="1"/>
          <p:nvPr/>
        </p:nvSpPr>
        <p:spPr>
          <a:xfrm>
            <a:off x="629856" y="4094627"/>
            <a:ext cx="2021840" cy="369332"/>
          </a:xfrm>
          <a:prstGeom prst="rect">
            <a:avLst/>
          </a:prstGeom>
          <a:noFill/>
        </p:spPr>
        <p:txBody>
          <a:bodyPr wrap="square" rtlCol="0">
            <a:spAutoFit/>
          </a:bodyPr>
          <a:lstStyle/>
          <a:p>
            <a:r>
              <a:rPr lang="de-DE" dirty="0">
                <a:ln w="0"/>
                <a:solidFill>
                  <a:schemeClr val="accent1"/>
                </a:solidFill>
                <a:effectLst>
                  <a:outerShdw blurRad="38100" dist="25400" dir="5400000" algn="ctr" rotWithShape="0">
                    <a:srgbClr val="6E747A">
                      <a:alpha val="43000"/>
                    </a:srgbClr>
                  </a:outerShdw>
                </a:effectLst>
              </a:rPr>
              <a:t>Testbild 2</a:t>
            </a:r>
          </a:p>
        </p:txBody>
      </p:sp>
      <p:sp>
        <p:nvSpPr>
          <p:cNvPr id="15" name="Pfeil: nach rechts 14">
            <a:extLst>
              <a:ext uri="{FF2B5EF4-FFF2-40B4-BE49-F238E27FC236}">
                <a16:creationId xmlns:a16="http://schemas.microsoft.com/office/drawing/2014/main" id="{69FF89FE-F3AC-49B9-97E4-22B5CF0C4EEF}"/>
              </a:ext>
            </a:extLst>
          </p:cNvPr>
          <p:cNvSpPr/>
          <p:nvPr/>
        </p:nvSpPr>
        <p:spPr>
          <a:xfrm>
            <a:off x="4257452" y="3021435"/>
            <a:ext cx="746669"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a:extLst>
              <a:ext uri="{FF2B5EF4-FFF2-40B4-BE49-F238E27FC236}">
                <a16:creationId xmlns:a16="http://schemas.microsoft.com/office/drawing/2014/main" id="{2762476B-4A44-4395-91E6-F7C0BA303AFB}"/>
              </a:ext>
            </a:extLst>
          </p:cNvPr>
          <p:cNvSpPr txBox="1"/>
          <p:nvPr/>
        </p:nvSpPr>
        <p:spPr>
          <a:xfrm>
            <a:off x="4072680" y="2706576"/>
            <a:ext cx="1209040" cy="338554"/>
          </a:xfrm>
          <a:prstGeom prst="rect">
            <a:avLst/>
          </a:prstGeom>
          <a:noFill/>
        </p:spPr>
        <p:txBody>
          <a:bodyPr wrap="square" rtlCol="0">
            <a:spAutoFit/>
          </a:bodyPr>
          <a:lstStyle/>
          <a:p>
            <a:r>
              <a:rPr lang="de-DE" sz="1600" dirty="0">
                <a:ln w="0"/>
                <a:solidFill>
                  <a:schemeClr val="accent1"/>
                </a:solidFill>
                <a:effectLst>
                  <a:outerShdw blurRad="38100" dist="25400" dir="5400000" algn="ctr" rotWithShape="0">
                    <a:srgbClr val="6E747A">
                      <a:alpha val="43000"/>
                    </a:srgbClr>
                  </a:outerShdw>
                </a:effectLst>
              </a:rPr>
              <a:t>Ergebnis</a:t>
            </a:r>
          </a:p>
        </p:txBody>
      </p:sp>
      <p:sp>
        <p:nvSpPr>
          <p:cNvPr id="17" name="Pfeil: nach rechts 16">
            <a:extLst>
              <a:ext uri="{FF2B5EF4-FFF2-40B4-BE49-F238E27FC236}">
                <a16:creationId xmlns:a16="http://schemas.microsoft.com/office/drawing/2014/main" id="{62D3845B-2B00-45D3-AD6E-CBC969E6E4A2}"/>
              </a:ext>
            </a:extLst>
          </p:cNvPr>
          <p:cNvSpPr/>
          <p:nvPr/>
        </p:nvSpPr>
        <p:spPr>
          <a:xfrm>
            <a:off x="4257452" y="5249208"/>
            <a:ext cx="746669"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Textfeld 17">
            <a:extLst>
              <a:ext uri="{FF2B5EF4-FFF2-40B4-BE49-F238E27FC236}">
                <a16:creationId xmlns:a16="http://schemas.microsoft.com/office/drawing/2014/main" id="{FEE71720-3C3C-492F-9307-69D0FA71F34F}"/>
              </a:ext>
            </a:extLst>
          </p:cNvPr>
          <p:cNvSpPr txBox="1"/>
          <p:nvPr/>
        </p:nvSpPr>
        <p:spPr>
          <a:xfrm>
            <a:off x="4072680" y="4917765"/>
            <a:ext cx="1209040" cy="338554"/>
          </a:xfrm>
          <a:prstGeom prst="rect">
            <a:avLst/>
          </a:prstGeom>
          <a:noFill/>
        </p:spPr>
        <p:txBody>
          <a:bodyPr wrap="square" rtlCol="0">
            <a:spAutoFit/>
          </a:bodyPr>
          <a:lstStyle/>
          <a:p>
            <a:r>
              <a:rPr lang="de-DE" sz="1600" dirty="0">
                <a:ln w="0"/>
                <a:solidFill>
                  <a:schemeClr val="accent1"/>
                </a:solidFill>
                <a:effectLst>
                  <a:outerShdw blurRad="38100" dist="25400" dir="5400000" algn="ctr" rotWithShape="0">
                    <a:srgbClr val="6E747A">
                      <a:alpha val="43000"/>
                    </a:srgbClr>
                  </a:outerShdw>
                </a:effectLst>
              </a:rPr>
              <a:t>Ergebnis</a:t>
            </a:r>
          </a:p>
        </p:txBody>
      </p:sp>
    </p:spTree>
    <p:extLst>
      <p:ext uri="{BB962C8B-B14F-4D97-AF65-F5344CB8AC3E}">
        <p14:creationId xmlns:p14="http://schemas.microsoft.com/office/powerpoint/2010/main" val="2249982361"/>
      </p:ext>
    </p:extLst>
  </p:cSld>
  <p:clrMapOvr>
    <a:masterClrMapping/>
  </p:clrMapOvr>
</p:sld>
</file>

<file path=ppt/theme/theme1.xml><?xml version="1.0" encoding="utf-8"?>
<a:theme xmlns:a="http://schemas.openxmlformats.org/drawingml/2006/main" name="1_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1615</Words>
  <Application>Microsoft Office PowerPoint</Application>
  <PresentationFormat>Breitbild</PresentationFormat>
  <Paragraphs>277</Paragraphs>
  <Slides>10</Slides>
  <Notes>10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10</vt:i4>
      </vt:variant>
    </vt:vector>
  </HeadingPairs>
  <TitlesOfParts>
    <vt:vector size="15" baseType="lpstr">
      <vt:lpstr>Arial</vt:lpstr>
      <vt:lpstr>Calibri</vt:lpstr>
      <vt:lpstr>Calibri Light</vt:lpstr>
      <vt:lpstr>Wingdings</vt:lpstr>
      <vt:lpstr>1_Office</vt:lpstr>
      <vt:lpstr>Entwicklung eines Operationsplanungssystems  zur Versorgung eines Oberschenkelhalsbruches  mit Hilfe einer Dynamischen Hüftschraube </vt:lpstr>
      <vt:lpstr>Die Aufgabenstellung und das Ziel</vt:lpstr>
      <vt:lpstr>Konformitätsbewertung von Medizinprodukten</vt:lpstr>
      <vt:lpstr>Anforderungsanalyse: Lastenheft vs. Pflichtenheft</vt:lpstr>
      <vt:lpstr>Risikoanalyse / Maßnahmen zur Risikominderung</vt:lpstr>
      <vt:lpstr>Software-Architektur</vt:lpstr>
      <vt:lpstr>Das entwickelte Tool</vt:lpstr>
      <vt:lpstr>Dokumentation</vt:lpstr>
      <vt:lpstr>Validierung / Test</vt:lpstr>
      <vt:lpstr>Zusammenfassung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Hossein OM</dc:creator>
  <cp:lastModifiedBy>Hossein OM</cp:lastModifiedBy>
  <cp:revision>35</cp:revision>
  <dcterms:created xsi:type="dcterms:W3CDTF">2020-07-14T11:27:37Z</dcterms:created>
  <dcterms:modified xsi:type="dcterms:W3CDTF">2020-07-15T08:10:47Z</dcterms:modified>
</cp:coreProperties>
</file>