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3.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79" r:id="rId5"/>
    <p:sldId id="280" r:id="rId6"/>
    <p:sldId id="281" r:id="rId7"/>
    <p:sldId id="262" r:id="rId8"/>
    <p:sldId id="263" r:id="rId9"/>
    <p:sldId id="264" r:id="rId10"/>
    <p:sldId id="275" r:id="rId11"/>
    <p:sldId id="266" r:id="rId12"/>
    <p:sldId id="276" r:id="rId13"/>
    <p:sldId id="268" r:id="rId14"/>
    <p:sldId id="269" r:id="rId15"/>
    <p:sldId id="277" r:id="rId16"/>
    <p:sldId id="278" r:id="rId17"/>
    <p:sldId id="272" r:id="rId18"/>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3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94641" autoAdjust="0"/>
  </p:normalViewPr>
  <p:slideViewPr>
    <p:cSldViewPr>
      <p:cViewPr varScale="1">
        <p:scale>
          <a:sx n="45" d="100"/>
          <a:sy n="45" d="100"/>
        </p:scale>
        <p:origin x="638" y="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010"/>
    </p:cViewPr>
  </p:sorterViewPr>
  <p:notesViewPr>
    <p:cSldViewPr>
      <p:cViewPr varScale="1">
        <p:scale>
          <a:sx n="49" d="100"/>
          <a:sy n="49" d="100"/>
        </p:scale>
        <p:origin x="1426"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AdvanceMachineLearning\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AdvanceMachineLearning\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AdvanceMachineLearning\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AdvanceMachineLearning\Book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DGCNN - SR1</c:v>
          </c:tx>
          <c:spPr>
            <a:ln w="22225" cap="rnd">
              <a:solidFill>
                <a:schemeClr val="accent1"/>
              </a:solidFill>
            </a:ln>
            <a:effectLst>
              <a:glow rad="139700">
                <a:schemeClr val="accent1">
                  <a:satMod val="175000"/>
                  <a:alpha val="14000"/>
                </a:schemeClr>
              </a:glow>
            </a:effectLst>
          </c:spPr>
          <c:marker>
            <c:symbol val="none"/>
          </c:marker>
          <c:cat>
            <c:strRef>
              <c:f>'Models comparing'!$U$3:$U$13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comparing'!$C$3:$C$13</c:f>
              <c:numCache>
                <c:formatCode>General</c:formatCode>
                <c:ptCount val="11"/>
                <c:pt idx="0">
                  <c:v>0.90280000000000005</c:v>
                </c:pt>
                <c:pt idx="1">
                  <c:v>0.91069999999999995</c:v>
                </c:pt>
                <c:pt idx="2">
                  <c:v>0.90280000000000005</c:v>
                </c:pt>
                <c:pt idx="3">
                  <c:v>0.85750000000000004</c:v>
                </c:pt>
                <c:pt idx="4">
                  <c:v>0.88260000000000005</c:v>
                </c:pt>
                <c:pt idx="5">
                  <c:v>0.87890000000000001</c:v>
                </c:pt>
                <c:pt idx="6">
                  <c:v>0.91930000000000001</c:v>
                </c:pt>
                <c:pt idx="7">
                  <c:v>0.91010000000000002</c:v>
                </c:pt>
                <c:pt idx="8">
                  <c:v>0.90890000000000004</c:v>
                </c:pt>
                <c:pt idx="9">
                  <c:v>0.92720000000000002</c:v>
                </c:pt>
                <c:pt idx="10">
                  <c:v>0.90280000000000005</c:v>
                </c:pt>
              </c:numCache>
            </c:numRef>
          </c:val>
          <c:smooth val="0"/>
          <c:extLst>
            <c:ext xmlns:c16="http://schemas.microsoft.com/office/drawing/2014/chart" uri="{C3380CC4-5D6E-409C-BE32-E72D297353CC}">
              <c16:uniqueId val="{00000000-A50F-44F0-80DC-3A1D6706D4B9}"/>
            </c:ext>
          </c:extLst>
        </c:ser>
        <c:ser>
          <c:idx val="1"/>
          <c:order val="1"/>
          <c:tx>
            <c:v>DGCNN - SR2</c:v>
          </c:tx>
          <c:spPr>
            <a:ln w="22225" cap="rnd">
              <a:solidFill>
                <a:schemeClr val="accent2"/>
              </a:solidFill>
            </a:ln>
            <a:effectLst>
              <a:glow rad="139700">
                <a:schemeClr val="accent2">
                  <a:satMod val="175000"/>
                  <a:alpha val="14000"/>
                </a:schemeClr>
              </a:glow>
            </a:effectLst>
          </c:spPr>
          <c:marker>
            <c:symbol val="none"/>
          </c:marker>
          <c:cat>
            <c:strRef>
              <c:f>'Models comparing'!$U$3:$U$13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comparing'!$G$3:$G$13</c:f>
              <c:numCache>
                <c:formatCode>General</c:formatCode>
                <c:ptCount val="11"/>
                <c:pt idx="0">
                  <c:v>0.88009999999999999</c:v>
                </c:pt>
                <c:pt idx="1">
                  <c:v>0.84970000000000001</c:v>
                </c:pt>
                <c:pt idx="2">
                  <c:v>0.84589999999999999</c:v>
                </c:pt>
                <c:pt idx="3">
                  <c:v>0.91010000000000002</c:v>
                </c:pt>
                <c:pt idx="4">
                  <c:v>0.94620000000000004</c:v>
                </c:pt>
                <c:pt idx="5">
                  <c:v>0.87160000000000004</c:v>
                </c:pt>
                <c:pt idx="6">
                  <c:v>0.91149999999999998</c:v>
                </c:pt>
                <c:pt idx="7">
                  <c:v>0.84919999999999995</c:v>
                </c:pt>
                <c:pt idx="8">
                  <c:v>0.85199999999999998</c:v>
                </c:pt>
                <c:pt idx="9">
                  <c:v>0.85350000000000004</c:v>
                </c:pt>
                <c:pt idx="10">
                  <c:v>0.85199999999999998</c:v>
                </c:pt>
              </c:numCache>
            </c:numRef>
          </c:val>
          <c:smooth val="0"/>
          <c:extLst>
            <c:ext xmlns:c16="http://schemas.microsoft.com/office/drawing/2014/chart" uri="{C3380CC4-5D6E-409C-BE32-E72D297353CC}">
              <c16:uniqueId val="{00000001-A50F-44F0-80DC-3A1D6706D4B9}"/>
            </c:ext>
          </c:extLst>
        </c:ser>
        <c:ser>
          <c:idx val="2"/>
          <c:order val="2"/>
          <c:tx>
            <c:v>OPENSHAPE - B32 - SR1</c:v>
          </c:tx>
          <c:spPr>
            <a:ln w="22225" cap="rnd">
              <a:solidFill>
                <a:schemeClr val="accent3"/>
              </a:solidFill>
            </a:ln>
            <a:effectLst>
              <a:glow rad="139700">
                <a:schemeClr val="accent3">
                  <a:satMod val="175000"/>
                  <a:alpha val="14000"/>
                </a:schemeClr>
              </a:glow>
            </a:effectLst>
          </c:spPr>
          <c:marker>
            <c:symbol val="none"/>
          </c:marker>
          <c:cat>
            <c:strRef>
              <c:f>'Models comparing'!$U$3:$U$13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comparing'!$K$3:$K$13</c:f>
              <c:numCache>
                <c:formatCode>General</c:formatCode>
                <c:ptCount val="11"/>
                <c:pt idx="0">
                  <c:v>0.97430000000000005</c:v>
                </c:pt>
                <c:pt idx="1">
                  <c:v>0.95469999999999999</c:v>
                </c:pt>
                <c:pt idx="2">
                  <c:v>0.89410000000000001</c:v>
                </c:pt>
                <c:pt idx="3">
                  <c:v>0.94920000000000004</c:v>
                </c:pt>
                <c:pt idx="4">
                  <c:v>0.96699999999999997</c:v>
                </c:pt>
                <c:pt idx="5">
                  <c:v>0.94499999999999995</c:v>
                </c:pt>
                <c:pt idx="6">
                  <c:v>0.9486</c:v>
                </c:pt>
                <c:pt idx="7">
                  <c:v>0.9768</c:v>
                </c:pt>
                <c:pt idx="8">
                  <c:v>0.97250000000000003</c:v>
                </c:pt>
                <c:pt idx="9">
                  <c:v>0.97430000000000005</c:v>
                </c:pt>
                <c:pt idx="10">
                  <c:v>0.95960000000000001</c:v>
                </c:pt>
              </c:numCache>
            </c:numRef>
          </c:val>
          <c:smooth val="0"/>
          <c:extLst>
            <c:ext xmlns:c16="http://schemas.microsoft.com/office/drawing/2014/chart" uri="{C3380CC4-5D6E-409C-BE32-E72D297353CC}">
              <c16:uniqueId val="{00000002-A50F-44F0-80DC-3A1D6706D4B9}"/>
            </c:ext>
          </c:extLst>
        </c:ser>
        <c:ser>
          <c:idx val="3"/>
          <c:order val="3"/>
          <c:tx>
            <c:v>OPENSHAPE - B32 - SR2</c:v>
          </c:tx>
          <c:spPr>
            <a:ln w="22225" cap="rnd">
              <a:solidFill>
                <a:schemeClr val="accent4"/>
              </a:solidFill>
            </a:ln>
            <a:effectLst>
              <a:glow rad="139700">
                <a:schemeClr val="accent4">
                  <a:satMod val="175000"/>
                  <a:alpha val="14000"/>
                </a:schemeClr>
              </a:glow>
            </a:effectLst>
          </c:spPr>
          <c:marker>
            <c:symbol val="none"/>
          </c:marker>
          <c:cat>
            <c:strRef>
              <c:f>'Models comparing'!$U$3:$U$13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comparing'!$O$3:$O$13</c:f>
              <c:numCache>
                <c:formatCode>General</c:formatCode>
                <c:ptCount val="11"/>
                <c:pt idx="0">
                  <c:v>0.97099999999999997</c:v>
                </c:pt>
                <c:pt idx="1">
                  <c:v>0.97189999999999999</c:v>
                </c:pt>
                <c:pt idx="2">
                  <c:v>0.98409999999999997</c:v>
                </c:pt>
                <c:pt idx="3">
                  <c:v>0.96479999999999999</c:v>
                </c:pt>
                <c:pt idx="4">
                  <c:v>0.94289999999999996</c:v>
                </c:pt>
                <c:pt idx="5">
                  <c:v>0.95430000000000004</c:v>
                </c:pt>
                <c:pt idx="6">
                  <c:v>0.95240000000000002</c:v>
                </c:pt>
                <c:pt idx="7">
                  <c:v>0.97140000000000004</c:v>
                </c:pt>
                <c:pt idx="8">
                  <c:v>0.94910000000000005</c:v>
                </c:pt>
                <c:pt idx="9">
                  <c:v>0.89910000000000001</c:v>
                </c:pt>
                <c:pt idx="10">
                  <c:v>0.9577</c:v>
                </c:pt>
              </c:numCache>
            </c:numRef>
          </c:val>
          <c:smooth val="0"/>
          <c:extLst>
            <c:ext xmlns:c16="http://schemas.microsoft.com/office/drawing/2014/chart" uri="{C3380CC4-5D6E-409C-BE32-E72D297353CC}">
              <c16:uniqueId val="{00000003-A50F-44F0-80DC-3A1D6706D4B9}"/>
            </c:ext>
          </c:extLst>
        </c:ser>
        <c:dLbls>
          <c:showLegendKey val="0"/>
          <c:showVal val="0"/>
          <c:showCatName val="0"/>
          <c:showSerName val="0"/>
          <c:showPercent val="0"/>
          <c:showBubbleSize val="0"/>
        </c:dLbls>
        <c:smooth val="0"/>
        <c:axId val="498888928"/>
        <c:axId val="498899488"/>
        <c:extLst>
          <c:ext xmlns:c15="http://schemas.microsoft.com/office/drawing/2012/chart" uri="{02D57815-91ED-43cb-92C2-25804820EDAC}">
            <c15:filteredLineSeries>
              <c15:ser>
                <c:idx val="4"/>
                <c:order val="4"/>
                <c:tx>
                  <c:strRef>
                    <c:extLst>
                      <c:ext uri="{02D57815-91ED-43cb-92C2-25804820EDAC}">
                        <c15:formulaRef>
                          <c15:sqref>'Models comparing'!$Q$1</c15:sqref>
                        </c15:formulaRef>
                      </c:ext>
                    </c:extLst>
                    <c:strCache>
                      <c:ptCount val="1"/>
                      <c:pt idx="0">
                        <c:v>OPENSHAPE - L14 - SR1 (TAR1+TAR2)</c:v>
                      </c:pt>
                    </c:strCache>
                  </c:strRef>
                </c:tx>
                <c:spPr>
                  <a:ln w="22225" cap="rnd">
                    <a:solidFill>
                      <a:schemeClr val="accent5"/>
                    </a:solidFill>
                  </a:ln>
                  <a:effectLst>
                    <a:glow rad="139700">
                      <a:schemeClr val="accent5">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cat>
                  <c:strRef>
                    <c:extLst>
                      <c:ext uri="{02D57815-91ED-43cb-92C2-25804820EDAC}">
                        <c15:formulaRef>
                          <c15:sqref>'Models comparing'!$U$3:$U$13</c15:sqref>
                        </c15:formulaRef>
                      </c:ext>
                    </c:extLst>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extLst>
                      <c:ext uri="{02D57815-91ED-43cb-92C2-25804820EDAC}">
                        <c15:formulaRef>
                          <c15:sqref>'Models comparing'!$S$3:$S$13</c15:sqref>
                        </c15:formulaRef>
                      </c:ext>
                    </c:extLst>
                    <c:numCache>
                      <c:formatCode>General</c:formatCode>
                      <c:ptCount val="11"/>
                      <c:pt idx="0">
                        <c:v>0.97430000000000005</c:v>
                      </c:pt>
                      <c:pt idx="1">
                        <c:v>0.95469999999999999</c:v>
                      </c:pt>
                      <c:pt idx="2">
                        <c:v>0.89410000000000001</c:v>
                      </c:pt>
                      <c:pt idx="3">
                        <c:v>0.94920000000000004</c:v>
                      </c:pt>
                      <c:pt idx="4">
                        <c:v>0.96699999999999997</c:v>
                      </c:pt>
                      <c:pt idx="5">
                        <c:v>0.94499999999999995</c:v>
                      </c:pt>
                      <c:pt idx="6">
                        <c:v>0.9486</c:v>
                      </c:pt>
                      <c:pt idx="7">
                        <c:v>0.9768</c:v>
                      </c:pt>
                      <c:pt idx="8">
                        <c:v>0.97250000000000003</c:v>
                      </c:pt>
                      <c:pt idx="9">
                        <c:v>0.97430000000000005</c:v>
                      </c:pt>
                      <c:pt idx="10">
                        <c:v>0.95960000000000001</c:v>
                      </c:pt>
                    </c:numCache>
                  </c:numRef>
                </c:val>
                <c:smooth val="0"/>
                <c:extLst>
                  <c:ext xmlns:c16="http://schemas.microsoft.com/office/drawing/2014/chart" uri="{C3380CC4-5D6E-409C-BE32-E72D297353CC}">
                    <c16:uniqueId val="{00000004-A50F-44F0-80DC-3A1D6706D4B9}"/>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'Models comparing'!$U$1</c15:sqref>
                        </c15:formulaRef>
                      </c:ext>
                    </c:extLst>
                    <c:strCache>
                      <c:ptCount val="1"/>
                      <c:pt idx="0">
                        <c:v>OPENSHAPE - L14 - SR2 (TAR1+TAR2)</c:v>
                      </c:pt>
                    </c:strCache>
                  </c:strRef>
                </c:tx>
                <c:spPr>
                  <a:ln w="22225" cap="rnd">
                    <a:solidFill>
                      <a:schemeClr val="accent6"/>
                    </a:solidFill>
                  </a:ln>
                  <a:effectLst>
                    <a:glow rad="139700">
                      <a:schemeClr val="accent6">
                        <a:satMod val="175000"/>
                        <a:alpha val="14000"/>
                      </a:schemeClr>
                    </a:glow>
                  </a:effectLst>
                </c:spPr>
                <c:marker>
                  <c:symbol val="circle"/>
                  <c:size val="4"/>
                  <c:spPr>
                    <a:solidFill>
                      <a:schemeClr val="accent6">
                        <a:lumMod val="60000"/>
                        <a:lumOff val="40000"/>
                      </a:schemeClr>
                    </a:solidFill>
                    <a:ln>
                      <a:noFill/>
                    </a:ln>
                    <a:effectLst>
                      <a:glow rad="63500">
                        <a:schemeClr val="accent6">
                          <a:satMod val="175000"/>
                          <a:alpha val="25000"/>
                        </a:schemeClr>
                      </a:glow>
                    </a:effectLst>
                  </c:spPr>
                </c:marker>
                <c:cat>
                  <c:strRef>
                    <c:extLst xmlns:c15="http://schemas.microsoft.com/office/drawing/2012/chart">
                      <c:ext xmlns:c15="http://schemas.microsoft.com/office/drawing/2012/chart" uri="{02D57815-91ED-43cb-92C2-25804820EDAC}">
                        <c15:formulaRef>
                          <c15:sqref>'Models comparing'!$U$3:$U$13</c15:sqref>
                        </c15:formulaRef>
                      </c:ext>
                    </c:extLst>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extLst xmlns:c15="http://schemas.microsoft.com/office/drawing/2012/chart">
                      <c:ext xmlns:c15="http://schemas.microsoft.com/office/drawing/2012/chart" uri="{02D57815-91ED-43cb-92C2-25804820EDAC}">
                        <c15:formulaRef>
                          <c15:sqref>'Models comparing'!$W$3:$W$13</c15:sqref>
                        </c15:formulaRef>
                      </c:ext>
                    </c:extLst>
                    <c:numCache>
                      <c:formatCode>General</c:formatCode>
                      <c:ptCount val="11"/>
                      <c:pt idx="0">
                        <c:v>0.97099999999999997</c:v>
                      </c:pt>
                      <c:pt idx="1">
                        <c:v>0.97189999999999999</c:v>
                      </c:pt>
                      <c:pt idx="2">
                        <c:v>0.98409999999999997</c:v>
                      </c:pt>
                      <c:pt idx="3">
                        <c:v>0.96479999999999999</c:v>
                      </c:pt>
                      <c:pt idx="4">
                        <c:v>0.94289999999999996</c:v>
                      </c:pt>
                      <c:pt idx="5">
                        <c:v>0.95430000000000004</c:v>
                      </c:pt>
                      <c:pt idx="6">
                        <c:v>0.95240000000000002</c:v>
                      </c:pt>
                      <c:pt idx="7">
                        <c:v>0.97140000000000004</c:v>
                      </c:pt>
                      <c:pt idx="8">
                        <c:v>0.94910000000000005</c:v>
                      </c:pt>
                      <c:pt idx="9">
                        <c:v>0.89910000000000001</c:v>
                      </c:pt>
                      <c:pt idx="10">
                        <c:v>0.9577</c:v>
                      </c:pt>
                    </c:numCache>
                  </c:numRef>
                </c:val>
                <c:smooth val="0"/>
                <c:extLst xmlns:c15="http://schemas.microsoft.com/office/drawing/2012/chart">
                  <c:ext xmlns:c16="http://schemas.microsoft.com/office/drawing/2014/chart" uri="{C3380CC4-5D6E-409C-BE32-E72D297353CC}">
                    <c16:uniqueId val="{00000005-A50F-44F0-80DC-3A1D6706D4B9}"/>
                  </c:ext>
                </c:extLst>
              </c15:ser>
            </c15:filteredLineSeries>
          </c:ext>
        </c:extLst>
      </c:lineChart>
      <c:catAx>
        <c:axId val="49888892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98899488"/>
        <c:crosses val="autoZero"/>
        <c:auto val="1"/>
        <c:lblAlgn val="ctr"/>
        <c:lblOffset val="100"/>
        <c:noMultiLvlLbl val="0"/>
      </c:catAx>
      <c:valAx>
        <c:axId val="49889948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FPR95</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988889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DGCNN - SR1</c:v>
          </c:tx>
          <c:spPr>
            <a:ln w="22225" cap="rnd">
              <a:solidFill>
                <a:schemeClr val="accent1"/>
              </a:solidFill>
            </a:ln>
            <a:effectLst>
              <a:glow rad="139700">
                <a:schemeClr val="accent1">
                  <a:satMod val="175000"/>
                  <a:alpha val="14000"/>
                </a:schemeClr>
              </a:glow>
            </a:effectLst>
          </c:spPr>
          <c:marker>
            <c:symbol val="none"/>
          </c:marker>
          <c:cat>
            <c:strRef>
              <c:f>'Models comparing'!$A$3:$A$13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comparing'!$B$3:$B$13</c:f>
              <c:numCache>
                <c:formatCode>General</c:formatCode>
                <c:ptCount val="11"/>
                <c:pt idx="0">
                  <c:v>0.72119999999999995</c:v>
                </c:pt>
                <c:pt idx="1">
                  <c:v>0.69969999999999999</c:v>
                </c:pt>
                <c:pt idx="2">
                  <c:v>0.72030000000000005</c:v>
                </c:pt>
                <c:pt idx="3">
                  <c:v>0.68630000000000002</c:v>
                </c:pt>
                <c:pt idx="4">
                  <c:v>0.67120000000000002</c:v>
                </c:pt>
                <c:pt idx="5">
                  <c:v>0.68289999999999995</c:v>
                </c:pt>
                <c:pt idx="6">
                  <c:v>0.626</c:v>
                </c:pt>
                <c:pt idx="7">
                  <c:v>0.69979999999999998</c:v>
                </c:pt>
                <c:pt idx="8">
                  <c:v>0.69840000000000002</c:v>
                </c:pt>
                <c:pt idx="9">
                  <c:v>0.68459999999999999</c:v>
                </c:pt>
                <c:pt idx="10">
                  <c:v>0.68959999999999999</c:v>
                </c:pt>
              </c:numCache>
            </c:numRef>
          </c:val>
          <c:smooth val="0"/>
          <c:extLst>
            <c:ext xmlns:c16="http://schemas.microsoft.com/office/drawing/2014/chart" uri="{C3380CC4-5D6E-409C-BE32-E72D297353CC}">
              <c16:uniqueId val="{00000000-048D-438F-B1BA-D15D78AC9A98}"/>
            </c:ext>
          </c:extLst>
        </c:ser>
        <c:ser>
          <c:idx val="1"/>
          <c:order val="1"/>
          <c:tx>
            <c:v>DGCNN - SR2</c:v>
          </c:tx>
          <c:spPr>
            <a:ln w="22225" cap="rnd">
              <a:solidFill>
                <a:schemeClr val="accent2"/>
              </a:solidFill>
            </a:ln>
            <a:effectLst>
              <a:glow rad="139700">
                <a:schemeClr val="accent2">
                  <a:satMod val="175000"/>
                  <a:alpha val="14000"/>
                </a:schemeClr>
              </a:glow>
            </a:effectLst>
          </c:spPr>
          <c:marker>
            <c:symbol val="none"/>
          </c:marker>
          <c:cat>
            <c:strRef>
              <c:f>'Models comparing'!$A$3:$A$13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comparing'!$F$3:$F$13</c:f>
              <c:numCache>
                <c:formatCode>General</c:formatCode>
                <c:ptCount val="11"/>
                <c:pt idx="0">
                  <c:v>0.63519999999999999</c:v>
                </c:pt>
                <c:pt idx="1">
                  <c:v>0.67390000000000005</c:v>
                </c:pt>
                <c:pt idx="2">
                  <c:v>0.64129999999999998</c:v>
                </c:pt>
                <c:pt idx="3">
                  <c:v>0.63200000000000001</c:v>
                </c:pt>
                <c:pt idx="4">
                  <c:v>0.59789999999999999</c:v>
                </c:pt>
                <c:pt idx="5">
                  <c:v>0.68559999999999999</c:v>
                </c:pt>
                <c:pt idx="6">
                  <c:v>0.63519999999999999</c:v>
                </c:pt>
                <c:pt idx="7">
                  <c:v>0.67500000000000004</c:v>
                </c:pt>
                <c:pt idx="8">
                  <c:v>0.67549999999999999</c:v>
                </c:pt>
                <c:pt idx="9">
                  <c:v>0.64049999999999996</c:v>
                </c:pt>
                <c:pt idx="10">
                  <c:v>0.67610000000000003</c:v>
                </c:pt>
              </c:numCache>
            </c:numRef>
          </c:val>
          <c:smooth val="0"/>
          <c:extLst>
            <c:ext xmlns:c16="http://schemas.microsoft.com/office/drawing/2014/chart" uri="{C3380CC4-5D6E-409C-BE32-E72D297353CC}">
              <c16:uniqueId val="{00000001-048D-438F-B1BA-D15D78AC9A98}"/>
            </c:ext>
          </c:extLst>
        </c:ser>
        <c:ser>
          <c:idx val="2"/>
          <c:order val="2"/>
          <c:tx>
            <c:v>OPENSHAPE - B32 - SR1</c:v>
          </c:tx>
          <c:spPr>
            <a:ln w="22225" cap="rnd">
              <a:solidFill>
                <a:schemeClr val="accent3"/>
              </a:solidFill>
            </a:ln>
            <a:effectLst>
              <a:glow rad="139700">
                <a:schemeClr val="accent3">
                  <a:satMod val="175000"/>
                  <a:alpha val="14000"/>
                </a:schemeClr>
              </a:glow>
            </a:effectLst>
          </c:spPr>
          <c:marker>
            <c:symbol val="none"/>
          </c:marker>
          <c:cat>
            <c:strRef>
              <c:f>'Models comparing'!$A$3:$A$13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comparing'!$J$3:$J$13</c:f>
              <c:numCache>
                <c:formatCode>General</c:formatCode>
                <c:ptCount val="11"/>
                <c:pt idx="0">
                  <c:v>0.5766</c:v>
                </c:pt>
                <c:pt idx="1">
                  <c:v>0.56810000000000005</c:v>
                </c:pt>
                <c:pt idx="2">
                  <c:v>0.63049999999999995</c:v>
                </c:pt>
                <c:pt idx="3">
                  <c:v>0.57120000000000004</c:v>
                </c:pt>
                <c:pt idx="4">
                  <c:v>0.52049999999999996</c:v>
                </c:pt>
                <c:pt idx="5">
                  <c:v>0.56140000000000001</c:v>
                </c:pt>
                <c:pt idx="6">
                  <c:v>0.54079999999999995</c:v>
                </c:pt>
                <c:pt idx="7">
                  <c:v>0.57830000000000004</c:v>
                </c:pt>
                <c:pt idx="8">
                  <c:v>0.47820000000000001</c:v>
                </c:pt>
                <c:pt idx="9">
                  <c:v>0.48959999999999998</c:v>
                </c:pt>
                <c:pt idx="10">
                  <c:v>0.55189999999999995</c:v>
                </c:pt>
              </c:numCache>
            </c:numRef>
          </c:val>
          <c:smooth val="0"/>
          <c:extLst>
            <c:ext xmlns:c16="http://schemas.microsoft.com/office/drawing/2014/chart" uri="{C3380CC4-5D6E-409C-BE32-E72D297353CC}">
              <c16:uniqueId val="{00000002-048D-438F-B1BA-D15D78AC9A98}"/>
            </c:ext>
          </c:extLst>
        </c:ser>
        <c:ser>
          <c:idx val="3"/>
          <c:order val="3"/>
          <c:tx>
            <c:v>OPENSHAPE - B32 - SR2</c:v>
          </c:tx>
          <c:spPr>
            <a:ln w="22225" cap="rnd">
              <a:solidFill>
                <a:schemeClr val="accent4"/>
              </a:solidFill>
            </a:ln>
            <a:effectLst>
              <a:glow rad="139700">
                <a:schemeClr val="accent4">
                  <a:satMod val="175000"/>
                  <a:alpha val="14000"/>
                </a:schemeClr>
              </a:glow>
            </a:effectLst>
          </c:spPr>
          <c:marker>
            <c:symbol val="none"/>
          </c:marker>
          <c:cat>
            <c:strRef>
              <c:f>'Models comparing'!$A$3:$A$13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comparing'!$N$3:$N$13</c:f>
              <c:numCache>
                <c:formatCode>General</c:formatCode>
                <c:ptCount val="11"/>
                <c:pt idx="0">
                  <c:v>0.42470000000000002</c:v>
                </c:pt>
                <c:pt idx="1">
                  <c:v>0.4284</c:v>
                </c:pt>
                <c:pt idx="2">
                  <c:v>0.39460000000000001</c:v>
                </c:pt>
                <c:pt idx="3">
                  <c:v>0.53269999999999995</c:v>
                </c:pt>
                <c:pt idx="4">
                  <c:v>0.56659999999999999</c:v>
                </c:pt>
                <c:pt idx="5">
                  <c:v>0.54510000000000003</c:v>
                </c:pt>
                <c:pt idx="6">
                  <c:v>0.5716</c:v>
                </c:pt>
                <c:pt idx="7">
                  <c:v>0.42420000000000002</c:v>
                </c:pt>
                <c:pt idx="8">
                  <c:v>0.46410000000000001</c:v>
                </c:pt>
                <c:pt idx="9">
                  <c:v>0.5413</c:v>
                </c:pt>
                <c:pt idx="10">
                  <c:v>0.40210000000000001</c:v>
                </c:pt>
              </c:numCache>
            </c:numRef>
          </c:val>
          <c:smooth val="0"/>
          <c:extLst>
            <c:ext xmlns:c16="http://schemas.microsoft.com/office/drawing/2014/chart" uri="{C3380CC4-5D6E-409C-BE32-E72D297353CC}">
              <c16:uniqueId val="{00000003-048D-438F-B1BA-D15D78AC9A98}"/>
            </c:ext>
          </c:extLst>
        </c:ser>
        <c:dLbls>
          <c:showLegendKey val="0"/>
          <c:showVal val="0"/>
          <c:showCatName val="0"/>
          <c:showSerName val="0"/>
          <c:showPercent val="0"/>
          <c:showBubbleSize val="0"/>
        </c:dLbls>
        <c:smooth val="0"/>
        <c:axId val="498888928"/>
        <c:axId val="498899488"/>
      </c:lineChart>
      <c:catAx>
        <c:axId val="49888892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98899488"/>
        <c:crosses val="autoZero"/>
        <c:auto val="1"/>
        <c:lblAlgn val="ctr"/>
        <c:lblOffset val="100"/>
        <c:noMultiLvlLbl val="0"/>
      </c:catAx>
      <c:valAx>
        <c:axId val="49889948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AUROC</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988889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'Models comparing'!$A$1</c:f>
              <c:strCache>
                <c:ptCount val="1"/>
                <c:pt idx="0">
                  <c:v>DGCNN - SR1 (TAR1+TAR2)</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'Models comparing'!$U$3:$U$13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comparing'!$B$3:$B$13</c:f>
              <c:numCache>
                <c:formatCode>General</c:formatCode>
                <c:ptCount val="11"/>
                <c:pt idx="0">
                  <c:v>0.72119999999999995</c:v>
                </c:pt>
                <c:pt idx="1">
                  <c:v>0.69969999999999999</c:v>
                </c:pt>
                <c:pt idx="2">
                  <c:v>0.72030000000000005</c:v>
                </c:pt>
                <c:pt idx="3">
                  <c:v>0.68630000000000002</c:v>
                </c:pt>
                <c:pt idx="4">
                  <c:v>0.67120000000000002</c:v>
                </c:pt>
                <c:pt idx="5">
                  <c:v>0.68289999999999995</c:v>
                </c:pt>
                <c:pt idx="6">
                  <c:v>0.626</c:v>
                </c:pt>
                <c:pt idx="7">
                  <c:v>0.69979999999999998</c:v>
                </c:pt>
                <c:pt idx="8">
                  <c:v>0.69840000000000002</c:v>
                </c:pt>
                <c:pt idx="9">
                  <c:v>0.68459999999999999</c:v>
                </c:pt>
                <c:pt idx="10">
                  <c:v>0.68959999999999999</c:v>
                </c:pt>
              </c:numCache>
            </c:numRef>
          </c:val>
          <c:extLst>
            <c:ext xmlns:c16="http://schemas.microsoft.com/office/drawing/2014/chart" uri="{C3380CC4-5D6E-409C-BE32-E72D297353CC}">
              <c16:uniqueId val="{00000000-73CA-4EB0-9D12-44BD0A48DFA2}"/>
            </c:ext>
          </c:extLst>
        </c:ser>
        <c:ser>
          <c:idx val="1"/>
          <c:order val="1"/>
          <c:tx>
            <c:strRef>
              <c:f>'Models comparing'!$E$1</c:f>
              <c:strCache>
                <c:ptCount val="1"/>
                <c:pt idx="0">
                  <c:v>DGCNN - SR2 (TAR1+TAR2)</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'Models comparing'!$U$3:$U$13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comparing'!$F$3:$F$13</c:f>
              <c:numCache>
                <c:formatCode>General</c:formatCode>
                <c:ptCount val="11"/>
                <c:pt idx="0">
                  <c:v>0.63519999999999999</c:v>
                </c:pt>
                <c:pt idx="1">
                  <c:v>0.67390000000000005</c:v>
                </c:pt>
                <c:pt idx="2">
                  <c:v>0.64129999999999998</c:v>
                </c:pt>
                <c:pt idx="3">
                  <c:v>0.63200000000000001</c:v>
                </c:pt>
                <c:pt idx="4">
                  <c:v>0.59789999999999999</c:v>
                </c:pt>
                <c:pt idx="5">
                  <c:v>0.68559999999999999</c:v>
                </c:pt>
                <c:pt idx="6">
                  <c:v>0.63519999999999999</c:v>
                </c:pt>
                <c:pt idx="7">
                  <c:v>0.67500000000000004</c:v>
                </c:pt>
                <c:pt idx="8">
                  <c:v>0.67549999999999999</c:v>
                </c:pt>
                <c:pt idx="9">
                  <c:v>0.64049999999999996</c:v>
                </c:pt>
                <c:pt idx="10">
                  <c:v>0.67610000000000003</c:v>
                </c:pt>
              </c:numCache>
            </c:numRef>
          </c:val>
          <c:extLst>
            <c:ext xmlns:c16="http://schemas.microsoft.com/office/drawing/2014/chart" uri="{C3380CC4-5D6E-409C-BE32-E72D297353CC}">
              <c16:uniqueId val="{00000001-73CA-4EB0-9D12-44BD0A48DFA2}"/>
            </c:ext>
          </c:extLst>
        </c:ser>
        <c:ser>
          <c:idx val="2"/>
          <c:order val="2"/>
          <c:tx>
            <c:strRef>
              <c:f>'Models comparing'!$I$1</c:f>
              <c:strCache>
                <c:ptCount val="1"/>
                <c:pt idx="0">
                  <c:v>OPENSHAPE - B32 - SR1 (TAR1+TAR2)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'Models comparing'!$U$3:$U$13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comparing'!$J$3:$J$13</c:f>
              <c:numCache>
                <c:formatCode>General</c:formatCode>
                <c:ptCount val="11"/>
                <c:pt idx="0">
                  <c:v>0.5766</c:v>
                </c:pt>
                <c:pt idx="1">
                  <c:v>0.56810000000000005</c:v>
                </c:pt>
                <c:pt idx="2">
                  <c:v>0.63049999999999995</c:v>
                </c:pt>
                <c:pt idx="3">
                  <c:v>0.57120000000000004</c:v>
                </c:pt>
                <c:pt idx="4">
                  <c:v>0.52049999999999996</c:v>
                </c:pt>
                <c:pt idx="5">
                  <c:v>0.56140000000000001</c:v>
                </c:pt>
                <c:pt idx="6">
                  <c:v>0.54079999999999995</c:v>
                </c:pt>
                <c:pt idx="7">
                  <c:v>0.57830000000000004</c:v>
                </c:pt>
                <c:pt idx="8">
                  <c:v>0.47820000000000001</c:v>
                </c:pt>
                <c:pt idx="9">
                  <c:v>0.48959999999999998</c:v>
                </c:pt>
                <c:pt idx="10">
                  <c:v>0.55189999999999995</c:v>
                </c:pt>
              </c:numCache>
            </c:numRef>
          </c:val>
          <c:extLst>
            <c:ext xmlns:c16="http://schemas.microsoft.com/office/drawing/2014/chart" uri="{C3380CC4-5D6E-409C-BE32-E72D297353CC}">
              <c16:uniqueId val="{00000002-73CA-4EB0-9D12-44BD0A48DFA2}"/>
            </c:ext>
          </c:extLst>
        </c:ser>
        <c:ser>
          <c:idx val="3"/>
          <c:order val="3"/>
          <c:tx>
            <c:strRef>
              <c:f>'Models comparing'!$M$1</c:f>
              <c:strCache>
                <c:ptCount val="1"/>
                <c:pt idx="0">
                  <c:v>OPENSHAPE - B32 - SR2 (TAR1+TAR2)</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'Models comparing'!$U$3:$U$13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comparing'!$N$3:$N$13</c:f>
              <c:numCache>
                <c:formatCode>General</c:formatCode>
                <c:ptCount val="11"/>
                <c:pt idx="0">
                  <c:v>0.42470000000000002</c:v>
                </c:pt>
                <c:pt idx="1">
                  <c:v>0.4284</c:v>
                </c:pt>
                <c:pt idx="2">
                  <c:v>0.39460000000000001</c:v>
                </c:pt>
                <c:pt idx="3">
                  <c:v>0.53269999999999995</c:v>
                </c:pt>
                <c:pt idx="4">
                  <c:v>0.56659999999999999</c:v>
                </c:pt>
                <c:pt idx="5">
                  <c:v>0.54510000000000003</c:v>
                </c:pt>
                <c:pt idx="6">
                  <c:v>0.5716</c:v>
                </c:pt>
                <c:pt idx="7">
                  <c:v>0.42420000000000002</c:v>
                </c:pt>
                <c:pt idx="8">
                  <c:v>0.46410000000000001</c:v>
                </c:pt>
                <c:pt idx="9">
                  <c:v>0.5413</c:v>
                </c:pt>
                <c:pt idx="10">
                  <c:v>0.40210000000000001</c:v>
                </c:pt>
              </c:numCache>
            </c:numRef>
          </c:val>
          <c:extLst>
            <c:ext xmlns:c16="http://schemas.microsoft.com/office/drawing/2014/chart" uri="{C3380CC4-5D6E-409C-BE32-E72D297353CC}">
              <c16:uniqueId val="{00000003-73CA-4EB0-9D12-44BD0A48DFA2}"/>
            </c:ext>
          </c:extLst>
        </c:ser>
        <c:dLbls>
          <c:showLegendKey val="0"/>
          <c:showVal val="0"/>
          <c:showCatName val="0"/>
          <c:showSerName val="0"/>
          <c:showPercent val="0"/>
          <c:showBubbleSize val="0"/>
        </c:dLbls>
        <c:gapWidth val="115"/>
        <c:overlap val="-20"/>
        <c:axId val="271821919"/>
        <c:axId val="271828639"/>
        <c:extLst>
          <c:ext xmlns:c15="http://schemas.microsoft.com/office/drawing/2012/chart" uri="{02D57815-91ED-43cb-92C2-25804820EDAC}">
            <c15:filteredBarSeries>
              <c15:ser>
                <c:idx val="4"/>
                <c:order val="4"/>
                <c:tx>
                  <c:strRef>
                    <c:extLst>
                      <c:ext uri="{02D57815-91ED-43cb-92C2-25804820EDAC}">
                        <c15:formulaRef>
                          <c15:sqref>'Models comparing'!$Q$1</c15:sqref>
                        </c15:formulaRef>
                      </c:ext>
                    </c:extLst>
                    <c:strCache>
                      <c:ptCount val="1"/>
                      <c:pt idx="0">
                        <c:v>OPENSHAPE - L14 - SR1 (TAR1+TAR2)</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extLst>
                      <c:ext uri="{02D57815-91ED-43cb-92C2-25804820EDAC}">
                        <c15:formulaRef>
                          <c15:sqref>'Models comparing'!$U$3:$U$13</c15:sqref>
                        </c15:formulaRef>
                      </c:ext>
                    </c:extLst>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extLst>
                      <c:ext uri="{02D57815-91ED-43cb-92C2-25804820EDAC}">
                        <c15:formulaRef>
                          <c15:sqref>'Models comparing'!$R$3:$R$13</c15:sqref>
                        </c15:formulaRef>
                      </c:ext>
                    </c:extLst>
                    <c:numCache>
                      <c:formatCode>General</c:formatCode>
                      <c:ptCount val="11"/>
                      <c:pt idx="0">
                        <c:v>0.5766</c:v>
                      </c:pt>
                      <c:pt idx="1">
                        <c:v>0.56810000000000005</c:v>
                      </c:pt>
                      <c:pt idx="2">
                        <c:v>0.63049999999999995</c:v>
                      </c:pt>
                      <c:pt idx="3">
                        <c:v>0.57120000000000004</c:v>
                      </c:pt>
                      <c:pt idx="4">
                        <c:v>0.52049999999999996</c:v>
                      </c:pt>
                      <c:pt idx="5">
                        <c:v>0.56140000000000001</c:v>
                      </c:pt>
                      <c:pt idx="6">
                        <c:v>0.54079999999999995</c:v>
                      </c:pt>
                      <c:pt idx="7">
                        <c:v>0.57830000000000004</c:v>
                      </c:pt>
                      <c:pt idx="8">
                        <c:v>0.47820000000000001</c:v>
                      </c:pt>
                      <c:pt idx="9">
                        <c:v>0.48959999999999998</c:v>
                      </c:pt>
                      <c:pt idx="10">
                        <c:v>0.55189999999999995</c:v>
                      </c:pt>
                    </c:numCache>
                  </c:numRef>
                </c:val>
                <c:extLst>
                  <c:ext xmlns:c16="http://schemas.microsoft.com/office/drawing/2014/chart" uri="{C3380CC4-5D6E-409C-BE32-E72D297353CC}">
                    <c16:uniqueId val="{00000004-73CA-4EB0-9D12-44BD0A48DFA2}"/>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'Models comparing'!$U$1</c15:sqref>
                        </c15:formulaRef>
                      </c:ext>
                    </c:extLst>
                    <c:strCache>
                      <c:ptCount val="1"/>
                      <c:pt idx="0">
                        <c:v>OPENSHAPE - L14 - SR2 (TAR1+TAR2)</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extLst xmlns:c15="http://schemas.microsoft.com/office/drawing/2012/chart">
                      <c:ext xmlns:c15="http://schemas.microsoft.com/office/drawing/2012/chart" uri="{02D57815-91ED-43cb-92C2-25804820EDAC}">
                        <c15:formulaRef>
                          <c15:sqref>'Models comparing'!$U$3:$U$13</c15:sqref>
                        </c15:formulaRef>
                      </c:ext>
                    </c:extLst>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extLst xmlns:c15="http://schemas.microsoft.com/office/drawing/2012/chart">
                      <c:ext xmlns:c15="http://schemas.microsoft.com/office/drawing/2012/chart" uri="{02D57815-91ED-43cb-92C2-25804820EDAC}">
                        <c15:formulaRef>
                          <c15:sqref>'Models comparing'!$V$3:$V$13</c15:sqref>
                        </c15:formulaRef>
                      </c:ext>
                    </c:extLst>
                    <c:numCache>
                      <c:formatCode>General</c:formatCode>
                      <c:ptCount val="11"/>
                      <c:pt idx="0">
                        <c:v>0.42470000000000002</c:v>
                      </c:pt>
                      <c:pt idx="1">
                        <c:v>0.4284</c:v>
                      </c:pt>
                      <c:pt idx="2">
                        <c:v>0.39460000000000001</c:v>
                      </c:pt>
                      <c:pt idx="3">
                        <c:v>0.53269999999999995</c:v>
                      </c:pt>
                      <c:pt idx="4">
                        <c:v>0.56659999999999999</c:v>
                      </c:pt>
                      <c:pt idx="5">
                        <c:v>0.54510000000000003</c:v>
                      </c:pt>
                      <c:pt idx="6">
                        <c:v>0.5716</c:v>
                      </c:pt>
                      <c:pt idx="7">
                        <c:v>0.42420000000000002</c:v>
                      </c:pt>
                      <c:pt idx="8">
                        <c:v>0.46410000000000001</c:v>
                      </c:pt>
                      <c:pt idx="9">
                        <c:v>0.5413</c:v>
                      </c:pt>
                      <c:pt idx="10">
                        <c:v>0.40210000000000001</c:v>
                      </c:pt>
                    </c:numCache>
                  </c:numRef>
                </c:val>
                <c:extLst xmlns:c15="http://schemas.microsoft.com/office/drawing/2012/chart">
                  <c:ext xmlns:c16="http://schemas.microsoft.com/office/drawing/2014/chart" uri="{C3380CC4-5D6E-409C-BE32-E72D297353CC}">
                    <c16:uniqueId val="{00000005-73CA-4EB0-9D12-44BD0A48DFA2}"/>
                  </c:ext>
                </c:extLst>
              </c15:ser>
            </c15:filteredBarSeries>
          </c:ext>
        </c:extLst>
      </c:barChart>
      <c:catAx>
        <c:axId val="271821919"/>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71828639"/>
        <c:crosses val="autoZero"/>
        <c:auto val="1"/>
        <c:lblAlgn val="ctr"/>
        <c:lblOffset val="100"/>
        <c:noMultiLvlLbl val="0"/>
      </c:catAx>
      <c:valAx>
        <c:axId val="27182863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71821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'Models comparing'!$A$1</c:f>
              <c:strCache>
                <c:ptCount val="1"/>
                <c:pt idx="0">
                  <c:v>DGCNN - SR1 (TAR1+TAR2)</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'Models comparing'!$U$3:$U$13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comparing'!$C$3:$C$13</c:f>
              <c:numCache>
                <c:formatCode>General</c:formatCode>
                <c:ptCount val="11"/>
                <c:pt idx="0">
                  <c:v>0.90280000000000005</c:v>
                </c:pt>
                <c:pt idx="1">
                  <c:v>0.91069999999999995</c:v>
                </c:pt>
                <c:pt idx="2">
                  <c:v>0.90280000000000005</c:v>
                </c:pt>
                <c:pt idx="3">
                  <c:v>0.85750000000000004</c:v>
                </c:pt>
                <c:pt idx="4">
                  <c:v>0.88260000000000005</c:v>
                </c:pt>
                <c:pt idx="5">
                  <c:v>0.87890000000000001</c:v>
                </c:pt>
                <c:pt idx="6">
                  <c:v>0.91930000000000001</c:v>
                </c:pt>
                <c:pt idx="7">
                  <c:v>0.91010000000000002</c:v>
                </c:pt>
                <c:pt idx="8">
                  <c:v>0.90890000000000004</c:v>
                </c:pt>
                <c:pt idx="9">
                  <c:v>0.92720000000000002</c:v>
                </c:pt>
                <c:pt idx="10">
                  <c:v>0.90280000000000005</c:v>
                </c:pt>
              </c:numCache>
            </c:numRef>
          </c:val>
          <c:extLst>
            <c:ext xmlns:c16="http://schemas.microsoft.com/office/drawing/2014/chart" uri="{C3380CC4-5D6E-409C-BE32-E72D297353CC}">
              <c16:uniqueId val="{00000000-8D54-40D9-AD75-2FB07E259239}"/>
            </c:ext>
          </c:extLst>
        </c:ser>
        <c:ser>
          <c:idx val="1"/>
          <c:order val="1"/>
          <c:tx>
            <c:strRef>
              <c:f>'Models comparing'!$E$1</c:f>
              <c:strCache>
                <c:ptCount val="1"/>
                <c:pt idx="0">
                  <c:v>DGCNN - SR2 (TAR1+TAR2)</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'Models comparing'!$U$3:$U$13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comparing'!$G$3:$G$13</c:f>
              <c:numCache>
                <c:formatCode>General</c:formatCode>
                <c:ptCount val="11"/>
                <c:pt idx="0">
                  <c:v>0.88009999999999999</c:v>
                </c:pt>
                <c:pt idx="1">
                  <c:v>0.84970000000000001</c:v>
                </c:pt>
                <c:pt idx="2">
                  <c:v>0.84589999999999999</c:v>
                </c:pt>
                <c:pt idx="3">
                  <c:v>0.91010000000000002</c:v>
                </c:pt>
                <c:pt idx="4">
                  <c:v>0.94620000000000004</c:v>
                </c:pt>
                <c:pt idx="5">
                  <c:v>0.87160000000000004</c:v>
                </c:pt>
                <c:pt idx="6">
                  <c:v>0.91149999999999998</c:v>
                </c:pt>
                <c:pt idx="7">
                  <c:v>0.84919999999999995</c:v>
                </c:pt>
                <c:pt idx="8">
                  <c:v>0.85199999999999998</c:v>
                </c:pt>
                <c:pt idx="9">
                  <c:v>0.85350000000000004</c:v>
                </c:pt>
                <c:pt idx="10">
                  <c:v>0.85199999999999998</c:v>
                </c:pt>
              </c:numCache>
            </c:numRef>
          </c:val>
          <c:extLst>
            <c:ext xmlns:c16="http://schemas.microsoft.com/office/drawing/2014/chart" uri="{C3380CC4-5D6E-409C-BE32-E72D297353CC}">
              <c16:uniqueId val="{00000001-8D54-40D9-AD75-2FB07E259239}"/>
            </c:ext>
          </c:extLst>
        </c:ser>
        <c:ser>
          <c:idx val="2"/>
          <c:order val="2"/>
          <c:tx>
            <c:strRef>
              <c:f>'Models comparing'!$I$1</c:f>
              <c:strCache>
                <c:ptCount val="1"/>
                <c:pt idx="0">
                  <c:v>OPENSHAPE - B32 - SR1 (TAR1+TAR2)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'Models comparing'!$U$3:$U$13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comparing'!$K$3:$K$13</c:f>
              <c:numCache>
                <c:formatCode>General</c:formatCode>
                <c:ptCount val="11"/>
                <c:pt idx="0">
                  <c:v>0.97430000000000005</c:v>
                </c:pt>
                <c:pt idx="1">
                  <c:v>0.95469999999999999</c:v>
                </c:pt>
                <c:pt idx="2">
                  <c:v>0.89410000000000001</c:v>
                </c:pt>
                <c:pt idx="3">
                  <c:v>0.94920000000000004</c:v>
                </c:pt>
                <c:pt idx="4">
                  <c:v>0.96699999999999997</c:v>
                </c:pt>
                <c:pt idx="5">
                  <c:v>0.94499999999999995</c:v>
                </c:pt>
                <c:pt idx="6">
                  <c:v>0.9486</c:v>
                </c:pt>
                <c:pt idx="7">
                  <c:v>0.9768</c:v>
                </c:pt>
                <c:pt idx="8">
                  <c:v>0.97250000000000003</c:v>
                </c:pt>
                <c:pt idx="9">
                  <c:v>0.97430000000000005</c:v>
                </c:pt>
                <c:pt idx="10">
                  <c:v>0.95960000000000001</c:v>
                </c:pt>
              </c:numCache>
            </c:numRef>
          </c:val>
          <c:extLst>
            <c:ext xmlns:c16="http://schemas.microsoft.com/office/drawing/2014/chart" uri="{C3380CC4-5D6E-409C-BE32-E72D297353CC}">
              <c16:uniqueId val="{00000002-8D54-40D9-AD75-2FB07E259239}"/>
            </c:ext>
          </c:extLst>
        </c:ser>
        <c:ser>
          <c:idx val="3"/>
          <c:order val="3"/>
          <c:tx>
            <c:strRef>
              <c:f>'Models comparing'!$M$1</c:f>
              <c:strCache>
                <c:ptCount val="1"/>
                <c:pt idx="0">
                  <c:v>OPENSHAPE - B32 - SR2 (TAR1+TAR2)</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'Models comparing'!$U$3:$U$13</c:f>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f>'Models comparing'!$O$3:$O$13</c:f>
              <c:numCache>
                <c:formatCode>General</c:formatCode>
                <c:ptCount val="11"/>
                <c:pt idx="0">
                  <c:v>0.97099999999999997</c:v>
                </c:pt>
                <c:pt idx="1">
                  <c:v>0.97189999999999999</c:v>
                </c:pt>
                <c:pt idx="2">
                  <c:v>0.98409999999999997</c:v>
                </c:pt>
                <c:pt idx="3">
                  <c:v>0.96479999999999999</c:v>
                </c:pt>
                <c:pt idx="4">
                  <c:v>0.94289999999999996</c:v>
                </c:pt>
                <c:pt idx="5">
                  <c:v>0.95430000000000004</c:v>
                </c:pt>
                <c:pt idx="6">
                  <c:v>0.95240000000000002</c:v>
                </c:pt>
                <c:pt idx="7">
                  <c:v>0.97140000000000004</c:v>
                </c:pt>
                <c:pt idx="8">
                  <c:v>0.94910000000000005</c:v>
                </c:pt>
                <c:pt idx="9">
                  <c:v>0.89910000000000001</c:v>
                </c:pt>
                <c:pt idx="10">
                  <c:v>0.9577</c:v>
                </c:pt>
              </c:numCache>
            </c:numRef>
          </c:val>
          <c:extLst>
            <c:ext xmlns:c16="http://schemas.microsoft.com/office/drawing/2014/chart" uri="{C3380CC4-5D6E-409C-BE32-E72D297353CC}">
              <c16:uniqueId val="{00000003-8D54-40D9-AD75-2FB07E259239}"/>
            </c:ext>
          </c:extLst>
        </c:ser>
        <c:dLbls>
          <c:showLegendKey val="0"/>
          <c:showVal val="0"/>
          <c:showCatName val="0"/>
          <c:showSerName val="0"/>
          <c:showPercent val="0"/>
          <c:showBubbleSize val="0"/>
        </c:dLbls>
        <c:gapWidth val="115"/>
        <c:overlap val="-20"/>
        <c:axId val="271821919"/>
        <c:axId val="271828639"/>
        <c:extLst>
          <c:ext xmlns:c15="http://schemas.microsoft.com/office/drawing/2012/chart" uri="{02D57815-91ED-43cb-92C2-25804820EDAC}">
            <c15:filteredBarSeries>
              <c15:ser>
                <c:idx val="4"/>
                <c:order val="4"/>
                <c:tx>
                  <c:strRef>
                    <c:extLst>
                      <c:ext uri="{02D57815-91ED-43cb-92C2-25804820EDAC}">
                        <c15:formulaRef>
                          <c15:sqref>'Models comparing'!$Q$1</c15:sqref>
                        </c15:formulaRef>
                      </c:ext>
                    </c:extLst>
                    <c:strCache>
                      <c:ptCount val="1"/>
                      <c:pt idx="0">
                        <c:v>OPENSHAPE - L14 - SR1 (TAR1+TAR2)</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extLst>
                      <c:ext uri="{02D57815-91ED-43cb-92C2-25804820EDAC}">
                        <c15:formulaRef>
                          <c15:sqref>'Models comparing'!$U$3:$U$13</c15:sqref>
                        </c15:formulaRef>
                      </c:ext>
                    </c:extLst>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extLst>
                      <c:ext uri="{02D57815-91ED-43cb-92C2-25804820EDAC}">
                        <c15:formulaRef>
                          <c15:sqref>'Models comparing'!$S$3:$S$13</c15:sqref>
                        </c15:formulaRef>
                      </c:ext>
                    </c:extLst>
                    <c:numCache>
                      <c:formatCode>General</c:formatCode>
                      <c:ptCount val="11"/>
                      <c:pt idx="0">
                        <c:v>0.97430000000000005</c:v>
                      </c:pt>
                      <c:pt idx="1">
                        <c:v>0.95469999999999999</c:v>
                      </c:pt>
                      <c:pt idx="2">
                        <c:v>0.89410000000000001</c:v>
                      </c:pt>
                      <c:pt idx="3">
                        <c:v>0.94920000000000004</c:v>
                      </c:pt>
                      <c:pt idx="4">
                        <c:v>0.96699999999999997</c:v>
                      </c:pt>
                      <c:pt idx="5">
                        <c:v>0.94499999999999995</c:v>
                      </c:pt>
                      <c:pt idx="6">
                        <c:v>0.9486</c:v>
                      </c:pt>
                      <c:pt idx="7">
                        <c:v>0.9768</c:v>
                      </c:pt>
                      <c:pt idx="8">
                        <c:v>0.97250000000000003</c:v>
                      </c:pt>
                      <c:pt idx="9">
                        <c:v>0.97430000000000005</c:v>
                      </c:pt>
                      <c:pt idx="10">
                        <c:v>0.95960000000000001</c:v>
                      </c:pt>
                    </c:numCache>
                  </c:numRef>
                </c:val>
                <c:extLst>
                  <c:ext xmlns:c16="http://schemas.microsoft.com/office/drawing/2014/chart" uri="{C3380CC4-5D6E-409C-BE32-E72D297353CC}">
                    <c16:uniqueId val="{00000004-8D54-40D9-AD75-2FB07E259239}"/>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'Models comparing'!$U$1</c15:sqref>
                        </c15:formulaRef>
                      </c:ext>
                    </c:extLst>
                    <c:strCache>
                      <c:ptCount val="1"/>
                      <c:pt idx="0">
                        <c:v>OPENSHAPE - L14 - SR2 (TAR1+TAR2)</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extLst xmlns:c15="http://schemas.microsoft.com/office/drawing/2012/chart">
                      <c:ext xmlns:c15="http://schemas.microsoft.com/office/drawing/2012/chart" uri="{02D57815-91ED-43cb-92C2-25804820EDAC}">
                        <c15:formulaRef>
                          <c15:sqref>'Models comparing'!$U$3:$U$13</c15:sqref>
                        </c15:formulaRef>
                      </c:ext>
                    </c:extLst>
                    <c:strCache>
                      <c:ptCount val="11"/>
                      <c:pt idx="0">
                        <c:v>MSP</c:v>
                      </c:pt>
                      <c:pt idx="1">
                        <c:v>MLS</c:v>
                      </c:pt>
                      <c:pt idx="2">
                        <c:v>Entropy</c:v>
                      </c:pt>
                      <c:pt idx="3">
                        <c:v>Distance</c:v>
                      </c:pt>
                      <c:pt idx="4">
                        <c:v>Distance(Prototypes)</c:v>
                      </c:pt>
                      <c:pt idx="5">
                        <c:v>Cosine</c:v>
                      </c:pt>
                      <c:pt idx="6">
                        <c:v>Cosine(Prototypes)</c:v>
                      </c:pt>
                      <c:pt idx="7">
                        <c:v>ODIN</c:v>
                      </c:pt>
                      <c:pt idx="8">
                        <c:v>Energy</c:v>
                      </c:pt>
                      <c:pt idx="9">
                        <c:v>GranNorm</c:v>
                      </c:pt>
                      <c:pt idx="10">
                        <c:v>React(+Energy)</c:v>
                      </c:pt>
                    </c:strCache>
                  </c:strRef>
                </c:cat>
                <c:val>
                  <c:numRef>
                    <c:extLst xmlns:c15="http://schemas.microsoft.com/office/drawing/2012/chart">
                      <c:ext xmlns:c15="http://schemas.microsoft.com/office/drawing/2012/chart" uri="{02D57815-91ED-43cb-92C2-25804820EDAC}">
                        <c15:formulaRef>
                          <c15:sqref>'Models comparing'!$W$3:$W$13</c15:sqref>
                        </c15:formulaRef>
                      </c:ext>
                    </c:extLst>
                    <c:numCache>
                      <c:formatCode>General</c:formatCode>
                      <c:ptCount val="11"/>
                      <c:pt idx="0">
                        <c:v>0.97099999999999997</c:v>
                      </c:pt>
                      <c:pt idx="1">
                        <c:v>0.97189999999999999</c:v>
                      </c:pt>
                      <c:pt idx="2">
                        <c:v>0.98409999999999997</c:v>
                      </c:pt>
                      <c:pt idx="3">
                        <c:v>0.96479999999999999</c:v>
                      </c:pt>
                      <c:pt idx="4">
                        <c:v>0.94289999999999996</c:v>
                      </c:pt>
                      <c:pt idx="5">
                        <c:v>0.95430000000000004</c:v>
                      </c:pt>
                      <c:pt idx="6">
                        <c:v>0.95240000000000002</c:v>
                      </c:pt>
                      <c:pt idx="7">
                        <c:v>0.97140000000000004</c:v>
                      </c:pt>
                      <c:pt idx="8">
                        <c:v>0.94910000000000005</c:v>
                      </c:pt>
                      <c:pt idx="9">
                        <c:v>0.89910000000000001</c:v>
                      </c:pt>
                      <c:pt idx="10">
                        <c:v>0.9577</c:v>
                      </c:pt>
                    </c:numCache>
                  </c:numRef>
                </c:val>
                <c:extLst xmlns:c15="http://schemas.microsoft.com/office/drawing/2012/chart">
                  <c:ext xmlns:c16="http://schemas.microsoft.com/office/drawing/2014/chart" uri="{C3380CC4-5D6E-409C-BE32-E72D297353CC}">
                    <c16:uniqueId val="{00000005-8D54-40D9-AD75-2FB07E259239}"/>
                  </c:ext>
                </c:extLst>
              </c15:ser>
            </c15:filteredBarSeries>
          </c:ext>
        </c:extLst>
      </c:barChart>
      <c:catAx>
        <c:axId val="271821919"/>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71828639"/>
        <c:crosses val="autoZero"/>
        <c:auto val="1"/>
        <c:lblAlgn val="ctr"/>
        <c:lblOffset val="100"/>
        <c:noMultiLvlLbl val="0"/>
      </c:catAx>
      <c:valAx>
        <c:axId val="27182863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71821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26BD63-9F2C-4963-86B5-FA361E973B3A}" type="doc">
      <dgm:prSet loTypeId="urn:microsoft.com/office/officeart/2016/7/layout/BasicProcessNew" loCatId="process" qsTypeId="urn:microsoft.com/office/officeart/2005/8/quickstyle/simple1" qsCatId="simple" csTypeId="urn:microsoft.com/office/officeart/2005/8/colors/accent1_2" csCatId="accent1" phldr="1"/>
      <dgm:spPr/>
      <dgm:t>
        <a:bodyPr/>
        <a:lstStyle/>
        <a:p>
          <a:endParaRPr lang="en-US"/>
        </a:p>
      </dgm:t>
    </dgm:pt>
    <dgm:pt modelId="{7357720A-8E02-4A37-9B3B-F8B19986302B}">
      <dgm:prSet custT="1"/>
      <dgm:spPr>
        <a:solidFill>
          <a:schemeClr val="tx2">
            <a:lumMod val="40000"/>
            <a:lumOff val="60000"/>
          </a:schemeClr>
        </a:solidFill>
      </dgm:spPr>
      <dgm:t>
        <a:bodyPr/>
        <a:lstStyle/>
        <a:p>
          <a:r>
            <a:rPr lang="en-US" sz="2500" dirty="0">
              <a:solidFill>
                <a:schemeClr val="tx1"/>
              </a:solidFill>
              <a:latin typeface="+mn-lt"/>
              <a:ea typeface="Tahoma" panose="020B0604030504040204" pitchFamily="34" charset="0"/>
              <a:cs typeface="Tahoma" panose="020B0604030504040204" pitchFamily="34" charset="0"/>
            </a:rPr>
            <a:t>Semantic Novelty Detection is essential in data analysis and machine learning. It involves finding new, unseen patterns or information in datasets, which is crucial for applications like anomaly detection and discovering new trends.</a:t>
          </a:r>
        </a:p>
      </dgm:t>
    </dgm:pt>
    <dgm:pt modelId="{686D14CF-0674-4322-A7BE-B4D0578A3BC3}" type="parTrans" cxnId="{A0AE6957-77FE-4C93-B6CF-991DE579B27C}">
      <dgm:prSet/>
      <dgm:spPr/>
      <dgm:t>
        <a:bodyPr/>
        <a:lstStyle/>
        <a:p>
          <a:endParaRPr lang="en-US"/>
        </a:p>
      </dgm:t>
    </dgm:pt>
    <dgm:pt modelId="{27CB2072-7CFB-429D-979C-AD98F1DC8EE9}" type="sibTrans" cxnId="{A0AE6957-77FE-4C93-B6CF-991DE579B27C}">
      <dgm:prSet/>
      <dgm:spPr/>
      <dgm:t>
        <a:bodyPr/>
        <a:lstStyle/>
        <a:p>
          <a:endParaRPr lang="en-US"/>
        </a:p>
      </dgm:t>
    </dgm:pt>
    <dgm:pt modelId="{0CB60C24-2E6F-4C25-9EC3-4275775AF243}">
      <dgm:prSet custT="1"/>
      <dgm:spPr>
        <a:solidFill>
          <a:schemeClr val="tx2">
            <a:lumMod val="40000"/>
            <a:lumOff val="60000"/>
          </a:schemeClr>
        </a:solidFill>
      </dgm:spPr>
      <dgm:t>
        <a:bodyPr/>
        <a:lstStyle/>
        <a:p>
          <a:r>
            <a:rPr lang="en-US" sz="2500" dirty="0">
              <a:solidFill>
                <a:schemeClr val="tx1"/>
              </a:solidFill>
              <a:latin typeface="+mn-lt"/>
              <a:ea typeface="Tahoma" panose="020B0604030504040204" pitchFamily="34" charset="0"/>
              <a:cs typeface="Tahoma" panose="020B0604030504040204" pitchFamily="34" charset="0"/>
            </a:rPr>
            <a:t>Semantic: Focuses on understanding the meaning and relationships within data, going beyond just structure. This helps reveal important trends and patterns that might be missed otherwise. </a:t>
          </a:r>
        </a:p>
      </dgm:t>
    </dgm:pt>
    <dgm:pt modelId="{68E3D5C9-F3A3-4B01-8D61-C7187FCB8B9F}" type="parTrans" cxnId="{73DC2AFD-6BD3-4F22-892F-0F98E00FB776}">
      <dgm:prSet/>
      <dgm:spPr/>
      <dgm:t>
        <a:bodyPr/>
        <a:lstStyle/>
        <a:p>
          <a:endParaRPr lang="en-US"/>
        </a:p>
      </dgm:t>
    </dgm:pt>
    <dgm:pt modelId="{4348004E-2CF0-4391-9E28-67307E92A4AE}" type="sibTrans" cxnId="{73DC2AFD-6BD3-4F22-892F-0F98E00FB776}">
      <dgm:prSet/>
      <dgm:spPr/>
      <dgm:t>
        <a:bodyPr/>
        <a:lstStyle/>
        <a:p>
          <a:endParaRPr lang="en-US"/>
        </a:p>
      </dgm:t>
    </dgm:pt>
    <dgm:pt modelId="{4CDC3A54-9B72-4AD7-95BD-508CF9BDF613}">
      <dgm:prSet custT="1"/>
      <dgm:spPr>
        <a:solidFill>
          <a:schemeClr val="tx2">
            <a:lumMod val="40000"/>
            <a:lumOff val="60000"/>
          </a:schemeClr>
        </a:solidFill>
      </dgm:spPr>
      <dgm:t>
        <a:bodyPr/>
        <a:lstStyle/>
        <a:p>
          <a:r>
            <a:rPr lang="en-US" sz="2500" dirty="0">
              <a:solidFill>
                <a:schemeClr val="tx1"/>
              </a:solidFill>
              <a:latin typeface="+mn-lt"/>
              <a:ea typeface="Tahoma" panose="020B0604030504040204" pitchFamily="34" charset="0"/>
              <a:cs typeface="Tahoma" panose="020B0604030504040204" pitchFamily="34" charset="0"/>
            </a:rPr>
            <a:t>Novelty: Identifies new, original, or significantly different patterns within data. </a:t>
          </a:r>
        </a:p>
      </dgm:t>
    </dgm:pt>
    <dgm:pt modelId="{56FFA5A1-5605-4976-8787-D8F5FCBC643E}" type="parTrans" cxnId="{01492B8F-ECE0-4177-9F8A-BE4F7419C07C}">
      <dgm:prSet/>
      <dgm:spPr/>
      <dgm:t>
        <a:bodyPr/>
        <a:lstStyle/>
        <a:p>
          <a:endParaRPr lang="en-US"/>
        </a:p>
      </dgm:t>
    </dgm:pt>
    <dgm:pt modelId="{C9BD5E74-6D1D-4890-B2C7-DEA91F717485}" type="sibTrans" cxnId="{01492B8F-ECE0-4177-9F8A-BE4F7419C07C}">
      <dgm:prSet/>
      <dgm:spPr/>
      <dgm:t>
        <a:bodyPr/>
        <a:lstStyle/>
        <a:p>
          <a:endParaRPr lang="en-US"/>
        </a:p>
      </dgm:t>
    </dgm:pt>
    <dgm:pt modelId="{8D3AC774-9180-4A04-8F6A-1A88B2234DE3}">
      <dgm:prSet custT="1"/>
      <dgm:spPr>
        <a:solidFill>
          <a:schemeClr val="tx2">
            <a:lumMod val="40000"/>
            <a:lumOff val="60000"/>
          </a:schemeClr>
        </a:solidFill>
      </dgm:spPr>
      <dgm:t>
        <a:bodyPr/>
        <a:lstStyle/>
        <a:p>
          <a:r>
            <a:rPr lang="en-US" sz="3200" dirty="0">
              <a:solidFill>
                <a:schemeClr val="tx1"/>
              </a:solidFill>
              <a:latin typeface="+mn-lt"/>
              <a:ea typeface="Tahoma" panose="020B0604030504040204" pitchFamily="34" charset="0"/>
              <a:cs typeface="Tahoma" panose="020B0604030504040204" pitchFamily="34" charset="0"/>
            </a:rPr>
            <a:t>Combining semantic analysis with novelty detection helps uncover valuable insights and respond proactively to data changes.</a:t>
          </a:r>
        </a:p>
      </dgm:t>
    </dgm:pt>
    <dgm:pt modelId="{240A030C-04E5-4ED4-986E-ABF1C8E9AB85}" type="parTrans" cxnId="{8D3E90DC-4C2D-47EF-BF56-1E88329112DE}">
      <dgm:prSet/>
      <dgm:spPr/>
      <dgm:t>
        <a:bodyPr/>
        <a:lstStyle/>
        <a:p>
          <a:endParaRPr lang="en-US"/>
        </a:p>
      </dgm:t>
    </dgm:pt>
    <dgm:pt modelId="{9D1F89C3-8A19-4AEC-90D7-32F3393ED0C0}" type="sibTrans" cxnId="{8D3E90DC-4C2D-47EF-BF56-1E88329112DE}">
      <dgm:prSet/>
      <dgm:spPr/>
      <dgm:t>
        <a:bodyPr/>
        <a:lstStyle/>
        <a:p>
          <a:endParaRPr lang="en-US"/>
        </a:p>
      </dgm:t>
    </dgm:pt>
    <dgm:pt modelId="{6ADC16C1-D1FB-492C-9685-3B929D93583C}" type="pres">
      <dgm:prSet presAssocID="{D026BD63-9F2C-4963-86B5-FA361E973B3A}" presName="Name0" presStyleCnt="0">
        <dgm:presLayoutVars>
          <dgm:dir/>
          <dgm:resizeHandles val="exact"/>
        </dgm:presLayoutVars>
      </dgm:prSet>
      <dgm:spPr/>
    </dgm:pt>
    <dgm:pt modelId="{BC61DDA8-9BE1-4806-8FAA-A157ECBE6215}" type="pres">
      <dgm:prSet presAssocID="{7357720A-8E02-4A37-9B3B-F8B19986302B}" presName="node" presStyleLbl="node1" presStyleIdx="0" presStyleCnt="3">
        <dgm:presLayoutVars>
          <dgm:bulletEnabled val="1"/>
        </dgm:presLayoutVars>
      </dgm:prSet>
      <dgm:spPr/>
    </dgm:pt>
    <dgm:pt modelId="{9D27C150-93BB-4A17-B3DB-D5AD5A7E94CB}" type="pres">
      <dgm:prSet presAssocID="{27CB2072-7CFB-429D-979C-AD98F1DC8EE9}" presName="sibTransSpacerBeforeConnector" presStyleCnt="0"/>
      <dgm:spPr/>
    </dgm:pt>
    <dgm:pt modelId="{E43B1629-EBDB-4E51-800B-540FB1B05113}" type="pres">
      <dgm:prSet presAssocID="{27CB2072-7CFB-429D-979C-AD98F1DC8EE9}" presName="sibTrans" presStyleLbl="node1" presStyleIdx="1" presStyleCnt="3"/>
      <dgm:spPr/>
    </dgm:pt>
    <dgm:pt modelId="{68A6BBB0-6ED6-4FDE-9D2B-9F42CC33D7E0}" type="pres">
      <dgm:prSet presAssocID="{27CB2072-7CFB-429D-979C-AD98F1DC8EE9}" presName="sibTransSpacerAfterConnector" presStyleCnt="0"/>
      <dgm:spPr/>
    </dgm:pt>
    <dgm:pt modelId="{1048CEC9-D151-47D9-A3DB-BD9E4DF1F1CD}" type="pres">
      <dgm:prSet presAssocID="{8D3AC774-9180-4A04-8F6A-1A88B2234DE3}" presName="node" presStyleLbl="node1" presStyleIdx="2" presStyleCnt="3">
        <dgm:presLayoutVars>
          <dgm:bulletEnabled val="1"/>
        </dgm:presLayoutVars>
      </dgm:prSet>
      <dgm:spPr/>
    </dgm:pt>
  </dgm:ptLst>
  <dgm:cxnLst>
    <dgm:cxn modelId="{38E8AA6E-E41C-4030-9511-F6BFA9824355}" type="presOf" srcId="{D026BD63-9F2C-4963-86B5-FA361E973B3A}" destId="{6ADC16C1-D1FB-492C-9685-3B929D93583C}" srcOrd="0" destOrd="0" presId="urn:microsoft.com/office/officeart/2016/7/layout/BasicProcessNew"/>
    <dgm:cxn modelId="{A0AE6957-77FE-4C93-B6CF-991DE579B27C}" srcId="{D026BD63-9F2C-4963-86B5-FA361E973B3A}" destId="{7357720A-8E02-4A37-9B3B-F8B19986302B}" srcOrd="0" destOrd="0" parTransId="{686D14CF-0674-4322-A7BE-B4D0578A3BC3}" sibTransId="{27CB2072-7CFB-429D-979C-AD98F1DC8EE9}"/>
    <dgm:cxn modelId="{D5A1FC77-0750-49C3-9C1C-B71E89C3A65A}" type="presOf" srcId="{8D3AC774-9180-4A04-8F6A-1A88B2234DE3}" destId="{1048CEC9-D151-47D9-A3DB-BD9E4DF1F1CD}" srcOrd="0" destOrd="0" presId="urn:microsoft.com/office/officeart/2016/7/layout/BasicProcessNew"/>
    <dgm:cxn modelId="{CA0E5282-3226-45E8-A008-2749F2492782}" type="presOf" srcId="{7357720A-8E02-4A37-9B3B-F8B19986302B}" destId="{BC61DDA8-9BE1-4806-8FAA-A157ECBE6215}" srcOrd="0" destOrd="0" presId="urn:microsoft.com/office/officeart/2016/7/layout/BasicProcessNew"/>
    <dgm:cxn modelId="{169ADD82-4D0F-40E3-AA86-E3E9CECB22EB}" type="presOf" srcId="{27CB2072-7CFB-429D-979C-AD98F1DC8EE9}" destId="{E43B1629-EBDB-4E51-800B-540FB1B05113}" srcOrd="0" destOrd="0" presId="urn:microsoft.com/office/officeart/2016/7/layout/BasicProcessNew"/>
    <dgm:cxn modelId="{01492B8F-ECE0-4177-9F8A-BE4F7419C07C}" srcId="{7357720A-8E02-4A37-9B3B-F8B19986302B}" destId="{4CDC3A54-9B72-4AD7-95BD-508CF9BDF613}" srcOrd="1" destOrd="0" parTransId="{56FFA5A1-5605-4976-8787-D8F5FCBC643E}" sibTransId="{C9BD5E74-6D1D-4890-B2C7-DEA91F717485}"/>
    <dgm:cxn modelId="{2FB23BC2-C09F-4B66-9EF6-78B879E2ABFA}" type="presOf" srcId="{0CB60C24-2E6F-4C25-9EC3-4275775AF243}" destId="{BC61DDA8-9BE1-4806-8FAA-A157ECBE6215}" srcOrd="0" destOrd="1" presId="urn:microsoft.com/office/officeart/2016/7/layout/BasicProcessNew"/>
    <dgm:cxn modelId="{7A5886C9-2CD3-4BC0-8DE0-C9DDCCCE3860}" type="presOf" srcId="{4CDC3A54-9B72-4AD7-95BD-508CF9BDF613}" destId="{BC61DDA8-9BE1-4806-8FAA-A157ECBE6215}" srcOrd="0" destOrd="2" presId="urn:microsoft.com/office/officeart/2016/7/layout/BasicProcessNew"/>
    <dgm:cxn modelId="{8D3E90DC-4C2D-47EF-BF56-1E88329112DE}" srcId="{D026BD63-9F2C-4963-86B5-FA361E973B3A}" destId="{8D3AC774-9180-4A04-8F6A-1A88B2234DE3}" srcOrd="1" destOrd="0" parTransId="{240A030C-04E5-4ED4-986E-ABF1C8E9AB85}" sibTransId="{9D1F89C3-8A19-4AEC-90D7-32F3393ED0C0}"/>
    <dgm:cxn modelId="{73DC2AFD-6BD3-4F22-892F-0F98E00FB776}" srcId="{7357720A-8E02-4A37-9B3B-F8B19986302B}" destId="{0CB60C24-2E6F-4C25-9EC3-4275775AF243}" srcOrd="0" destOrd="0" parTransId="{68E3D5C9-F3A3-4B01-8D61-C7187FCB8B9F}" sibTransId="{4348004E-2CF0-4391-9E28-67307E92A4AE}"/>
    <dgm:cxn modelId="{46EB734D-AA5B-4FB5-840B-3218D7CB79B9}" type="presParOf" srcId="{6ADC16C1-D1FB-492C-9685-3B929D93583C}" destId="{BC61DDA8-9BE1-4806-8FAA-A157ECBE6215}" srcOrd="0" destOrd="0" presId="urn:microsoft.com/office/officeart/2016/7/layout/BasicProcessNew"/>
    <dgm:cxn modelId="{1F2181B2-80A7-4F3F-9B31-F9920C034B72}" type="presParOf" srcId="{6ADC16C1-D1FB-492C-9685-3B929D93583C}" destId="{9D27C150-93BB-4A17-B3DB-D5AD5A7E94CB}" srcOrd="1" destOrd="0" presId="urn:microsoft.com/office/officeart/2016/7/layout/BasicProcessNew"/>
    <dgm:cxn modelId="{4F107C11-1B2E-4109-B31F-CEC8E4987699}" type="presParOf" srcId="{6ADC16C1-D1FB-492C-9685-3B929D93583C}" destId="{E43B1629-EBDB-4E51-800B-540FB1B05113}" srcOrd="2" destOrd="0" presId="urn:microsoft.com/office/officeart/2016/7/layout/BasicProcessNew"/>
    <dgm:cxn modelId="{84251DDF-B5A5-4539-B14E-0D23836379C6}" type="presParOf" srcId="{6ADC16C1-D1FB-492C-9685-3B929D93583C}" destId="{68A6BBB0-6ED6-4FDE-9D2B-9F42CC33D7E0}" srcOrd="3" destOrd="0" presId="urn:microsoft.com/office/officeart/2016/7/layout/BasicProcessNew"/>
    <dgm:cxn modelId="{ED74A562-504A-419C-88BD-05937EFCF427}" type="presParOf" srcId="{6ADC16C1-D1FB-492C-9685-3B929D93583C}" destId="{1048CEC9-D151-47D9-A3DB-BD9E4DF1F1CD}" srcOrd="4" destOrd="0" presId="urn:microsoft.com/office/officeart/2016/7/layout/BasicProcessNew"/>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1DDA8-9BE1-4806-8FAA-A157ECBE6215}">
      <dsp:nvSpPr>
        <dsp:cNvPr id="0" name=""/>
        <dsp:cNvSpPr/>
      </dsp:nvSpPr>
      <dsp:spPr>
        <a:xfrm>
          <a:off x="9057" y="0"/>
          <a:ext cx="7741540" cy="4259499"/>
        </a:xfrm>
        <a:prstGeom prst="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111250">
            <a:lnSpc>
              <a:spcPct val="90000"/>
            </a:lnSpc>
            <a:spcBef>
              <a:spcPct val="0"/>
            </a:spcBef>
            <a:spcAft>
              <a:spcPct val="35000"/>
            </a:spcAft>
            <a:buNone/>
          </a:pPr>
          <a:r>
            <a:rPr lang="en-US" sz="2500" kern="1200" dirty="0">
              <a:solidFill>
                <a:schemeClr val="tx1"/>
              </a:solidFill>
              <a:latin typeface="+mn-lt"/>
              <a:ea typeface="Tahoma" panose="020B0604030504040204" pitchFamily="34" charset="0"/>
              <a:cs typeface="Tahoma" panose="020B0604030504040204" pitchFamily="34" charset="0"/>
            </a:rPr>
            <a:t>Semantic Novelty Detection is essential in data analysis and machine learning. It involves finding new, unseen patterns or information in datasets, which is crucial for applications like anomaly detection and discovering new trends.</a:t>
          </a:r>
        </a:p>
        <a:p>
          <a:pPr marL="228600" lvl="1" indent="-228600" algn="l" defTabSz="1111250">
            <a:lnSpc>
              <a:spcPct val="90000"/>
            </a:lnSpc>
            <a:spcBef>
              <a:spcPct val="0"/>
            </a:spcBef>
            <a:spcAft>
              <a:spcPct val="15000"/>
            </a:spcAft>
            <a:buChar char="•"/>
          </a:pPr>
          <a:r>
            <a:rPr lang="en-US" sz="2500" kern="1200" dirty="0">
              <a:solidFill>
                <a:schemeClr val="tx1"/>
              </a:solidFill>
              <a:latin typeface="+mn-lt"/>
              <a:ea typeface="Tahoma" panose="020B0604030504040204" pitchFamily="34" charset="0"/>
              <a:cs typeface="Tahoma" panose="020B0604030504040204" pitchFamily="34" charset="0"/>
            </a:rPr>
            <a:t>Semantic: Focuses on understanding the meaning and relationships within data, going beyond just structure. This helps reveal important trends and patterns that might be missed otherwise. </a:t>
          </a:r>
        </a:p>
        <a:p>
          <a:pPr marL="228600" lvl="1" indent="-228600" algn="l" defTabSz="1111250">
            <a:lnSpc>
              <a:spcPct val="90000"/>
            </a:lnSpc>
            <a:spcBef>
              <a:spcPct val="0"/>
            </a:spcBef>
            <a:spcAft>
              <a:spcPct val="15000"/>
            </a:spcAft>
            <a:buChar char="•"/>
          </a:pPr>
          <a:r>
            <a:rPr lang="en-US" sz="2500" kern="1200" dirty="0">
              <a:solidFill>
                <a:schemeClr val="tx1"/>
              </a:solidFill>
              <a:latin typeface="+mn-lt"/>
              <a:ea typeface="Tahoma" panose="020B0604030504040204" pitchFamily="34" charset="0"/>
              <a:cs typeface="Tahoma" panose="020B0604030504040204" pitchFamily="34" charset="0"/>
            </a:rPr>
            <a:t>Novelty: Identifies new, original, or significantly different patterns within data. </a:t>
          </a:r>
        </a:p>
      </dsp:txBody>
      <dsp:txXfrm>
        <a:off x="9057" y="0"/>
        <a:ext cx="7741540" cy="4259499"/>
      </dsp:txXfrm>
    </dsp:sp>
    <dsp:sp modelId="{E43B1629-EBDB-4E51-800B-540FB1B05113}">
      <dsp:nvSpPr>
        <dsp:cNvPr id="0" name=""/>
        <dsp:cNvSpPr/>
      </dsp:nvSpPr>
      <dsp:spPr>
        <a:xfrm>
          <a:off x="7825196" y="2008249"/>
          <a:ext cx="1161231" cy="243000"/>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48CEC9-D151-47D9-A3DB-BD9E4DF1F1CD}">
      <dsp:nvSpPr>
        <dsp:cNvPr id="0" name=""/>
        <dsp:cNvSpPr/>
      </dsp:nvSpPr>
      <dsp:spPr>
        <a:xfrm>
          <a:off x="9061027" y="0"/>
          <a:ext cx="7741540" cy="4259499"/>
        </a:xfrm>
        <a:prstGeom prst="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mn-lt"/>
              <a:ea typeface="Tahoma" panose="020B0604030504040204" pitchFamily="34" charset="0"/>
              <a:cs typeface="Tahoma" panose="020B0604030504040204" pitchFamily="34" charset="0"/>
            </a:rPr>
            <a:t>Combining semantic analysis with novelty detection helps uncover valuable insights and respond proactively to data changes.</a:t>
          </a:r>
        </a:p>
      </dsp:txBody>
      <dsp:txXfrm>
        <a:off x="9061027" y="0"/>
        <a:ext cx="7741540" cy="4259499"/>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415517B-ADA4-4C0C-8B8E-9F9F4B345070}" type="datetimeFigureOut">
              <a:rPr lang="en-US" smtClean="0"/>
              <a:t>6/14/2024</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434F41C6-65B2-46B2-8E06-DCB3963318E6}" type="slidenum">
              <a:rPr lang="en-US" smtClean="0"/>
              <a:t>‹#›</a:t>
            </a:fld>
            <a:endParaRPr lang="en-US"/>
          </a:p>
        </p:txBody>
      </p:sp>
    </p:spTree>
    <p:extLst>
      <p:ext uri="{BB962C8B-B14F-4D97-AF65-F5344CB8AC3E}">
        <p14:creationId xmlns:p14="http://schemas.microsoft.com/office/powerpoint/2010/main" val="1992554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4F41C6-65B2-46B2-8E06-DCB3963318E6}" type="slidenum">
              <a:rPr lang="en-US" smtClean="0"/>
              <a:t>9</a:t>
            </a:fld>
            <a:endParaRPr lang="en-US"/>
          </a:p>
        </p:txBody>
      </p:sp>
    </p:spTree>
    <p:extLst>
      <p:ext uri="{BB962C8B-B14F-4D97-AF65-F5344CB8AC3E}">
        <p14:creationId xmlns:p14="http://schemas.microsoft.com/office/powerpoint/2010/main" val="253746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4F41C6-65B2-46B2-8E06-DCB3963318E6}" type="slidenum">
              <a:rPr lang="en-US" smtClean="0"/>
              <a:t>10</a:t>
            </a:fld>
            <a:endParaRPr lang="en-US"/>
          </a:p>
        </p:txBody>
      </p:sp>
    </p:spTree>
    <p:extLst>
      <p:ext uri="{BB962C8B-B14F-4D97-AF65-F5344CB8AC3E}">
        <p14:creationId xmlns:p14="http://schemas.microsoft.com/office/powerpoint/2010/main" val="206366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950" b="0" i="0">
                <a:solidFill>
                  <a:schemeClr val="tx1"/>
                </a:solidFill>
                <a:latin typeface="Arial MT"/>
                <a:cs typeface="Arial MT"/>
              </a:defRPr>
            </a:lvl1pPr>
          </a:lstStyle>
          <a:p>
            <a:pPr marL="38100">
              <a:lnSpc>
                <a:spcPct val="100000"/>
              </a:lnSpc>
              <a:spcBef>
                <a:spcPts val="60"/>
              </a:spcBef>
            </a:pPr>
            <a:fld id="{81D60167-4931-47E6-BA6A-407CBD079E47}" type="slidenum">
              <a:rPr spc="15" dirty="0"/>
              <a:t>‹#›</a:t>
            </a:fld>
            <a:endParaRPr spc="1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850" b="0" i="0">
                <a:solidFill>
                  <a:srgbClr val="0D0D0D"/>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950" b="0" i="0">
                <a:solidFill>
                  <a:schemeClr val="tx1"/>
                </a:solidFill>
                <a:latin typeface="Arial MT"/>
                <a:cs typeface="Arial MT"/>
              </a:defRPr>
            </a:lvl1pPr>
          </a:lstStyle>
          <a:p>
            <a:pPr marL="38100">
              <a:lnSpc>
                <a:spcPct val="100000"/>
              </a:lnSpc>
              <a:spcBef>
                <a:spcPts val="60"/>
              </a:spcBef>
            </a:pPr>
            <a:fld id="{81D60167-4931-47E6-BA6A-407CBD079E47}" type="slidenum">
              <a:rPr spc="15" dirty="0"/>
              <a:t>‹#›</a:t>
            </a:fld>
            <a:endParaRPr spc="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0" i="0">
                <a:solidFill>
                  <a:schemeClr val="tx1"/>
                </a:solidFill>
                <a:latin typeface="Arial MT"/>
                <a:cs typeface="Arial MT"/>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950" b="0" i="0">
                <a:solidFill>
                  <a:schemeClr val="tx1"/>
                </a:solidFill>
                <a:latin typeface="Arial MT"/>
                <a:cs typeface="Arial MT"/>
              </a:defRPr>
            </a:lvl1pPr>
          </a:lstStyle>
          <a:p>
            <a:pPr marL="38100">
              <a:lnSpc>
                <a:spcPct val="100000"/>
              </a:lnSpc>
              <a:spcBef>
                <a:spcPts val="60"/>
              </a:spcBef>
            </a:pPr>
            <a:fld id="{81D60167-4931-47E6-BA6A-407CBD079E47}" type="slidenum">
              <a:rPr spc="15" dirty="0"/>
              <a:t>‹#›</a:t>
            </a:fld>
            <a:endParaRPr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950" b="0" i="0">
                <a:solidFill>
                  <a:schemeClr val="tx1"/>
                </a:solidFill>
                <a:latin typeface="Arial MT"/>
                <a:cs typeface="Arial MT"/>
              </a:defRPr>
            </a:lvl1pPr>
          </a:lstStyle>
          <a:p>
            <a:pPr marL="38100">
              <a:lnSpc>
                <a:spcPct val="100000"/>
              </a:lnSpc>
              <a:spcBef>
                <a:spcPts val="60"/>
              </a:spcBef>
            </a:pPr>
            <a:fld id="{81D60167-4931-47E6-BA6A-407CBD079E47}" type="slidenum">
              <a:rPr spc="15" dirty="0"/>
              <a:t>‹#›</a:t>
            </a:fld>
            <a:endParaRPr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950" b="0" i="0">
                <a:solidFill>
                  <a:schemeClr val="tx1"/>
                </a:solidFill>
                <a:latin typeface="Arial MT"/>
                <a:cs typeface="Arial MT"/>
              </a:defRPr>
            </a:lvl1pPr>
          </a:lstStyle>
          <a:p>
            <a:pPr marL="38100">
              <a:lnSpc>
                <a:spcPct val="100000"/>
              </a:lnSpc>
              <a:spcBef>
                <a:spcPts val="60"/>
              </a:spcBef>
            </a:pPr>
            <a:fld id="{81D60167-4931-47E6-BA6A-407CBD079E47}" type="slidenum">
              <a:rPr spc="15" dirty="0"/>
              <a:t>‹#›</a:t>
            </a:fld>
            <a:endParaRPr spc="1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17757" y="4243168"/>
            <a:ext cx="15668585" cy="1433195"/>
          </a:xfrm>
          <a:prstGeom prst="rect">
            <a:avLst/>
          </a:prstGeom>
        </p:spPr>
        <p:txBody>
          <a:bodyPr wrap="square" lIns="0" tIns="0" rIns="0" bIns="0">
            <a:spAutoFit/>
          </a:bodyPr>
          <a:lstStyle>
            <a:lvl1pPr>
              <a:defRPr sz="9200" b="0" i="0">
                <a:solidFill>
                  <a:schemeClr val="tx1"/>
                </a:solidFill>
                <a:latin typeface="Arial MT"/>
                <a:cs typeface="Arial MT"/>
              </a:defRPr>
            </a:lvl1pPr>
          </a:lstStyle>
          <a:p>
            <a:endParaRPr/>
          </a:p>
        </p:txBody>
      </p:sp>
      <p:sp>
        <p:nvSpPr>
          <p:cNvPr id="3" name="Holder 3"/>
          <p:cNvSpPr>
            <a:spLocks noGrp="1"/>
          </p:cNvSpPr>
          <p:nvPr>
            <p:ph type="body" idx="1"/>
          </p:nvPr>
        </p:nvSpPr>
        <p:spPr>
          <a:xfrm>
            <a:off x="1421811" y="2573092"/>
            <a:ext cx="16792575" cy="3103879"/>
          </a:xfrm>
          <a:prstGeom prst="rect">
            <a:avLst/>
          </a:prstGeom>
        </p:spPr>
        <p:txBody>
          <a:bodyPr wrap="square" lIns="0" tIns="0" rIns="0" bIns="0">
            <a:spAutoFit/>
          </a:bodyPr>
          <a:lstStyle>
            <a:lvl1pPr>
              <a:defRPr sz="2850" b="0" i="0">
                <a:solidFill>
                  <a:srgbClr val="0D0D0D"/>
                </a:solidFill>
                <a:latin typeface="Arial MT"/>
                <a:cs typeface="Arial MT"/>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60842" y="10814026"/>
            <a:ext cx="356235" cy="321945"/>
          </a:xfrm>
          <a:prstGeom prst="rect">
            <a:avLst/>
          </a:prstGeom>
        </p:spPr>
        <p:txBody>
          <a:bodyPr wrap="square" lIns="0" tIns="0" rIns="0" bIns="0">
            <a:spAutoFit/>
          </a:bodyPr>
          <a:lstStyle>
            <a:lvl1pPr>
              <a:defRPr sz="1950" b="0" i="0">
                <a:solidFill>
                  <a:schemeClr val="tx1"/>
                </a:solidFill>
                <a:latin typeface="Arial MT"/>
                <a:cs typeface="Arial MT"/>
              </a:defRPr>
            </a:lvl1pPr>
          </a:lstStyle>
          <a:p>
            <a:pPr marL="38100">
              <a:lnSpc>
                <a:spcPct val="100000"/>
              </a:lnSpc>
              <a:spcBef>
                <a:spcPts val="60"/>
              </a:spcBef>
            </a:pPr>
            <a:fld id="{81D60167-4931-47E6-BA6A-407CBD079E47}" type="slidenum">
              <a:rPr spc="15" dirty="0"/>
              <a:t>‹#›</a:t>
            </a:fld>
            <a:endParaRPr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9B447FE-DDA9-4B30-828A-59FC56912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20104100" cy="11309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98" y="-1"/>
            <a:ext cx="10052053" cy="11309349"/>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2496" y="1005604"/>
            <a:ext cx="11309355" cy="9298148"/>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2396" y="3657563"/>
            <a:ext cx="10064446" cy="7651785"/>
          </a:xfrm>
          <a:prstGeom prst="rect">
            <a:avLst/>
          </a:prstGeom>
          <a:gradFill>
            <a:gsLst>
              <a:gs pos="0">
                <a:schemeClr val="accent1">
                  <a:alpha val="0"/>
                </a:schemeClr>
              </a:gs>
              <a:gs pos="72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86C3B9CB-4E48-4726-B7B9-9E02F71B1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37312">
            <a:off x="931787" y="1997993"/>
            <a:ext cx="7652508" cy="7651971"/>
          </a:xfrm>
          <a:prstGeom prst="ellipse">
            <a:avLst/>
          </a:prstGeom>
          <a:gradFill>
            <a:gsLst>
              <a:gs pos="53000">
                <a:schemeClr val="accent1">
                  <a:alpha val="0"/>
                </a:schemeClr>
              </a:gs>
              <a:gs pos="100000">
                <a:schemeClr val="accent1">
                  <a:lumMod val="40000"/>
                  <a:lumOff val="60000"/>
                  <a:alpha val="1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2398" y="0"/>
            <a:ext cx="10064448" cy="11330293"/>
          </a:xfrm>
          <a:prstGeom prst="rect">
            <a:avLst/>
          </a:prstGeom>
          <a:gradFill>
            <a:gsLst>
              <a:gs pos="24000">
                <a:schemeClr val="accent1">
                  <a:alpha val="0"/>
                </a:schemeClr>
              </a:gs>
              <a:gs pos="100000">
                <a:srgbClr val="000000">
                  <a:alpha val="71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1764035" y="3368676"/>
            <a:ext cx="7531924" cy="6319424"/>
          </a:xfrm>
        </p:spPr>
        <p:txBody>
          <a:bodyPr vert="horz" lIns="91440" tIns="45720" rIns="91440" bIns="45720" rtlCol="0" anchor="t">
            <a:noAutofit/>
          </a:bodyPr>
          <a:lstStyle/>
          <a:p>
            <a:pPr algn="ctr" rtl="0">
              <a:lnSpc>
                <a:spcPct val="90000"/>
              </a:lnSpc>
              <a:spcBef>
                <a:spcPct val="0"/>
              </a:spcBef>
            </a:pPr>
            <a:r>
              <a:rPr lang="en-US" sz="9600" kern="1200" dirty="0">
                <a:solidFill>
                  <a:srgbClr val="FFFFFF"/>
                </a:solidFill>
                <a:latin typeface="+mj-lt"/>
                <a:cs typeface="+mj-cs"/>
              </a:rPr>
              <a:t>3D Semantic Novelty Detection</a:t>
            </a:r>
          </a:p>
        </p:txBody>
      </p:sp>
      <p:sp>
        <p:nvSpPr>
          <p:cNvPr id="5" name="Text Placeholder 4">
            <a:extLst>
              <a:ext uri="{FF2B5EF4-FFF2-40B4-BE49-F238E27FC236}">
                <a16:creationId xmlns:a16="http://schemas.microsoft.com/office/drawing/2014/main" id="{48432960-8D12-4398-F7B6-C26E209F9B0B}"/>
              </a:ext>
            </a:extLst>
          </p:cNvPr>
          <p:cNvSpPr>
            <a:spLocks noGrp="1"/>
          </p:cNvSpPr>
          <p:nvPr>
            <p:ph type="body" idx="1"/>
          </p:nvPr>
        </p:nvSpPr>
        <p:spPr>
          <a:xfrm>
            <a:off x="10713761" y="2741755"/>
            <a:ext cx="8534234" cy="1831615"/>
          </a:xfrm>
        </p:spPr>
        <p:txBody>
          <a:bodyPr vert="horz" lIns="91440" tIns="45720" rIns="91440" bIns="45720" rtlCol="0" anchor="b">
            <a:normAutofit/>
          </a:bodyPr>
          <a:lstStyle/>
          <a:p>
            <a:pPr algn="ctr" rtl="0">
              <a:lnSpc>
                <a:spcPct val="90000"/>
              </a:lnSpc>
              <a:spcBef>
                <a:spcPts val="1000"/>
              </a:spcBef>
            </a:pPr>
            <a:r>
              <a:rPr lang="en-US" sz="6000" kern="1200" spc="10" dirty="0">
                <a:solidFill>
                  <a:schemeClr val="tx1"/>
                </a:solidFill>
                <a:latin typeface="+mn-lt"/>
                <a:cs typeface="+mn-cs"/>
              </a:rPr>
              <a:t>Hossein Kakavand Samaneh Gharedagh Sani</a:t>
            </a:r>
            <a:endParaRPr lang="en-US" sz="6000" kern="1200" dirty="0">
              <a:solidFill>
                <a:schemeClr val="tx1"/>
              </a:solidFill>
              <a:latin typeface="+mn-lt"/>
              <a:cs typeface="+mn-cs"/>
            </a:endParaRPr>
          </a:p>
        </p:txBody>
      </p:sp>
      <p:sp>
        <p:nvSpPr>
          <p:cNvPr id="21" name="object 3">
            <a:extLst>
              <a:ext uri="{FF2B5EF4-FFF2-40B4-BE49-F238E27FC236}">
                <a16:creationId xmlns:a16="http://schemas.microsoft.com/office/drawing/2014/main" id="{1F4E2AD2-E7CC-5FCB-95A4-C67E58819BB7}"/>
              </a:ext>
            </a:extLst>
          </p:cNvPr>
          <p:cNvSpPr txBox="1"/>
          <p:nvPr/>
        </p:nvSpPr>
        <p:spPr>
          <a:xfrm>
            <a:off x="10153154" y="5838540"/>
            <a:ext cx="9655448" cy="681238"/>
          </a:xfrm>
          <a:prstGeom prst="rect">
            <a:avLst/>
          </a:prstGeom>
        </p:spPr>
        <p:txBody>
          <a:bodyPr vert="horz" lIns="91440" tIns="45720" rIns="91440" bIns="45720" rtlCol="0">
            <a:normAutofit/>
          </a:bodyPr>
          <a:lstStyle/>
          <a:p>
            <a:pPr marL="12700" algn="ctr">
              <a:spcBef>
                <a:spcPts val="95"/>
              </a:spcBef>
            </a:pPr>
            <a:r>
              <a:rPr lang="en-US" sz="3200" spc="10" dirty="0"/>
              <a:t>s308581@studenti.polito.it, s309100@studenti.polito.it</a:t>
            </a:r>
          </a:p>
        </p:txBody>
      </p:sp>
      <p:pic>
        <p:nvPicPr>
          <p:cNvPr id="7" name="Picture 6" descr="A logo of a government building&#10;&#10;Description automatically generated">
            <a:extLst>
              <a:ext uri="{FF2B5EF4-FFF2-40B4-BE49-F238E27FC236}">
                <a16:creationId xmlns:a16="http://schemas.microsoft.com/office/drawing/2014/main" id="{06D0748F-D712-8509-3A1F-A105C92A17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09401" y="6519786"/>
            <a:ext cx="6709423" cy="47457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099073"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7" y="2325563"/>
            <a:ext cx="11309350" cy="665822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8" y="2342280"/>
            <a:ext cx="11309348" cy="6658228"/>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66128" y="5917252"/>
            <a:ext cx="4125949" cy="6658232"/>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827343" y="1599136"/>
            <a:ext cx="6431525" cy="68914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81" y="2308843"/>
            <a:ext cx="11309355" cy="6658222"/>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0E722-3EA2-AC51-85EE-6D59A3FE0EDD}"/>
              </a:ext>
            </a:extLst>
          </p:cNvPr>
          <p:cNvSpPr>
            <a:spLocks noGrp="1"/>
          </p:cNvSpPr>
          <p:nvPr>
            <p:ph type="title"/>
          </p:nvPr>
        </p:nvSpPr>
        <p:spPr>
          <a:xfrm>
            <a:off x="689636" y="3761752"/>
            <a:ext cx="5278919" cy="3337725"/>
          </a:xfrm>
        </p:spPr>
        <p:txBody>
          <a:bodyPr vert="horz" lIns="91440" tIns="45720" rIns="91440" bIns="45720" rtlCol="0" anchor="b">
            <a:noAutofit/>
          </a:bodyPr>
          <a:lstStyle/>
          <a:p>
            <a:pPr algn="l" rtl="0">
              <a:lnSpc>
                <a:spcPct val="90000"/>
              </a:lnSpc>
              <a:spcBef>
                <a:spcPct val="0"/>
              </a:spcBef>
            </a:pPr>
            <a:br>
              <a:rPr lang="en-US" sz="6600" kern="1200" spc="210" dirty="0">
                <a:solidFill>
                  <a:srgbClr val="FFFFFF"/>
                </a:solidFill>
                <a:latin typeface="+mj-lt"/>
                <a:ea typeface="+mj-ea"/>
                <a:cs typeface="+mj-cs"/>
              </a:rPr>
            </a:br>
            <a:r>
              <a:rPr lang="en-US" sz="6600" kern="1200" spc="210" dirty="0">
                <a:solidFill>
                  <a:srgbClr val="FFFFFF"/>
                </a:solidFill>
                <a:latin typeface="+mj-lt"/>
                <a:cs typeface="+mj-cs"/>
              </a:rPr>
              <a:t>3DOS: Synthetic To Real Benchmark</a:t>
            </a:r>
          </a:p>
        </p:txBody>
      </p:sp>
      <p:sp>
        <p:nvSpPr>
          <p:cNvPr id="6" name="object 6"/>
          <p:cNvSpPr txBox="1"/>
          <p:nvPr/>
        </p:nvSpPr>
        <p:spPr>
          <a:xfrm>
            <a:off x="6735649" y="625289"/>
            <a:ext cx="13285971" cy="684956"/>
          </a:xfrm>
          <a:prstGeom prst="rect">
            <a:avLst/>
          </a:prstGeom>
        </p:spPr>
        <p:txBody>
          <a:bodyPr vert="horz" lIns="91440" tIns="45720" rIns="91440" bIns="45720" rtlCol="0" anchor="ctr">
            <a:normAutofit/>
          </a:bodyPr>
          <a:lstStyle/>
          <a:p>
            <a:pPr marL="698500">
              <a:lnSpc>
                <a:spcPct val="90000"/>
              </a:lnSpc>
              <a:spcBef>
                <a:spcPts val="135"/>
              </a:spcBef>
              <a:spcAft>
                <a:spcPts val="600"/>
              </a:spcAft>
            </a:pPr>
            <a:r>
              <a:rPr lang="en-US" sz="3600" b="1" spc="25" dirty="0">
                <a:solidFill>
                  <a:srgbClr val="0070C0"/>
                </a:solidFill>
              </a:rPr>
              <a:t>Objective: </a:t>
            </a:r>
            <a:r>
              <a:rPr lang="en-US" sz="3600" spc="25" dirty="0"/>
              <a:t>Assess model performance in a cross-domain context.</a:t>
            </a:r>
          </a:p>
        </p:txBody>
      </p:sp>
      <p:pic>
        <p:nvPicPr>
          <p:cNvPr id="3" name="Picture 2">
            <a:extLst>
              <a:ext uri="{FF2B5EF4-FFF2-40B4-BE49-F238E27FC236}">
                <a16:creationId xmlns:a16="http://schemas.microsoft.com/office/drawing/2014/main" id="{387A3251-85F4-51FE-2629-901B27B69491}"/>
              </a:ext>
            </a:extLst>
          </p:cNvPr>
          <p:cNvPicPr>
            <a:picLocks noChangeAspect="1"/>
          </p:cNvPicPr>
          <p:nvPr/>
        </p:nvPicPr>
        <p:blipFill>
          <a:blip r:embed="rId3"/>
          <a:stretch>
            <a:fillRect/>
          </a:stretch>
        </p:blipFill>
        <p:spPr>
          <a:xfrm>
            <a:off x="6662271" y="8388137"/>
            <a:ext cx="13441829" cy="2295924"/>
          </a:xfrm>
          <a:prstGeom prst="rect">
            <a:avLst/>
          </a:prstGeom>
        </p:spPr>
      </p:pic>
      <p:sp>
        <p:nvSpPr>
          <p:cNvPr id="5" name="TextBox 4">
            <a:extLst>
              <a:ext uri="{FF2B5EF4-FFF2-40B4-BE49-F238E27FC236}">
                <a16:creationId xmlns:a16="http://schemas.microsoft.com/office/drawing/2014/main" id="{8645C71A-A8B6-22BB-4809-57C0D14464C1}"/>
              </a:ext>
            </a:extLst>
          </p:cNvPr>
          <p:cNvSpPr txBox="1"/>
          <p:nvPr/>
        </p:nvSpPr>
        <p:spPr>
          <a:xfrm>
            <a:off x="7516587" y="2112352"/>
            <a:ext cx="6015952" cy="3046988"/>
          </a:xfrm>
          <a:prstGeom prst="rect">
            <a:avLst/>
          </a:prstGeom>
          <a:noFill/>
        </p:spPr>
        <p:txBody>
          <a:bodyPr wrap="square" rtlCol="0">
            <a:spAutoFit/>
          </a:bodyPr>
          <a:lstStyle/>
          <a:p>
            <a:pPr marL="342900" indent="-342900">
              <a:buFont typeface="Arial" panose="020B0604020202020204" pitchFamily="34" charset="0"/>
              <a:buChar char="•"/>
            </a:pPr>
            <a:r>
              <a:rPr lang="en-US" sz="3200" b="1" i="0" dirty="0">
                <a:solidFill>
                  <a:srgbClr val="0070C0"/>
                </a:solidFill>
                <a:effectLst/>
              </a:rPr>
              <a:t>Training Data: </a:t>
            </a:r>
            <a:r>
              <a:rPr lang="en-US" sz="3200" b="0" i="0" dirty="0">
                <a:solidFill>
                  <a:srgbClr val="000000"/>
                </a:solidFill>
                <a:effectLst/>
              </a:rPr>
              <a:t>Synthetic point clouds derived from ModelNet40.</a:t>
            </a:r>
          </a:p>
          <a:p>
            <a:pPr marL="342900" indent="-342900">
              <a:buFont typeface="Arial" panose="020B0604020202020204" pitchFamily="34" charset="0"/>
              <a:buChar char="•"/>
            </a:pPr>
            <a:r>
              <a:rPr lang="en-US" sz="3200" b="1" i="0" dirty="0">
                <a:solidFill>
                  <a:srgbClr val="0070C0"/>
                </a:solidFill>
                <a:effectLst/>
              </a:rPr>
              <a:t>Testing Data: </a:t>
            </a:r>
            <a:r>
              <a:rPr lang="en-US" sz="3200" b="0" i="0" dirty="0">
                <a:solidFill>
                  <a:srgbClr val="000000"/>
                </a:solidFill>
                <a:effectLst/>
              </a:rPr>
              <a:t>Real-world point clouds sourced from ScanObjectNN.</a:t>
            </a:r>
            <a:endParaRPr lang="en-US" sz="3200" dirty="0"/>
          </a:p>
        </p:txBody>
      </p:sp>
      <p:sp>
        <p:nvSpPr>
          <p:cNvPr id="7" name="TextBox 6">
            <a:extLst>
              <a:ext uri="{FF2B5EF4-FFF2-40B4-BE49-F238E27FC236}">
                <a16:creationId xmlns:a16="http://schemas.microsoft.com/office/drawing/2014/main" id="{82367B7F-F5B7-21C2-C169-96C9DC91663A}"/>
              </a:ext>
            </a:extLst>
          </p:cNvPr>
          <p:cNvSpPr txBox="1"/>
          <p:nvPr/>
        </p:nvSpPr>
        <p:spPr>
          <a:xfrm>
            <a:off x="13830788" y="2112352"/>
            <a:ext cx="6015952" cy="4031873"/>
          </a:xfrm>
          <a:prstGeom prst="rect">
            <a:avLst/>
          </a:prstGeom>
          <a:noFill/>
        </p:spPr>
        <p:txBody>
          <a:bodyPr wrap="square" rtlCol="0">
            <a:spAutoFit/>
          </a:bodyPr>
          <a:lstStyle/>
          <a:p>
            <a:pPr marL="342900" indent="-342900">
              <a:buFont typeface="Arial" panose="020B0604020202020204" pitchFamily="34" charset="0"/>
              <a:buChar char="•"/>
            </a:pPr>
            <a:r>
              <a:rPr lang="en-US" sz="3200" b="1" i="0" dirty="0">
                <a:solidFill>
                  <a:srgbClr val="0070C0"/>
                </a:solidFill>
                <a:effectLst/>
                <a:latin typeface="Calibri-Bold"/>
              </a:rPr>
              <a:t>Dataset Categories:</a:t>
            </a:r>
          </a:p>
          <a:p>
            <a:pPr marL="508000"/>
            <a:r>
              <a:rPr lang="en-US" sz="3200" b="0" i="0" dirty="0">
                <a:solidFill>
                  <a:srgbClr val="000000"/>
                </a:solidFill>
                <a:effectLst/>
                <a:latin typeface="ArialMT"/>
              </a:rPr>
              <a:t>• </a:t>
            </a:r>
            <a:r>
              <a:rPr lang="en-US" sz="3200" b="1" i="0" dirty="0">
                <a:solidFill>
                  <a:srgbClr val="000000"/>
                </a:solidFill>
                <a:effectLst/>
                <a:latin typeface="Calibri-Bold"/>
              </a:rPr>
              <a:t>SR1 and SR2: </a:t>
            </a:r>
            <a:r>
              <a:rPr lang="en-US" sz="3200" b="0" i="0" dirty="0">
                <a:solidFill>
                  <a:srgbClr val="000000"/>
                </a:solidFill>
                <a:effectLst/>
                <a:latin typeface="Calibri" panose="020F0502020204030204" pitchFamily="34" charset="0"/>
              </a:rPr>
              <a:t>Include matching classes from both ModelNet40 and</a:t>
            </a:r>
          </a:p>
          <a:p>
            <a:pPr marL="508000"/>
            <a:r>
              <a:rPr lang="en-US" sz="3200" b="0" i="0" dirty="0">
                <a:solidFill>
                  <a:srgbClr val="000000"/>
                </a:solidFill>
                <a:effectLst/>
                <a:latin typeface="Calibri" panose="020F0502020204030204" pitchFamily="34" charset="0"/>
              </a:rPr>
              <a:t>ScanObjectNN.</a:t>
            </a:r>
          </a:p>
          <a:p>
            <a:pPr marL="508000"/>
            <a:r>
              <a:rPr lang="en-US" sz="3200" b="0" i="0" dirty="0">
                <a:solidFill>
                  <a:srgbClr val="000000"/>
                </a:solidFill>
                <a:effectLst/>
                <a:latin typeface="ArialMT"/>
              </a:rPr>
              <a:t>• </a:t>
            </a:r>
            <a:r>
              <a:rPr lang="en-US" sz="3200" b="1" i="0" dirty="0">
                <a:solidFill>
                  <a:srgbClr val="000000"/>
                </a:solidFill>
                <a:effectLst/>
                <a:latin typeface="Calibri-Bold"/>
              </a:rPr>
              <a:t>SR3: </a:t>
            </a:r>
            <a:r>
              <a:rPr lang="en-US" sz="3200" b="0" i="0" dirty="0">
                <a:solidFill>
                  <a:srgbClr val="000000"/>
                </a:solidFill>
                <a:effectLst/>
                <a:latin typeface="Calibri" panose="020F0502020204030204" pitchFamily="34" charset="0"/>
              </a:rPr>
              <a:t>Comprises ScanObjectNN classes that do not have direct</a:t>
            </a:r>
          </a:p>
          <a:p>
            <a:pPr marL="508000"/>
            <a:r>
              <a:rPr lang="en-US" sz="3200" b="0" i="0" dirty="0">
                <a:solidFill>
                  <a:srgbClr val="000000"/>
                </a:solidFill>
                <a:effectLst/>
                <a:latin typeface="Calibri" panose="020F0502020204030204" pitchFamily="34" charset="0"/>
              </a:rPr>
              <a:t>counterparts in ModelNet40</a:t>
            </a:r>
            <a:r>
              <a:rPr lang="en-US" sz="3200" dirty="0"/>
              <a:t> .</a:t>
            </a:r>
          </a:p>
        </p:txBody>
      </p:sp>
      <p:sp>
        <p:nvSpPr>
          <p:cNvPr id="8" name="TextBox 7">
            <a:extLst>
              <a:ext uri="{FF2B5EF4-FFF2-40B4-BE49-F238E27FC236}">
                <a16:creationId xmlns:a16="http://schemas.microsoft.com/office/drawing/2014/main" id="{1F1BF6FF-5B94-E49B-3777-49E199B2193A}"/>
              </a:ext>
            </a:extLst>
          </p:cNvPr>
          <p:cNvSpPr txBox="1"/>
          <p:nvPr/>
        </p:nvSpPr>
        <p:spPr>
          <a:xfrm>
            <a:off x="7316094" y="6068425"/>
            <a:ext cx="11983223" cy="1569660"/>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rgbClr val="0070C0"/>
                </a:solidFill>
                <a:effectLst/>
                <a:latin typeface="Calibri-Bold"/>
              </a:rPr>
              <a:t>Methodology:</a:t>
            </a:r>
          </a:p>
          <a:p>
            <a:pPr marL="457200"/>
            <a:r>
              <a:rPr lang="en-US" sz="3200" dirty="0">
                <a:solidFill>
                  <a:srgbClr val="000000"/>
                </a:solidFill>
                <a:latin typeface="Calibri" panose="020F0502020204030204" pitchFamily="34" charset="0"/>
              </a:rPr>
              <a:t>Models are trained on known classes from ModelNet40 and evaluated on both known and unknown classes from ScanObjectNN.</a:t>
            </a:r>
            <a:endParaRPr lang="en-US" sz="3200" dirty="0"/>
          </a:p>
        </p:txBody>
      </p:sp>
    </p:spTree>
    <p:extLst>
      <p:ext uri="{BB962C8B-B14F-4D97-AF65-F5344CB8AC3E}">
        <p14:creationId xmlns:p14="http://schemas.microsoft.com/office/powerpoint/2010/main" val="2623678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099073"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7" y="2325563"/>
            <a:ext cx="11309350" cy="665822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8" y="2342280"/>
            <a:ext cx="11309348" cy="6658228"/>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66128" y="5917252"/>
            <a:ext cx="4125949" cy="6658232"/>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827343" y="1599136"/>
            <a:ext cx="6431525" cy="68914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81" y="2308843"/>
            <a:ext cx="11309355" cy="6658222"/>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89636" y="3223579"/>
            <a:ext cx="5278919" cy="3642525"/>
          </a:xfrm>
          <a:prstGeom prst="rect">
            <a:avLst/>
          </a:prstGeom>
        </p:spPr>
        <p:txBody>
          <a:bodyPr vert="horz" lIns="91440" tIns="45720" rIns="91440" bIns="45720" rtlCol="0" anchor="b">
            <a:normAutofit/>
          </a:bodyPr>
          <a:lstStyle/>
          <a:p>
            <a:pPr marL="12700" algn="l" rtl="0">
              <a:lnSpc>
                <a:spcPct val="90000"/>
              </a:lnSpc>
              <a:spcBef>
                <a:spcPct val="0"/>
              </a:spcBef>
            </a:pPr>
            <a:r>
              <a:rPr lang="en-US" sz="6600" kern="1200" spc="210" dirty="0">
                <a:solidFill>
                  <a:srgbClr val="FFFFFF"/>
                </a:solidFill>
                <a:latin typeface="+mj-lt"/>
                <a:ea typeface="+mj-ea"/>
                <a:cs typeface="+mj-cs"/>
              </a:rPr>
              <a:t>3DOS: Evaluation Methods</a:t>
            </a:r>
          </a:p>
        </p:txBody>
      </p:sp>
      <p:sp>
        <p:nvSpPr>
          <p:cNvPr id="3" name="object 3"/>
          <p:cNvSpPr txBox="1"/>
          <p:nvPr/>
        </p:nvSpPr>
        <p:spPr>
          <a:xfrm>
            <a:off x="6998831" y="1042454"/>
            <a:ext cx="12759606" cy="9257878"/>
          </a:xfrm>
          <a:prstGeom prst="rect">
            <a:avLst/>
          </a:prstGeom>
        </p:spPr>
        <p:txBody>
          <a:bodyPr vert="horz" lIns="91440" tIns="45720" rIns="91440" bIns="45720" rtlCol="0" anchor="ctr">
            <a:normAutofit lnSpcReduction="10000"/>
          </a:bodyPr>
          <a:lstStyle/>
          <a:p>
            <a:pPr>
              <a:lnSpc>
                <a:spcPct val="90000"/>
              </a:lnSpc>
            </a:pPr>
            <a:r>
              <a:rPr lang="en-US" sz="3200" spc="15" dirty="0"/>
              <a:t>The evaluation of 3D Open Set learning methods in the context of semantic novelty detection involves several diverse approaches. Here are the primary families of methods used in the evaluation:</a:t>
            </a:r>
          </a:p>
          <a:p>
            <a:pPr>
              <a:lnSpc>
                <a:spcPct val="90000"/>
              </a:lnSpc>
            </a:pPr>
            <a:br>
              <a:rPr lang="en-US" sz="3200" b="0" i="0" dirty="0">
                <a:effectLst/>
                <a:highlight>
                  <a:srgbClr val="212121"/>
                </a:highlight>
              </a:rPr>
            </a:br>
            <a:endParaRPr lang="en-US" sz="3200" dirty="0"/>
          </a:p>
          <a:p>
            <a:pPr marL="457200" indent="-228600">
              <a:lnSpc>
                <a:spcPct val="90000"/>
              </a:lnSpc>
              <a:buFont typeface="Arial" panose="020B0604020202020204" pitchFamily="34" charset="0"/>
              <a:buChar char="•"/>
            </a:pPr>
            <a:r>
              <a:rPr lang="en-US" sz="3200" b="1" spc="15" dirty="0">
                <a:solidFill>
                  <a:srgbClr val="0070C0"/>
                </a:solidFill>
              </a:rPr>
              <a:t>Discriminative Methods: </a:t>
            </a:r>
            <a:r>
              <a:rPr lang="en-US" sz="3200" spc="15" dirty="0"/>
              <a:t>These methods involve standard classifiers trained with cross-entropy loss, which are typically used in closed set classification. Examples include MSP, MLS, ODIN, Energy, GradNorm, and </a:t>
            </a:r>
            <a:r>
              <a:rPr lang="en-US" sz="3200" spc="15" dirty="0" err="1"/>
              <a:t>ReAct</a:t>
            </a:r>
            <a:r>
              <a:rPr lang="en-US" sz="3200" spc="15" dirty="0"/>
              <a:t>.</a:t>
            </a:r>
          </a:p>
          <a:p>
            <a:pPr marL="469900" marR="302260" indent="-228600">
              <a:lnSpc>
                <a:spcPct val="90000"/>
              </a:lnSpc>
              <a:spcBef>
                <a:spcPts val="1650"/>
              </a:spcBef>
              <a:buFont typeface="Arial" panose="020B0604020202020204" pitchFamily="34" charset="0"/>
              <a:buChar char="•"/>
            </a:pPr>
            <a:r>
              <a:rPr lang="en-US" sz="3200" b="1" spc="15" dirty="0">
                <a:solidFill>
                  <a:srgbClr val="0070C0"/>
                </a:solidFill>
              </a:rPr>
              <a:t>Representation</a:t>
            </a:r>
            <a:r>
              <a:rPr lang="en-US" sz="3200" b="1" spc="20" dirty="0">
                <a:solidFill>
                  <a:srgbClr val="0070C0"/>
                </a:solidFill>
              </a:rPr>
              <a:t> </a:t>
            </a:r>
            <a:r>
              <a:rPr lang="en-US" sz="3200" b="1" spc="15" dirty="0">
                <a:solidFill>
                  <a:srgbClr val="0070C0"/>
                </a:solidFill>
              </a:rPr>
              <a:t>and</a:t>
            </a:r>
            <a:r>
              <a:rPr lang="en-US" sz="3200" b="1" spc="20" dirty="0">
                <a:solidFill>
                  <a:srgbClr val="0070C0"/>
                </a:solidFill>
              </a:rPr>
              <a:t> </a:t>
            </a:r>
            <a:r>
              <a:rPr lang="en-US" sz="3200" b="1" spc="15" dirty="0">
                <a:solidFill>
                  <a:srgbClr val="0070C0"/>
                </a:solidFill>
              </a:rPr>
              <a:t>Distance</a:t>
            </a:r>
            <a:r>
              <a:rPr lang="en-US" sz="3200" b="1" spc="20" dirty="0">
                <a:solidFill>
                  <a:srgbClr val="0070C0"/>
                </a:solidFill>
              </a:rPr>
              <a:t> Based </a:t>
            </a:r>
            <a:r>
              <a:rPr lang="en-US" sz="3200" b="1" spc="15" dirty="0">
                <a:solidFill>
                  <a:srgbClr val="0070C0"/>
                </a:solidFill>
              </a:rPr>
              <a:t>Methods: </a:t>
            </a:r>
            <a:r>
              <a:rPr lang="en-US" sz="3200" spc="15" dirty="0"/>
              <a:t>Involve learning feature embeddings for identifying novel categories. (ARPL+CS Cosine proto CE (L2) SupCon and SubArcFace).</a:t>
            </a:r>
          </a:p>
          <a:p>
            <a:pPr marL="469900" marR="302260" indent="-228600">
              <a:lnSpc>
                <a:spcPct val="90000"/>
              </a:lnSpc>
              <a:spcBef>
                <a:spcPts val="1650"/>
              </a:spcBef>
              <a:buFont typeface="Arial" panose="020B0604020202020204" pitchFamily="34" charset="0"/>
              <a:buChar char="•"/>
            </a:pPr>
            <a:r>
              <a:rPr lang="en-US" sz="3200" b="1" spc="15" dirty="0">
                <a:solidFill>
                  <a:srgbClr val="0070C0"/>
                </a:solidFill>
              </a:rPr>
              <a:t>Density and Reconstruction-Based Methods: </a:t>
            </a:r>
            <a:r>
              <a:rPr lang="en-US" sz="3200" spc="15" dirty="0"/>
              <a:t>Unsupervised approaches such as Variational Autoencoders (VAE) and Normalizing Flow (NF) models fall under this category. These methods focus on reconstructing the input data and use reconstruction error as a metric for detecting novelty. </a:t>
            </a:r>
            <a:endParaRPr lang="en-US" sz="3200" b="1" spc="15" dirty="0">
              <a:solidFill>
                <a:srgbClr val="0070C0"/>
              </a:solidFill>
            </a:endParaRPr>
          </a:p>
          <a:p>
            <a:pPr marL="469900" marR="302260" indent="-228600">
              <a:lnSpc>
                <a:spcPct val="90000"/>
              </a:lnSpc>
              <a:spcBef>
                <a:spcPts val="1650"/>
              </a:spcBef>
              <a:buFont typeface="Arial" panose="020B0604020202020204" pitchFamily="34" charset="0"/>
              <a:buChar char="•"/>
            </a:pPr>
            <a:r>
              <a:rPr lang="en-US" sz="3200" b="1" spc="15" dirty="0">
                <a:solidFill>
                  <a:srgbClr val="0070C0"/>
                </a:solidFill>
              </a:rPr>
              <a:t>Outlier Exposure with OOD Generated Data: </a:t>
            </a:r>
            <a:r>
              <a:rPr lang="en-US" sz="3200" spc="15" dirty="0"/>
              <a:t>This approach assesses the performance of models trained with Outlier Exposure (OE), where the models are exposed to artificially generated out-of-distribution (OOD) data during training.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37861" y="2337859"/>
            <a:ext cx="11338733" cy="666301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53903" y="13987"/>
            <a:ext cx="5883939" cy="1130935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232636" y="1981289"/>
            <a:ext cx="7929246" cy="674204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63368" y="4385788"/>
            <a:ext cx="7182697" cy="6663015"/>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40641" y="3061696"/>
            <a:ext cx="4774679" cy="3696923"/>
          </a:xfrm>
          <a:prstGeom prst="rect">
            <a:avLst/>
          </a:prstGeom>
        </p:spPr>
        <p:txBody>
          <a:bodyPr vert="horz" lIns="91440" tIns="45720" rIns="91440" bIns="45720" rtlCol="0" anchor="t">
            <a:noAutofit/>
          </a:bodyPr>
          <a:lstStyle/>
          <a:p>
            <a:pPr marL="12700" algn="l" rtl="0">
              <a:lnSpc>
                <a:spcPct val="90000"/>
              </a:lnSpc>
              <a:spcBef>
                <a:spcPct val="0"/>
              </a:spcBef>
            </a:pPr>
            <a:r>
              <a:rPr lang="en-US" sz="6600" kern="1200" spc="210" dirty="0">
                <a:solidFill>
                  <a:srgbClr val="FFFFFF"/>
                </a:solidFill>
                <a:latin typeface="+mj-lt"/>
                <a:cs typeface="+mj-cs"/>
              </a:rPr>
              <a:t>3DOS Baselines and DGCNN Failure Cases</a:t>
            </a:r>
          </a:p>
        </p:txBody>
      </p:sp>
      <p:pic>
        <p:nvPicPr>
          <p:cNvPr id="21" name="Picture 20">
            <a:extLst>
              <a:ext uri="{FF2B5EF4-FFF2-40B4-BE49-F238E27FC236}">
                <a16:creationId xmlns:a16="http://schemas.microsoft.com/office/drawing/2014/main" id="{C6D0F642-CA43-F96A-EF68-5B25044ADC06}"/>
              </a:ext>
            </a:extLst>
          </p:cNvPr>
          <p:cNvPicPr>
            <a:picLocks noChangeAspect="1"/>
          </p:cNvPicPr>
          <p:nvPr/>
        </p:nvPicPr>
        <p:blipFill>
          <a:blip r:embed="rId2"/>
          <a:stretch>
            <a:fillRect/>
          </a:stretch>
        </p:blipFill>
        <p:spPr>
          <a:xfrm>
            <a:off x="7703436" y="29862"/>
            <a:ext cx="4697228" cy="4128557"/>
          </a:xfrm>
          <a:prstGeom prst="rect">
            <a:avLst/>
          </a:prstGeom>
        </p:spPr>
      </p:pic>
      <p:pic>
        <p:nvPicPr>
          <p:cNvPr id="19" name="Picture 18">
            <a:extLst>
              <a:ext uri="{FF2B5EF4-FFF2-40B4-BE49-F238E27FC236}">
                <a16:creationId xmlns:a16="http://schemas.microsoft.com/office/drawing/2014/main" id="{0A25B651-5910-B559-CFB5-C189394F040F}"/>
              </a:ext>
            </a:extLst>
          </p:cNvPr>
          <p:cNvPicPr>
            <a:picLocks noChangeAspect="1"/>
          </p:cNvPicPr>
          <p:nvPr/>
        </p:nvPicPr>
        <p:blipFill>
          <a:blip r:embed="rId3"/>
          <a:stretch>
            <a:fillRect/>
          </a:stretch>
        </p:blipFill>
        <p:spPr>
          <a:xfrm>
            <a:off x="14166850" y="95440"/>
            <a:ext cx="5020285" cy="4062979"/>
          </a:xfrm>
          <a:prstGeom prst="rect">
            <a:avLst/>
          </a:prstGeom>
        </p:spPr>
      </p:pic>
      <p:pic>
        <p:nvPicPr>
          <p:cNvPr id="24" name="Picture 23">
            <a:extLst>
              <a:ext uri="{FF2B5EF4-FFF2-40B4-BE49-F238E27FC236}">
                <a16:creationId xmlns:a16="http://schemas.microsoft.com/office/drawing/2014/main" id="{5CC1313C-8650-8983-AF04-187B95AAD574}"/>
              </a:ext>
            </a:extLst>
          </p:cNvPr>
          <p:cNvPicPr>
            <a:picLocks noChangeAspect="1"/>
          </p:cNvPicPr>
          <p:nvPr/>
        </p:nvPicPr>
        <p:blipFill>
          <a:blip r:embed="rId4"/>
          <a:stretch>
            <a:fillRect/>
          </a:stretch>
        </p:blipFill>
        <p:spPr>
          <a:xfrm>
            <a:off x="6963612" y="4904274"/>
            <a:ext cx="6176875" cy="1528775"/>
          </a:xfrm>
          <a:prstGeom prst="rect">
            <a:avLst/>
          </a:prstGeom>
        </p:spPr>
      </p:pic>
      <p:pic>
        <p:nvPicPr>
          <p:cNvPr id="25" name="Picture 24">
            <a:extLst>
              <a:ext uri="{FF2B5EF4-FFF2-40B4-BE49-F238E27FC236}">
                <a16:creationId xmlns:a16="http://schemas.microsoft.com/office/drawing/2014/main" id="{2ED90A07-B515-2704-607F-CD66EA0ECBC6}"/>
              </a:ext>
            </a:extLst>
          </p:cNvPr>
          <p:cNvPicPr>
            <a:picLocks noChangeAspect="1"/>
          </p:cNvPicPr>
          <p:nvPr/>
        </p:nvPicPr>
        <p:blipFill>
          <a:blip r:embed="rId5"/>
          <a:stretch>
            <a:fillRect/>
          </a:stretch>
        </p:blipFill>
        <p:spPr>
          <a:xfrm>
            <a:off x="13588555" y="4904274"/>
            <a:ext cx="6176873" cy="1528775"/>
          </a:xfrm>
          <a:prstGeom prst="rect">
            <a:avLst/>
          </a:prstGeom>
        </p:spPr>
      </p:pic>
      <p:grpSp>
        <p:nvGrpSpPr>
          <p:cNvPr id="26" name="object 11">
            <a:extLst>
              <a:ext uri="{FF2B5EF4-FFF2-40B4-BE49-F238E27FC236}">
                <a16:creationId xmlns:a16="http://schemas.microsoft.com/office/drawing/2014/main" id="{512B8AF6-9CF7-929A-E71A-1AE8F0ED600B}"/>
              </a:ext>
            </a:extLst>
          </p:cNvPr>
          <p:cNvGrpSpPr/>
          <p:nvPr/>
        </p:nvGrpSpPr>
        <p:grpSpPr>
          <a:xfrm>
            <a:off x="10871390" y="7075232"/>
            <a:ext cx="5434330" cy="3455670"/>
            <a:chOff x="1279193" y="3383188"/>
            <a:chExt cx="5434330" cy="3455670"/>
          </a:xfrm>
        </p:grpSpPr>
        <p:pic>
          <p:nvPicPr>
            <p:cNvPr id="27" name="object 12">
              <a:extLst>
                <a:ext uri="{FF2B5EF4-FFF2-40B4-BE49-F238E27FC236}">
                  <a16:creationId xmlns:a16="http://schemas.microsoft.com/office/drawing/2014/main" id="{42E1FAFE-5794-E041-A10A-2DF7EC9557F5}"/>
                </a:ext>
              </a:extLst>
            </p:cNvPr>
            <p:cNvPicPr/>
            <p:nvPr/>
          </p:nvPicPr>
          <p:blipFill>
            <a:blip r:embed="rId6" cstate="print"/>
            <a:stretch>
              <a:fillRect/>
            </a:stretch>
          </p:blipFill>
          <p:spPr>
            <a:xfrm>
              <a:off x="1279193" y="3864848"/>
              <a:ext cx="1392627" cy="2921377"/>
            </a:xfrm>
            <a:prstGeom prst="rect">
              <a:avLst/>
            </a:prstGeom>
          </p:spPr>
        </p:pic>
        <p:pic>
          <p:nvPicPr>
            <p:cNvPr id="28" name="object 13">
              <a:extLst>
                <a:ext uri="{FF2B5EF4-FFF2-40B4-BE49-F238E27FC236}">
                  <a16:creationId xmlns:a16="http://schemas.microsoft.com/office/drawing/2014/main" id="{77F80073-146B-4221-63E9-8DC82E3441E5}"/>
                </a:ext>
              </a:extLst>
            </p:cNvPr>
            <p:cNvPicPr/>
            <p:nvPr/>
          </p:nvPicPr>
          <p:blipFill>
            <a:blip r:embed="rId7" cstate="print"/>
            <a:stretch>
              <a:fillRect/>
            </a:stretch>
          </p:blipFill>
          <p:spPr>
            <a:xfrm>
              <a:off x="2661030" y="3383188"/>
              <a:ext cx="4052232" cy="3455392"/>
            </a:xfrm>
            <a:prstGeom prst="rect">
              <a:avLst/>
            </a:prstGeom>
          </p:spPr>
        </p:pic>
      </p:grpSp>
      <p:sp>
        <p:nvSpPr>
          <p:cNvPr id="31" name="TextBox 30">
            <a:extLst>
              <a:ext uri="{FF2B5EF4-FFF2-40B4-BE49-F238E27FC236}">
                <a16:creationId xmlns:a16="http://schemas.microsoft.com/office/drawing/2014/main" id="{EA5DED5D-E8D4-756E-4287-907D82F9D543}"/>
              </a:ext>
            </a:extLst>
          </p:cNvPr>
          <p:cNvSpPr txBox="1"/>
          <p:nvPr/>
        </p:nvSpPr>
        <p:spPr>
          <a:xfrm>
            <a:off x="12554511" y="10560287"/>
            <a:ext cx="2068088" cy="461665"/>
          </a:xfrm>
          <a:prstGeom prst="rect">
            <a:avLst/>
          </a:prstGeom>
          <a:noFill/>
        </p:spPr>
        <p:txBody>
          <a:bodyPr wrap="square">
            <a:spAutoFit/>
          </a:bodyPr>
          <a:lstStyle/>
          <a:p>
            <a:r>
              <a:rPr lang="en-US" sz="2400" spc="35" dirty="0">
                <a:latin typeface="Arial MT"/>
                <a:cs typeface="Arial MT"/>
              </a:rPr>
              <a:t>PointNet++</a:t>
            </a:r>
            <a:endParaRPr lang="en-US" sz="2400" dirty="0"/>
          </a:p>
        </p:txBody>
      </p:sp>
      <p:sp>
        <p:nvSpPr>
          <p:cNvPr id="33" name="object 8">
            <a:extLst>
              <a:ext uri="{FF2B5EF4-FFF2-40B4-BE49-F238E27FC236}">
                <a16:creationId xmlns:a16="http://schemas.microsoft.com/office/drawing/2014/main" id="{F37A312C-9AF3-32D5-A433-44FAAED64C06}"/>
              </a:ext>
            </a:extLst>
          </p:cNvPr>
          <p:cNvSpPr txBox="1"/>
          <p:nvPr/>
        </p:nvSpPr>
        <p:spPr>
          <a:xfrm>
            <a:off x="8284604" y="6581220"/>
            <a:ext cx="3534889" cy="289182"/>
          </a:xfrm>
          <a:prstGeom prst="rect">
            <a:avLst/>
          </a:prstGeom>
        </p:spPr>
        <p:txBody>
          <a:bodyPr vert="horz" wrap="square" lIns="0" tIns="12065" rIns="0" bIns="0" rtlCol="0">
            <a:spAutoFit/>
          </a:bodyPr>
          <a:lstStyle/>
          <a:p>
            <a:pPr marL="12700">
              <a:lnSpc>
                <a:spcPct val="100000"/>
              </a:lnSpc>
              <a:spcBef>
                <a:spcPts val="95"/>
              </a:spcBef>
            </a:pPr>
            <a:r>
              <a:rPr spc="-5" dirty="0">
                <a:latin typeface="Times New Roman"/>
                <a:cs typeface="Times New Roman"/>
              </a:rPr>
              <a:t>MSP</a:t>
            </a:r>
            <a:r>
              <a:rPr spc="-70" dirty="0">
                <a:latin typeface="Times New Roman"/>
                <a:cs typeface="Times New Roman"/>
              </a:rPr>
              <a:t> </a:t>
            </a:r>
            <a:r>
              <a:rPr spc="-5" dirty="0">
                <a:latin typeface="Times New Roman"/>
                <a:cs typeface="Times New Roman"/>
              </a:rPr>
              <a:t>Metric</a:t>
            </a:r>
            <a:r>
              <a:rPr spc="-15" dirty="0">
                <a:latin typeface="Times New Roman"/>
                <a:cs typeface="Times New Roman"/>
              </a:rPr>
              <a:t> </a:t>
            </a:r>
            <a:r>
              <a:rPr spc="-5" dirty="0">
                <a:latin typeface="Times New Roman"/>
                <a:cs typeface="Times New Roman"/>
              </a:rPr>
              <a:t>distinct</a:t>
            </a:r>
            <a:r>
              <a:rPr spc="-10" dirty="0">
                <a:latin typeface="Times New Roman"/>
                <a:cs typeface="Times New Roman"/>
              </a:rPr>
              <a:t> </a:t>
            </a:r>
            <a:r>
              <a:rPr spc="-5" dirty="0">
                <a:latin typeface="Times New Roman"/>
                <a:cs typeface="Times New Roman"/>
              </a:rPr>
              <a:t>failure</a:t>
            </a:r>
            <a:r>
              <a:rPr spc="-10" dirty="0">
                <a:latin typeface="Times New Roman"/>
                <a:cs typeface="Times New Roman"/>
              </a:rPr>
              <a:t> </a:t>
            </a:r>
            <a:r>
              <a:rPr spc="-5" dirty="0">
                <a:latin typeface="Times New Roman"/>
                <a:cs typeface="Times New Roman"/>
              </a:rPr>
              <a:t>instances</a:t>
            </a:r>
            <a:endParaRPr dirty="0">
              <a:latin typeface="Times New Roman"/>
              <a:cs typeface="Times New Roman"/>
            </a:endParaRPr>
          </a:p>
        </p:txBody>
      </p:sp>
      <p:sp>
        <p:nvSpPr>
          <p:cNvPr id="35" name="object 9">
            <a:extLst>
              <a:ext uri="{FF2B5EF4-FFF2-40B4-BE49-F238E27FC236}">
                <a16:creationId xmlns:a16="http://schemas.microsoft.com/office/drawing/2014/main" id="{95EA0259-3737-C068-2D42-7BCB452DFA27}"/>
              </a:ext>
            </a:extLst>
          </p:cNvPr>
          <p:cNvSpPr txBox="1"/>
          <p:nvPr/>
        </p:nvSpPr>
        <p:spPr>
          <a:xfrm>
            <a:off x="14666422" y="6581220"/>
            <a:ext cx="4021138" cy="266098"/>
          </a:xfrm>
          <a:prstGeom prst="rect">
            <a:avLst/>
          </a:prstGeom>
        </p:spPr>
        <p:txBody>
          <a:bodyPr vert="horz" wrap="square" lIns="0" tIns="12065" rIns="0" bIns="0" rtlCol="0">
            <a:spAutoFit/>
          </a:bodyPr>
          <a:lstStyle/>
          <a:p>
            <a:pPr marL="12700" marR="5080">
              <a:lnSpc>
                <a:spcPct val="100000"/>
              </a:lnSpc>
              <a:spcBef>
                <a:spcPts val="95"/>
              </a:spcBef>
            </a:pPr>
            <a:r>
              <a:rPr sz="1650" spc="-5" dirty="0">
                <a:latin typeface="Times New Roman"/>
                <a:cs typeface="Times New Roman"/>
              </a:rPr>
              <a:t>Euclidean Distance distinct failure </a:t>
            </a:r>
            <a:r>
              <a:rPr sz="1650" spc="-400" dirty="0">
                <a:latin typeface="Times New Roman"/>
                <a:cs typeface="Times New Roman"/>
              </a:rPr>
              <a:t> </a:t>
            </a:r>
            <a:r>
              <a:rPr sz="1650" spc="-5" dirty="0">
                <a:latin typeface="Times New Roman"/>
                <a:cs typeface="Times New Roman"/>
              </a:rPr>
              <a:t>instances</a:t>
            </a:r>
            <a:endParaRPr sz="1650" dirty="0">
              <a:latin typeface="Times New Roman"/>
              <a:cs typeface="Times New Roman"/>
            </a:endParaRPr>
          </a:p>
        </p:txBody>
      </p:sp>
      <p:sp>
        <p:nvSpPr>
          <p:cNvPr id="39" name="TextBox 38">
            <a:extLst>
              <a:ext uri="{FF2B5EF4-FFF2-40B4-BE49-F238E27FC236}">
                <a16:creationId xmlns:a16="http://schemas.microsoft.com/office/drawing/2014/main" id="{7D8E3083-2F2F-255F-C02E-A41AB163C788}"/>
              </a:ext>
            </a:extLst>
          </p:cNvPr>
          <p:cNvSpPr txBox="1"/>
          <p:nvPr/>
        </p:nvSpPr>
        <p:spPr>
          <a:xfrm>
            <a:off x="9213850" y="4268613"/>
            <a:ext cx="10287000" cy="366329"/>
          </a:xfrm>
          <a:prstGeom prst="rect">
            <a:avLst/>
          </a:prstGeom>
          <a:noFill/>
        </p:spPr>
        <p:txBody>
          <a:bodyPr wrap="square">
            <a:spAutoFit/>
          </a:bodyPr>
          <a:lstStyle/>
          <a:p>
            <a:r>
              <a:rPr lang="en-US" sz="1800" spc="-25" dirty="0">
                <a:latin typeface="Arial MT"/>
                <a:cs typeface="Arial MT"/>
              </a:rPr>
              <a:t>DGCNN SR1						       DGCNN SR2</a:t>
            </a:r>
            <a:endParaRPr lang="en-US" dirty="0"/>
          </a:p>
        </p:txBody>
      </p:sp>
    </p:spTree>
    <p:extLst>
      <p:ext uri="{BB962C8B-B14F-4D97-AF65-F5344CB8AC3E}">
        <p14:creationId xmlns:p14="http://schemas.microsoft.com/office/powerpoint/2010/main" val="321328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684687"/>
            <a:ext cx="20104096" cy="2623251"/>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690908"/>
            <a:ext cx="20093102" cy="262325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381789" y="8683275"/>
            <a:ext cx="6722306" cy="2623251"/>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988" y="8679873"/>
            <a:ext cx="20104099" cy="2634285"/>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871055" y="9150235"/>
            <a:ext cx="16318011" cy="1704597"/>
          </a:xfrm>
          <a:prstGeom prst="rect">
            <a:avLst/>
          </a:prstGeom>
        </p:spPr>
        <p:txBody>
          <a:bodyPr vert="horz" lIns="91440" tIns="45720" rIns="91440" bIns="45720" rtlCol="0" anchor="ctr">
            <a:normAutofit/>
          </a:bodyPr>
          <a:lstStyle/>
          <a:p>
            <a:pPr marL="12700" algn="ctr" rtl="0">
              <a:lnSpc>
                <a:spcPct val="90000"/>
              </a:lnSpc>
              <a:spcBef>
                <a:spcPct val="0"/>
              </a:spcBef>
            </a:pPr>
            <a:r>
              <a:rPr lang="en-US" sz="6600" kern="1200" spc="130" dirty="0">
                <a:solidFill>
                  <a:srgbClr val="FFFFFF"/>
                </a:solidFill>
                <a:latin typeface="+mj-lt"/>
                <a:ea typeface="+mj-ea"/>
                <a:cs typeface="+mj-cs"/>
              </a:rPr>
              <a:t>OpenShape</a:t>
            </a:r>
          </a:p>
        </p:txBody>
      </p:sp>
      <p:pic>
        <p:nvPicPr>
          <p:cNvPr id="10" name="Picture 9">
            <a:extLst>
              <a:ext uri="{FF2B5EF4-FFF2-40B4-BE49-F238E27FC236}">
                <a16:creationId xmlns:a16="http://schemas.microsoft.com/office/drawing/2014/main" id="{C8B60CAB-CEBD-E9F2-8643-EB8830A30E2D}"/>
              </a:ext>
            </a:extLst>
          </p:cNvPr>
          <p:cNvPicPr>
            <a:picLocks noChangeAspect="1"/>
          </p:cNvPicPr>
          <p:nvPr/>
        </p:nvPicPr>
        <p:blipFill>
          <a:blip r:embed="rId2"/>
          <a:stretch>
            <a:fillRect/>
          </a:stretch>
        </p:blipFill>
        <p:spPr>
          <a:xfrm>
            <a:off x="7385050" y="3597275"/>
            <a:ext cx="12642676" cy="4696920"/>
          </a:xfrm>
          <a:prstGeom prst="rect">
            <a:avLst/>
          </a:prstGeom>
        </p:spPr>
      </p:pic>
      <p:sp>
        <p:nvSpPr>
          <p:cNvPr id="5" name="object 5"/>
          <p:cNvSpPr txBox="1"/>
          <p:nvPr/>
        </p:nvSpPr>
        <p:spPr>
          <a:xfrm>
            <a:off x="1093050" y="82966"/>
            <a:ext cx="17907000" cy="5943395"/>
          </a:xfrm>
          <a:prstGeom prst="rect">
            <a:avLst/>
          </a:prstGeom>
        </p:spPr>
        <p:txBody>
          <a:bodyPr vert="horz" lIns="91440" tIns="45720" rIns="91440" bIns="45720" rtlCol="0" anchor="ctr">
            <a:noAutofit/>
          </a:bodyPr>
          <a:lstStyle/>
          <a:p>
            <a:pPr>
              <a:lnSpc>
                <a:spcPct val="90000"/>
              </a:lnSpc>
              <a:spcAft>
                <a:spcPts val="600"/>
              </a:spcAft>
            </a:pPr>
            <a:r>
              <a:rPr lang="en-US" sz="3200" b="1" spc="15" dirty="0"/>
              <a:t>OpenShape</a:t>
            </a:r>
            <a:r>
              <a:rPr lang="en-US" sz="3200" spc="15" dirty="0"/>
              <a:t> is a technique designed to develop joint representations across text, images, and point clouds, with a focus on improving 3D shape comprehension in open-world contexts.</a:t>
            </a:r>
          </a:p>
          <a:p>
            <a:pPr indent="-228600">
              <a:lnSpc>
                <a:spcPct val="90000"/>
              </a:lnSpc>
              <a:spcAft>
                <a:spcPts val="600"/>
              </a:spcAft>
              <a:buFont typeface="Arial" panose="020B0604020202020204" pitchFamily="34" charset="0"/>
              <a:buChar char="•"/>
            </a:pPr>
            <a:endParaRPr lang="en-US" sz="3200" spc="15" dirty="0"/>
          </a:p>
          <a:p>
            <a:pPr>
              <a:lnSpc>
                <a:spcPct val="90000"/>
              </a:lnSpc>
              <a:spcAft>
                <a:spcPts val="600"/>
              </a:spcAft>
            </a:pPr>
            <a:r>
              <a:rPr lang="en-US" sz="3200" spc="15" dirty="0"/>
              <a:t>This method combines several 3D datasets, removes noisy text data, and investigates strategies for scaling 3D backbone networks.</a:t>
            </a:r>
          </a:p>
          <a:p>
            <a:pPr>
              <a:lnSpc>
                <a:spcPct val="90000"/>
              </a:lnSpc>
              <a:spcAft>
                <a:spcPts val="600"/>
              </a:spcAft>
            </a:pPr>
            <a:r>
              <a:rPr lang="en-US" sz="3200" spc="15" dirty="0"/>
              <a:t>Performance evaluations on zero-shot 3D </a:t>
            </a:r>
          </a:p>
          <a:p>
            <a:pPr>
              <a:lnSpc>
                <a:spcPct val="90000"/>
              </a:lnSpc>
              <a:spcAft>
                <a:spcPts val="600"/>
              </a:spcAft>
            </a:pPr>
            <a:r>
              <a:rPr lang="en-US" sz="3200" spc="15" dirty="0"/>
              <a:t>classification benchmarks reveal that </a:t>
            </a:r>
          </a:p>
          <a:p>
            <a:pPr>
              <a:lnSpc>
                <a:spcPct val="90000"/>
              </a:lnSpc>
              <a:spcAft>
                <a:spcPts val="600"/>
              </a:spcAft>
            </a:pPr>
            <a:r>
              <a:rPr lang="en-US" sz="3200" b="1" spc="15" dirty="0"/>
              <a:t>OpenShape</a:t>
            </a:r>
            <a:r>
              <a:rPr lang="en-US" sz="3200" spc="15" dirty="0"/>
              <a:t> achieves excellent </a:t>
            </a:r>
          </a:p>
          <a:p>
            <a:pPr>
              <a:lnSpc>
                <a:spcPct val="90000"/>
              </a:lnSpc>
              <a:spcAft>
                <a:spcPts val="600"/>
              </a:spcAft>
            </a:pPr>
            <a:r>
              <a:rPr lang="en-US" sz="3200" spc="15" dirty="0"/>
              <a:t>accuracy on the Objaverse-LVIS </a:t>
            </a:r>
          </a:p>
          <a:p>
            <a:pPr>
              <a:lnSpc>
                <a:spcPct val="90000"/>
              </a:lnSpc>
              <a:spcAft>
                <a:spcPts val="600"/>
              </a:spcAft>
            </a:pPr>
            <a:r>
              <a:rPr lang="en-US" sz="3200" spc="15" dirty="0"/>
              <a:t>and ModelNet40 datasets.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684687"/>
            <a:ext cx="20104096" cy="2623251"/>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690908"/>
            <a:ext cx="20093102" cy="262325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381789" y="8683275"/>
            <a:ext cx="6722306" cy="2623251"/>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988" y="8679873"/>
            <a:ext cx="20104099" cy="2634285"/>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887543" y="9150235"/>
            <a:ext cx="16318011" cy="1704597"/>
          </a:xfrm>
          <a:prstGeom prst="rect">
            <a:avLst/>
          </a:prstGeom>
        </p:spPr>
        <p:txBody>
          <a:bodyPr vert="horz" lIns="91440" tIns="45720" rIns="91440" bIns="45720" rtlCol="0" anchor="ctr">
            <a:normAutofit/>
          </a:bodyPr>
          <a:lstStyle/>
          <a:p>
            <a:pPr marL="12700" algn="ctr" rtl="0">
              <a:lnSpc>
                <a:spcPct val="90000"/>
              </a:lnSpc>
              <a:spcBef>
                <a:spcPct val="0"/>
              </a:spcBef>
            </a:pPr>
            <a:r>
              <a:rPr lang="en-US" sz="6600" kern="1200" spc="125" dirty="0">
                <a:solidFill>
                  <a:srgbClr val="FFFFFF"/>
                </a:solidFill>
                <a:latin typeface="+mj-lt"/>
                <a:ea typeface="+mj-ea"/>
                <a:cs typeface="+mj-cs"/>
              </a:rPr>
              <a:t>OpenShape</a:t>
            </a:r>
            <a:r>
              <a:rPr lang="en-US" sz="6600" kern="1200" spc="-5" dirty="0">
                <a:solidFill>
                  <a:srgbClr val="FFFFFF"/>
                </a:solidFill>
                <a:latin typeface="+mj-lt"/>
                <a:ea typeface="+mj-ea"/>
                <a:cs typeface="+mj-cs"/>
              </a:rPr>
              <a:t> </a:t>
            </a:r>
            <a:r>
              <a:rPr lang="en-US" sz="6600" kern="1200" spc="140" dirty="0">
                <a:solidFill>
                  <a:srgbClr val="FFFFFF"/>
                </a:solidFill>
                <a:latin typeface="+mj-lt"/>
                <a:ea typeface="+mj-ea"/>
                <a:cs typeface="+mj-cs"/>
              </a:rPr>
              <a:t>Evaluation</a:t>
            </a:r>
            <a:r>
              <a:rPr lang="en-US" sz="6600" kern="1200" dirty="0">
                <a:solidFill>
                  <a:srgbClr val="FFFFFF"/>
                </a:solidFill>
                <a:latin typeface="+mj-lt"/>
                <a:ea typeface="+mj-ea"/>
                <a:cs typeface="+mj-cs"/>
              </a:rPr>
              <a:t> </a:t>
            </a:r>
            <a:r>
              <a:rPr lang="en-US" sz="6600" kern="1200" spc="330" dirty="0">
                <a:solidFill>
                  <a:srgbClr val="FFFFFF"/>
                </a:solidFill>
                <a:latin typeface="+mj-lt"/>
                <a:ea typeface="+mj-ea"/>
                <a:cs typeface="+mj-cs"/>
              </a:rPr>
              <a:t>with</a:t>
            </a:r>
            <a:r>
              <a:rPr lang="en-US" sz="6600" kern="1200" spc="-5" dirty="0">
                <a:solidFill>
                  <a:srgbClr val="FFFFFF"/>
                </a:solidFill>
                <a:latin typeface="+mj-lt"/>
                <a:ea typeface="+mj-ea"/>
                <a:cs typeface="+mj-cs"/>
              </a:rPr>
              <a:t> </a:t>
            </a:r>
            <a:r>
              <a:rPr lang="en-US" sz="6600" kern="1200" spc="-55" dirty="0">
                <a:solidFill>
                  <a:srgbClr val="FFFFFF"/>
                </a:solidFill>
                <a:latin typeface="+mj-lt"/>
                <a:ea typeface="+mj-ea"/>
                <a:cs typeface="+mj-cs"/>
              </a:rPr>
              <a:t>3DOS</a:t>
            </a:r>
            <a:endParaRPr lang="en-US" sz="6600" kern="1200"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00A0AFD0-CC7E-66D8-B696-1423C2985A89}"/>
              </a:ext>
            </a:extLst>
          </p:cNvPr>
          <p:cNvPicPr>
            <a:picLocks noChangeAspect="1"/>
          </p:cNvPicPr>
          <p:nvPr/>
        </p:nvPicPr>
        <p:blipFill>
          <a:blip r:embed="rId2"/>
          <a:stretch>
            <a:fillRect/>
          </a:stretch>
        </p:blipFill>
        <p:spPr>
          <a:xfrm>
            <a:off x="3199401" y="693841"/>
            <a:ext cx="13705296" cy="5242275"/>
          </a:xfrm>
          <a:prstGeom prst="rect">
            <a:avLst/>
          </a:prstGeom>
        </p:spPr>
      </p:pic>
      <p:sp>
        <p:nvSpPr>
          <p:cNvPr id="4" name="object 4"/>
          <p:cNvSpPr txBox="1"/>
          <p:nvPr/>
        </p:nvSpPr>
        <p:spPr>
          <a:xfrm>
            <a:off x="2886425" y="6316414"/>
            <a:ext cx="14320249" cy="1846933"/>
          </a:xfrm>
          <a:prstGeom prst="rect">
            <a:avLst/>
          </a:prstGeom>
        </p:spPr>
        <p:txBody>
          <a:bodyPr vert="horz" lIns="91440" tIns="45720" rIns="91440" bIns="45720" rtlCol="0" anchor="ctr">
            <a:normAutofit/>
          </a:bodyPr>
          <a:lstStyle/>
          <a:p>
            <a:pPr marR="5080">
              <a:lnSpc>
                <a:spcPct val="90000"/>
              </a:lnSpc>
              <a:spcBef>
                <a:spcPts val="90"/>
              </a:spcBef>
            </a:pPr>
            <a:r>
              <a:rPr lang="en-US" sz="3200" spc="15" dirty="0"/>
              <a:t>OpenShape encounters difficulties in generalizing to real-world test data, resulting in variable performance as reflected in AUROC and FPR95 metrics across different scenarios.</a:t>
            </a:r>
          </a:p>
        </p:txBody>
      </p:sp>
      <p:sp>
        <p:nvSpPr>
          <p:cNvPr id="7" name="Rectangle 2">
            <a:extLst>
              <a:ext uri="{FF2B5EF4-FFF2-40B4-BE49-F238E27FC236}">
                <a16:creationId xmlns:a16="http://schemas.microsoft.com/office/drawing/2014/main" id="{198A2726-53C8-D00E-D867-EA8B7D4D2722}"/>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684687"/>
            <a:ext cx="20104096" cy="2623251"/>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690908"/>
            <a:ext cx="20093102" cy="262325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381789" y="8683275"/>
            <a:ext cx="6722306" cy="2623251"/>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988" y="8679873"/>
            <a:ext cx="20104099" cy="2634285"/>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887544" y="9142601"/>
            <a:ext cx="16318011" cy="1704597"/>
          </a:xfrm>
          <a:prstGeom prst="rect">
            <a:avLst/>
          </a:prstGeom>
        </p:spPr>
        <p:txBody>
          <a:bodyPr vert="horz" lIns="91440" tIns="45720" rIns="91440" bIns="45720" rtlCol="0" anchor="ctr">
            <a:normAutofit/>
          </a:bodyPr>
          <a:lstStyle/>
          <a:p>
            <a:pPr marL="12700" algn="ctr" rtl="0">
              <a:lnSpc>
                <a:spcPct val="90000"/>
              </a:lnSpc>
              <a:spcBef>
                <a:spcPct val="0"/>
              </a:spcBef>
            </a:pPr>
            <a:r>
              <a:rPr lang="en-US" sz="6600" kern="1200" spc="125" dirty="0">
                <a:solidFill>
                  <a:srgbClr val="FFFFFF"/>
                </a:solidFill>
                <a:latin typeface="+mj-lt"/>
                <a:cs typeface="+mj-cs"/>
              </a:rPr>
              <a:t>Final results</a:t>
            </a:r>
          </a:p>
        </p:txBody>
      </p:sp>
      <p:sp>
        <p:nvSpPr>
          <p:cNvPr id="7" name="Rectangle 2">
            <a:extLst>
              <a:ext uri="{FF2B5EF4-FFF2-40B4-BE49-F238E27FC236}">
                <a16:creationId xmlns:a16="http://schemas.microsoft.com/office/drawing/2014/main" id="{198A2726-53C8-D00E-D867-EA8B7D4D2722}"/>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3" name="Chart 2">
            <a:extLst>
              <a:ext uri="{FF2B5EF4-FFF2-40B4-BE49-F238E27FC236}">
                <a16:creationId xmlns:a16="http://schemas.microsoft.com/office/drawing/2014/main" id="{B614A208-7B5E-B4CA-ECA8-C31BA99F0E6C}"/>
              </a:ext>
            </a:extLst>
          </p:cNvPr>
          <p:cNvGraphicFramePr>
            <a:graphicFrameLocks/>
          </p:cNvGraphicFramePr>
          <p:nvPr>
            <p:extLst>
              <p:ext uri="{D42A27DB-BD31-4B8C-83A1-F6EECF244321}">
                <p14:modId xmlns:p14="http://schemas.microsoft.com/office/powerpoint/2010/main" val="3907019820"/>
              </p:ext>
            </p:extLst>
          </p:nvPr>
        </p:nvGraphicFramePr>
        <p:xfrm>
          <a:off x="9308594" y="1866997"/>
          <a:ext cx="10773517" cy="49424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463E667-1CE5-A45F-CDA1-DC4AFD7F579C}"/>
              </a:ext>
            </a:extLst>
          </p:cNvPr>
          <p:cNvGraphicFramePr>
            <a:graphicFrameLocks/>
          </p:cNvGraphicFramePr>
          <p:nvPr>
            <p:extLst>
              <p:ext uri="{D42A27DB-BD31-4B8C-83A1-F6EECF244321}">
                <p14:modId xmlns:p14="http://schemas.microsoft.com/office/powerpoint/2010/main" val="1392984857"/>
              </p:ext>
            </p:extLst>
          </p:nvPr>
        </p:nvGraphicFramePr>
        <p:xfrm>
          <a:off x="0" y="1860776"/>
          <a:ext cx="9431422" cy="493282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FE11A2A-E456-8904-086A-DC2E261E0393}"/>
              </a:ext>
            </a:extLst>
          </p:cNvPr>
          <p:cNvSpPr txBox="1"/>
          <p:nvPr/>
        </p:nvSpPr>
        <p:spPr>
          <a:xfrm>
            <a:off x="14060238" y="7181265"/>
            <a:ext cx="1267015" cy="584775"/>
          </a:xfrm>
          <a:prstGeom prst="rect">
            <a:avLst/>
          </a:prstGeom>
          <a:noFill/>
        </p:spPr>
        <p:txBody>
          <a:bodyPr wrap="square" rtlCol="0">
            <a:spAutoFit/>
          </a:bodyPr>
          <a:lstStyle/>
          <a:p>
            <a:r>
              <a:rPr lang="en-US" sz="3200" dirty="0"/>
              <a:t>FPR95</a:t>
            </a:r>
          </a:p>
        </p:txBody>
      </p:sp>
      <p:sp>
        <p:nvSpPr>
          <p:cNvPr id="8" name="TextBox 7">
            <a:extLst>
              <a:ext uri="{FF2B5EF4-FFF2-40B4-BE49-F238E27FC236}">
                <a16:creationId xmlns:a16="http://schemas.microsoft.com/office/drawing/2014/main" id="{80AAD3EF-1B3E-2F1E-505E-35AB82E44404}"/>
              </a:ext>
            </a:extLst>
          </p:cNvPr>
          <p:cNvSpPr txBox="1"/>
          <p:nvPr/>
        </p:nvSpPr>
        <p:spPr>
          <a:xfrm>
            <a:off x="4021065" y="7181265"/>
            <a:ext cx="1389291" cy="584775"/>
          </a:xfrm>
          <a:prstGeom prst="rect">
            <a:avLst/>
          </a:prstGeom>
          <a:noFill/>
        </p:spPr>
        <p:txBody>
          <a:bodyPr wrap="none" rtlCol="0">
            <a:spAutoFit/>
          </a:bodyPr>
          <a:lstStyle/>
          <a:p>
            <a:r>
              <a:rPr lang="en-US" sz="3200" dirty="0"/>
              <a:t>AUROC</a:t>
            </a:r>
          </a:p>
        </p:txBody>
      </p:sp>
    </p:spTree>
    <p:extLst>
      <p:ext uri="{BB962C8B-B14F-4D97-AF65-F5344CB8AC3E}">
        <p14:creationId xmlns:p14="http://schemas.microsoft.com/office/powerpoint/2010/main" val="322926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684687"/>
            <a:ext cx="20104096" cy="2623251"/>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690908"/>
            <a:ext cx="20093102" cy="262325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381789" y="8683275"/>
            <a:ext cx="6722306" cy="2623251"/>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988" y="8679873"/>
            <a:ext cx="20104099" cy="2634285"/>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871055" y="9105793"/>
            <a:ext cx="16318011" cy="1704597"/>
          </a:xfrm>
          <a:prstGeom prst="rect">
            <a:avLst/>
          </a:prstGeom>
        </p:spPr>
        <p:txBody>
          <a:bodyPr vert="horz" lIns="91440" tIns="45720" rIns="91440" bIns="45720" rtlCol="0" anchor="ctr">
            <a:normAutofit/>
          </a:bodyPr>
          <a:lstStyle/>
          <a:p>
            <a:pPr marL="12700" algn="ctr" rtl="0">
              <a:lnSpc>
                <a:spcPct val="90000"/>
              </a:lnSpc>
              <a:spcBef>
                <a:spcPct val="0"/>
              </a:spcBef>
            </a:pPr>
            <a:r>
              <a:rPr lang="en-US" sz="6600" kern="1200" spc="125" dirty="0">
                <a:solidFill>
                  <a:srgbClr val="FFFFFF"/>
                </a:solidFill>
                <a:latin typeface="+mj-lt"/>
                <a:cs typeface="+mj-cs"/>
              </a:rPr>
              <a:t>Final results</a:t>
            </a:r>
          </a:p>
        </p:txBody>
      </p:sp>
      <p:sp>
        <p:nvSpPr>
          <p:cNvPr id="7" name="Rectangle 2">
            <a:extLst>
              <a:ext uri="{FF2B5EF4-FFF2-40B4-BE49-F238E27FC236}">
                <a16:creationId xmlns:a16="http://schemas.microsoft.com/office/drawing/2014/main" id="{198A2726-53C8-D00E-D867-EA8B7D4D2722}"/>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FE11A2A-E456-8904-086A-DC2E261E0393}"/>
              </a:ext>
            </a:extLst>
          </p:cNvPr>
          <p:cNvSpPr txBox="1"/>
          <p:nvPr/>
        </p:nvSpPr>
        <p:spPr>
          <a:xfrm>
            <a:off x="14421930" y="6164468"/>
            <a:ext cx="1267015" cy="584775"/>
          </a:xfrm>
          <a:prstGeom prst="rect">
            <a:avLst/>
          </a:prstGeom>
          <a:noFill/>
        </p:spPr>
        <p:txBody>
          <a:bodyPr wrap="square" rtlCol="0">
            <a:spAutoFit/>
          </a:bodyPr>
          <a:lstStyle/>
          <a:p>
            <a:r>
              <a:rPr lang="en-US" sz="3200" dirty="0"/>
              <a:t>FPR95</a:t>
            </a:r>
          </a:p>
        </p:txBody>
      </p:sp>
      <p:sp>
        <p:nvSpPr>
          <p:cNvPr id="8" name="TextBox 7">
            <a:extLst>
              <a:ext uri="{FF2B5EF4-FFF2-40B4-BE49-F238E27FC236}">
                <a16:creationId xmlns:a16="http://schemas.microsoft.com/office/drawing/2014/main" id="{80AAD3EF-1B3E-2F1E-505E-35AB82E44404}"/>
              </a:ext>
            </a:extLst>
          </p:cNvPr>
          <p:cNvSpPr txBox="1"/>
          <p:nvPr/>
        </p:nvSpPr>
        <p:spPr>
          <a:xfrm>
            <a:off x="4326525" y="6164469"/>
            <a:ext cx="1389291" cy="584775"/>
          </a:xfrm>
          <a:prstGeom prst="rect">
            <a:avLst/>
          </a:prstGeom>
          <a:noFill/>
        </p:spPr>
        <p:txBody>
          <a:bodyPr wrap="none" rtlCol="0">
            <a:spAutoFit/>
          </a:bodyPr>
          <a:lstStyle/>
          <a:p>
            <a:r>
              <a:rPr lang="en-US" sz="3200" dirty="0"/>
              <a:t>AUROC</a:t>
            </a:r>
          </a:p>
        </p:txBody>
      </p:sp>
      <p:sp>
        <p:nvSpPr>
          <p:cNvPr id="9" name="TextBox 8">
            <a:extLst>
              <a:ext uri="{FF2B5EF4-FFF2-40B4-BE49-F238E27FC236}">
                <a16:creationId xmlns:a16="http://schemas.microsoft.com/office/drawing/2014/main" id="{BAB6E289-CF57-D62C-0AC2-D5349B2B7D5C}"/>
              </a:ext>
            </a:extLst>
          </p:cNvPr>
          <p:cNvSpPr txBox="1"/>
          <p:nvPr/>
        </p:nvSpPr>
        <p:spPr>
          <a:xfrm>
            <a:off x="559648" y="7164128"/>
            <a:ext cx="18973800" cy="584775"/>
          </a:xfrm>
          <a:prstGeom prst="rect">
            <a:avLst/>
          </a:prstGeom>
          <a:noFill/>
        </p:spPr>
        <p:txBody>
          <a:bodyPr wrap="square">
            <a:spAutoFit/>
          </a:bodyPr>
          <a:lstStyle/>
          <a:p>
            <a:pPr algn="ctr"/>
            <a:r>
              <a:rPr lang="en-US" sz="3200" spc="15" dirty="0">
                <a:solidFill>
                  <a:srgbClr val="0D0D0D"/>
                </a:solidFill>
              </a:rPr>
              <a:t>While the results for OpenShape are promising, DGCNN still outperforms it in many instances.</a:t>
            </a:r>
          </a:p>
        </p:txBody>
      </p:sp>
      <p:graphicFrame>
        <p:nvGraphicFramePr>
          <p:cNvPr id="10" name="Chart 9">
            <a:extLst>
              <a:ext uri="{FF2B5EF4-FFF2-40B4-BE49-F238E27FC236}">
                <a16:creationId xmlns:a16="http://schemas.microsoft.com/office/drawing/2014/main" id="{74767A0E-33C5-64F9-F46B-A688CB79E81F}"/>
              </a:ext>
            </a:extLst>
          </p:cNvPr>
          <p:cNvGraphicFramePr>
            <a:graphicFrameLocks/>
          </p:cNvGraphicFramePr>
          <p:nvPr>
            <p:extLst>
              <p:ext uri="{D42A27DB-BD31-4B8C-83A1-F6EECF244321}">
                <p14:modId xmlns:p14="http://schemas.microsoft.com/office/powerpoint/2010/main" val="1579067642"/>
              </p:ext>
            </p:extLst>
          </p:nvPr>
        </p:nvGraphicFramePr>
        <p:xfrm>
          <a:off x="-4206" y="634043"/>
          <a:ext cx="10050754" cy="54079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22E11BDE-5C40-99C0-E43D-7076FCA4EFBE}"/>
              </a:ext>
            </a:extLst>
          </p:cNvPr>
          <p:cNvGraphicFramePr>
            <a:graphicFrameLocks/>
          </p:cNvGraphicFramePr>
          <p:nvPr>
            <p:extLst>
              <p:ext uri="{D42A27DB-BD31-4B8C-83A1-F6EECF244321}">
                <p14:modId xmlns:p14="http://schemas.microsoft.com/office/powerpoint/2010/main" val="1928373912"/>
              </p:ext>
            </p:extLst>
          </p:nvPr>
        </p:nvGraphicFramePr>
        <p:xfrm>
          <a:off x="10030061" y="623724"/>
          <a:ext cx="10050755" cy="54286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22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6" y="0"/>
            <a:ext cx="20099074" cy="113093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099073" cy="1130935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3422521"/>
            <a:ext cx="19867853" cy="6750165"/>
            <a:chOff x="1" y="2075420"/>
            <a:chExt cx="12048729" cy="4093306"/>
          </a:xfrm>
        </p:grpSpPr>
        <p:sp>
          <p:nvSpPr>
            <p:cNvPr id="14" name="Oval 13">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211906" y="1719374"/>
            <a:ext cx="4611571" cy="1172825"/>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566510" y="-1757607"/>
            <a:ext cx="904685" cy="549007"/>
            <a:chOff x="7029447" y="3514725"/>
            <a:chExt cx="1285875" cy="549007"/>
          </a:xfrm>
        </p:grpSpPr>
        <p:cxnSp>
          <p:nvCxnSpPr>
            <p:cNvPr id="24" name="Straight Connector 23">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0126609"/>
            <a:ext cx="10052044" cy="1172907"/>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3475304" y="9974596"/>
            <a:ext cx="2120503" cy="549007"/>
            <a:chOff x="7029447" y="3514725"/>
            <a:chExt cx="1285875" cy="549007"/>
          </a:xfrm>
        </p:grpSpPr>
        <p:cxnSp>
          <p:nvCxnSpPr>
            <p:cNvPr id="32" name="Straight Connector 31">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object 2"/>
          <p:cNvSpPr txBox="1">
            <a:spLocks noGrp="1"/>
          </p:cNvSpPr>
          <p:nvPr>
            <p:ph type="title"/>
          </p:nvPr>
        </p:nvSpPr>
        <p:spPr>
          <a:xfrm>
            <a:off x="1280257" y="3588612"/>
            <a:ext cx="17538553" cy="1301517"/>
          </a:xfrm>
          <a:prstGeom prst="rect">
            <a:avLst/>
          </a:prstGeom>
          <a:noFill/>
        </p:spPr>
        <p:txBody>
          <a:bodyPr vert="horz" lIns="91440" tIns="45720" rIns="91440" bIns="45720" rtlCol="0" anchor="b">
            <a:normAutofit/>
          </a:bodyPr>
          <a:lstStyle/>
          <a:p>
            <a:pPr marL="12700" algn="ctr" rtl="0">
              <a:lnSpc>
                <a:spcPct val="90000"/>
              </a:lnSpc>
              <a:spcBef>
                <a:spcPct val="0"/>
              </a:spcBef>
            </a:pPr>
            <a:r>
              <a:rPr lang="en-US" sz="8800" b="1" kern="1200" spc="120" dirty="0">
                <a:solidFill>
                  <a:schemeClr val="bg1"/>
                </a:solidFill>
                <a:latin typeface="+mj-lt"/>
                <a:ea typeface="+mj-ea"/>
                <a:cs typeface="+mj-cs"/>
              </a:rPr>
              <a:t>Thank</a:t>
            </a:r>
            <a:r>
              <a:rPr lang="en-US" sz="8800" b="1" kern="1200" spc="-10" dirty="0">
                <a:solidFill>
                  <a:schemeClr val="bg1"/>
                </a:solidFill>
                <a:latin typeface="+mj-lt"/>
                <a:ea typeface="+mj-ea"/>
                <a:cs typeface="+mj-cs"/>
              </a:rPr>
              <a:t> </a:t>
            </a:r>
            <a:r>
              <a:rPr lang="en-US" sz="8800" b="1" kern="1200" spc="-155" dirty="0">
                <a:solidFill>
                  <a:schemeClr val="bg1"/>
                </a:solidFill>
                <a:latin typeface="+mj-lt"/>
                <a:ea typeface="+mj-ea"/>
                <a:cs typeface="+mj-cs"/>
              </a:rPr>
              <a:t>You</a:t>
            </a:r>
            <a:r>
              <a:rPr lang="en-US" sz="8800" b="1" kern="1200" spc="-5" dirty="0">
                <a:solidFill>
                  <a:schemeClr val="bg1"/>
                </a:solidFill>
                <a:latin typeface="+mj-lt"/>
                <a:ea typeface="+mj-ea"/>
                <a:cs typeface="+mj-cs"/>
              </a:rPr>
              <a:t> </a:t>
            </a:r>
            <a:r>
              <a:rPr lang="en-US" sz="8800" b="1" kern="1200" spc="295" dirty="0">
                <a:solidFill>
                  <a:schemeClr val="bg1"/>
                </a:solidFill>
                <a:latin typeface="+mj-lt"/>
                <a:ea typeface="+mj-ea"/>
                <a:cs typeface="+mj-cs"/>
              </a:rPr>
              <a:t>for</a:t>
            </a:r>
            <a:r>
              <a:rPr lang="en-US" sz="8800" b="1" kern="1200" spc="-5" dirty="0">
                <a:solidFill>
                  <a:schemeClr val="bg1"/>
                </a:solidFill>
                <a:latin typeface="+mj-lt"/>
                <a:ea typeface="+mj-ea"/>
                <a:cs typeface="+mj-cs"/>
              </a:rPr>
              <a:t> </a:t>
            </a:r>
            <a:r>
              <a:rPr lang="en-US" sz="8800" b="1" kern="1200" spc="229" dirty="0">
                <a:solidFill>
                  <a:schemeClr val="bg1"/>
                </a:solidFill>
                <a:latin typeface="+mj-lt"/>
                <a:ea typeface="+mj-ea"/>
                <a:cs typeface="+mj-cs"/>
              </a:rPr>
              <a:t>your</a:t>
            </a:r>
            <a:r>
              <a:rPr lang="en-US" sz="8800" b="1" kern="1200" spc="-10" dirty="0">
                <a:solidFill>
                  <a:schemeClr val="bg1"/>
                </a:solidFill>
                <a:latin typeface="+mj-lt"/>
                <a:ea typeface="+mj-ea"/>
                <a:cs typeface="+mj-cs"/>
              </a:rPr>
              <a:t> </a:t>
            </a:r>
            <a:r>
              <a:rPr lang="en-US" sz="8800" b="1" kern="1200" spc="250" dirty="0">
                <a:solidFill>
                  <a:schemeClr val="bg1"/>
                </a:solidFill>
                <a:latin typeface="+mj-lt"/>
                <a:ea typeface="+mj-ea"/>
                <a:cs typeface="+mj-cs"/>
              </a:rPr>
              <a:t>attention</a:t>
            </a:r>
          </a:p>
        </p:txBody>
      </p:sp>
      <p:sp>
        <p:nvSpPr>
          <p:cNvPr id="3" name="object 3"/>
          <p:cNvSpPr txBox="1"/>
          <p:nvPr/>
        </p:nvSpPr>
        <p:spPr>
          <a:xfrm>
            <a:off x="4018304" y="5380334"/>
            <a:ext cx="12062460" cy="903012"/>
          </a:xfrm>
          <a:prstGeom prst="rect">
            <a:avLst/>
          </a:prstGeom>
          <a:noFill/>
        </p:spPr>
        <p:txBody>
          <a:bodyPr vert="horz" lIns="91440" tIns="45720" rIns="91440" bIns="45720" rtlCol="0" anchor="t">
            <a:normAutofit/>
          </a:bodyPr>
          <a:lstStyle/>
          <a:p>
            <a:pPr algn="ctr">
              <a:lnSpc>
                <a:spcPct val="90000"/>
              </a:lnSpc>
              <a:spcBef>
                <a:spcPts val="1000"/>
              </a:spcBef>
            </a:pPr>
            <a:r>
              <a:rPr lang="en-US" sz="4400" kern="1200" spc="10" dirty="0">
                <a:solidFill>
                  <a:schemeClr val="bg1"/>
                </a:solidFill>
                <a:latin typeface="+mn-lt"/>
                <a:ea typeface="+mn-ea"/>
                <a:cs typeface="+mn-cs"/>
              </a:rPr>
              <a:t>Hossein Kakavand, Samaneh Gharedagh Sani</a:t>
            </a:r>
            <a:endParaRPr lang="en-US" sz="4400" kern="1200" dirty="0">
              <a:solidFill>
                <a:schemeClr val="bg1"/>
              </a:solidFill>
              <a:latin typeface="+mn-lt"/>
              <a:ea typeface="+mn-ea"/>
              <a:cs typeface="+mn-cs"/>
            </a:endParaRPr>
          </a:p>
        </p:txBody>
      </p:sp>
      <p:sp>
        <p:nvSpPr>
          <p:cNvPr id="4" name="object 4"/>
          <p:cNvSpPr txBox="1"/>
          <p:nvPr/>
        </p:nvSpPr>
        <p:spPr>
          <a:xfrm>
            <a:off x="4683846" y="6864384"/>
            <a:ext cx="10731377" cy="504625"/>
          </a:xfrm>
          <a:prstGeom prst="rect">
            <a:avLst/>
          </a:prstGeom>
        </p:spPr>
        <p:txBody>
          <a:bodyPr vert="horz" wrap="square" lIns="0" tIns="12065" rIns="0" bIns="0" rtlCol="0">
            <a:spAutoFit/>
          </a:bodyPr>
          <a:lstStyle/>
          <a:p>
            <a:pPr marL="12700" algn="ctr">
              <a:spcBef>
                <a:spcPts val="95"/>
              </a:spcBef>
            </a:pPr>
            <a:r>
              <a:rPr lang="en-US" sz="3200" spc="-5" dirty="0">
                <a:solidFill>
                  <a:schemeClr val="bg1"/>
                </a:solidFill>
                <a:latin typeface="Tahoma" panose="020B0604030504040204" pitchFamily="34" charset="0"/>
                <a:ea typeface="Tahoma" panose="020B0604030504040204" pitchFamily="34" charset="0"/>
                <a:cs typeface="Tahoma" panose="020B0604030504040204" pitchFamily="34" charset="0"/>
              </a:rPr>
              <a:t>s308581@studenti.polito.it,</a:t>
            </a:r>
            <a:r>
              <a:rPr lang="en-US" sz="3200" spc="4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spc="-5" dirty="0">
                <a:solidFill>
                  <a:schemeClr val="bg1"/>
                </a:solidFill>
                <a:latin typeface="Tahoma" panose="020B0604030504040204" pitchFamily="34" charset="0"/>
                <a:ea typeface="Tahoma" panose="020B0604030504040204" pitchFamily="34" charset="0"/>
                <a:cs typeface="Tahoma" panose="020B0604030504040204" pitchFamily="34" charset="0"/>
              </a:rPr>
              <a:t>s309100@studenti.polito.it</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32361"/>
            </a:gs>
            <a:gs pos="71000">
              <a:srgbClr val="002060"/>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726610" y="327694"/>
            <a:ext cx="17260478" cy="1031693"/>
          </a:xfrm>
          <a:prstGeom prst="rect">
            <a:avLst/>
          </a:prstGeom>
        </p:spPr>
        <p:txBody>
          <a:bodyPr vert="horz" wrap="square" lIns="0" tIns="15875" rIns="0" bIns="0" rtlCol="0">
            <a:spAutoFit/>
          </a:bodyPr>
          <a:lstStyle/>
          <a:p>
            <a:pPr marL="12700" algn="ctr">
              <a:lnSpc>
                <a:spcPct val="100000"/>
              </a:lnSpc>
              <a:spcBef>
                <a:spcPts val="125"/>
              </a:spcBef>
            </a:pPr>
            <a:r>
              <a:rPr lang="en-US" sz="6600" spc="160" dirty="0">
                <a:solidFill>
                  <a:schemeClr val="bg1">
                    <a:lumMod val="95000"/>
                  </a:schemeClr>
                </a:solidFill>
                <a:latin typeface="+mj-lt"/>
              </a:rPr>
              <a:t>Introduction to Semantic Novelty Detection</a:t>
            </a:r>
          </a:p>
        </p:txBody>
      </p:sp>
      <p:sp>
        <p:nvSpPr>
          <p:cNvPr id="5" name="object 5"/>
          <p:cNvSpPr txBox="1"/>
          <p:nvPr/>
        </p:nvSpPr>
        <p:spPr>
          <a:xfrm>
            <a:off x="5327649" y="10609641"/>
            <a:ext cx="10058400" cy="627736"/>
          </a:xfrm>
          <a:prstGeom prst="rect">
            <a:avLst/>
          </a:prstGeom>
        </p:spPr>
        <p:txBody>
          <a:bodyPr vert="horz" wrap="square" lIns="0" tIns="12065" rIns="0" bIns="0" rtlCol="0">
            <a:spAutoFit/>
          </a:bodyPr>
          <a:lstStyle/>
          <a:p>
            <a:pPr marL="12700" marR="5080">
              <a:lnSpc>
                <a:spcPct val="100000"/>
              </a:lnSpc>
              <a:spcBef>
                <a:spcPts val="95"/>
              </a:spcBef>
            </a:pPr>
            <a:r>
              <a:rPr sz="2000" spc="-5" dirty="0">
                <a:solidFill>
                  <a:schemeClr val="bg1">
                    <a:lumMod val="95000"/>
                  </a:schemeClr>
                </a:solidFill>
                <a:latin typeface="Times New Roman"/>
                <a:cs typeface="Times New Roman"/>
              </a:rPr>
              <a:t>3DOS:</a:t>
            </a:r>
            <a:r>
              <a:rPr sz="2000" spc="-25" dirty="0">
                <a:solidFill>
                  <a:schemeClr val="bg1">
                    <a:lumMod val="95000"/>
                  </a:schemeClr>
                </a:solidFill>
                <a:latin typeface="Times New Roman"/>
                <a:cs typeface="Times New Roman"/>
              </a:rPr>
              <a:t> </a:t>
            </a:r>
            <a:r>
              <a:rPr sz="2000" spc="-20" dirty="0">
                <a:solidFill>
                  <a:schemeClr val="bg1">
                    <a:lumMod val="95000"/>
                  </a:schemeClr>
                </a:solidFill>
                <a:latin typeface="Times New Roman"/>
                <a:cs typeface="Times New Roman"/>
              </a:rPr>
              <a:t>Towards</a:t>
            </a:r>
            <a:r>
              <a:rPr sz="2000" spc="5"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3D</a:t>
            </a:r>
            <a:r>
              <a:rPr sz="2000" spc="10"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Open</a:t>
            </a:r>
            <a:r>
              <a:rPr sz="2000"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Set</a:t>
            </a:r>
            <a:r>
              <a:rPr sz="2000"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Learning</a:t>
            </a:r>
            <a:r>
              <a:rPr sz="2000" spc="5"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a:t>
            </a:r>
            <a:r>
              <a:rPr sz="2000"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Benchmarking</a:t>
            </a:r>
            <a:r>
              <a:rPr sz="2000" spc="5"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and</a:t>
            </a:r>
            <a:r>
              <a:rPr sz="2000"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Understanding</a:t>
            </a:r>
            <a:r>
              <a:rPr sz="2000"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Semantic </a:t>
            </a:r>
            <a:r>
              <a:rPr sz="2000" spc="-395"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Novelty Detection on Point</a:t>
            </a:r>
            <a:r>
              <a:rPr sz="2000"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Clouds,</a:t>
            </a:r>
            <a:r>
              <a:rPr sz="2000" spc="-95"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Alliegro et al</a:t>
            </a:r>
            <a:r>
              <a:rPr sz="2000" dirty="0">
                <a:solidFill>
                  <a:schemeClr val="bg1">
                    <a:lumMod val="95000"/>
                  </a:schemeClr>
                </a:solidFill>
                <a:latin typeface="Times New Roman"/>
                <a:cs typeface="Times New Roman"/>
              </a:rPr>
              <a:t> </a:t>
            </a:r>
            <a:r>
              <a:rPr sz="2000" spc="-5" dirty="0">
                <a:solidFill>
                  <a:schemeClr val="bg1">
                    <a:lumMod val="95000"/>
                  </a:schemeClr>
                </a:solidFill>
                <a:latin typeface="Times New Roman"/>
                <a:cs typeface="Times New Roman"/>
              </a:rPr>
              <a:t>in NeurIPS 2022</a:t>
            </a:r>
            <a:endParaRPr sz="2000" dirty="0">
              <a:solidFill>
                <a:schemeClr val="bg1">
                  <a:lumMod val="95000"/>
                </a:schemeClr>
              </a:solidFill>
              <a:latin typeface="Times New Roman"/>
              <a:cs typeface="Times New Roman"/>
            </a:endParaRPr>
          </a:p>
        </p:txBody>
      </p:sp>
      <p:pic>
        <p:nvPicPr>
          <p:cNvPr id="8" name="Picture 7" descr="A diagram of different types of objects&#10;&#10;Description automatically generated">
            <a:extLst>
              <a:ext uri="{FF2B5EF4-FFF2-40B4-BE49-F238E27FC236}">
                <a16:creationId xmlns:a16="http://schemas.microsoft.com/office/drawing/2014/main" id="{2D5094FA-8B62-A36B-6833-41E571D43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8796" y="6021502"/>
            <a:ext cx="11096106" cy="4468454"/>
          </a:xfrm>
          <a:prstGeom prst="rect">
            <a:avLst/>
          </a:prstGeom>
        </p:spPr>
      </p:pic>
      <p:graphicFrame>
        <p:nvGraphicFramePr>
          <p:cNvPr id="12" name="object 3">
            <a:extLst>
              <a:ext uri="{FF2B5EF4-FFF2-40B4-BE49-F238E27FC236}">
                <a16:creationId xmlns:a16="http://schemas.microsoft.com/office/drawing/2014/main" id="{B8123E8B-6F37-1F8F-2DDE-A579403B3129}"/>
              </a:ext>
            </a:extLst>
          </p:cNvPr>
          <p:cNvGraphicFramePr/>
          <p:nvPr>
            <p:extLst>
              <p:ext uri="{D42A27DB-BD31-4B8C-83A1-F6EECF244321}">
                <p14:modId xmlns:p14="http://schemas.microsoft.com/office/powerpoint/2010/main" val="2071429446"/>
              </p:ext>
            </p:extLst>
          </p:nvPr>
        </p:nvGraphicFramePr>
        <p:xfrm>
          <a:off x="1951037" y="1607393"/>
          <a:ext cx="16811625" cy="4259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099073"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7" y="2325563"/>
            <a:ext cx="11309350" cy="665822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8" y="2342280"/>
            <a:ext cx="11309348" cy="6658228"/>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66128" y="5917252"/>
            <a:ext cx="4125949" cy="6658232"/>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827343" y="1599136"/>
            <a:ext cx="6431525" cy="68914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81" y="2308843"/>
            <a:ext cx="11309355" cy="6658222"/>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41523" y="4048514"/>
            <a:ext cx="6048524" cy="1889925"/>
          </a:xfrm>
          <a:prstGeom prst="rect">
            <a:avLst/>
          </a:prstGeom>
        </p:spPr>
        <p:txBody>
          <a:bodyPr vert="horz" lIns="91440" tIns="45720" rIns="91440" bIns="45720" rtlCol="0" anchor="b">
            <a:normAutofit fontScale="90000"/>
          </a:bodyPr>
          <a:lstStyle/>
          <a:p>
            <a:pPr marL="12700" algn="l" rtl="0">
              <a:lnSpc>
                <a:spcPct val="90000"/>
              </a:lnSpc>
              <a:spcBef>
                <a:spcPct val="0"/>
              </a:spcBef>
            </a:pPr>
            <a:r>
              <a:rPr lang="en-US" sz="6600" kern="1200" spc="20" dirty="0">
                <a:solidFill>
                  <a:srgbClr val="FFFFFF"/>
                </a:solidFill>
                <a:latin typeface="+mj-lt"/>
                <a:ea typeface="+mj-ea"/>
                <a:cs typeface="+mj-cs"/>
              </a:rPr>
              <a:t>Understanding 3D</a:t>
            </a:r>
            <a:r>
              <a:rPr lang="en-US" sz="6600" kern="1200" spc="-20" dirty="0">
                <a:solidFill>
                  <a:srgbClr val="FFFFFF"/>
                </a:solidFill>
                <a:latin typeface="+mj-lt"/>
                <a:ea typeface="+mj-ea"/>
                <a:cs typeface="+mj-cs"/>
              </a:rPr>
              <a:t> </a:t>
            </a:r>
            <a:r>
              <a:rPr lang="en-US" sz="6600" kern="1200" spc="250" dirty="0">
                <a:solidFill>
                  <a:srgbClr val="FFFFFF"/>
                </a:solidFill>
                <a:latin typeface="+mj-lt"/>
                <a:ea typeface="+mj-ea"/>
                <a:cs typeface="+mj-cs"/>
              </a:rPr>
              <a:t>Point</a:t>
            </a:r>
            <a:r>
              <a:rPr lang="en-US" sz="6600" kern="1200" spc="-20" dirty="0">
                <a:solidFill>
                  <a:srgbClr val="FFFFFF"/>
                </a:solidFill>
                <a:latin typeface="+mj-lt"/>
                <a:ea typeface="+mj-ea"/>
                <a:cs typeface="+mj-cs"/>
              </a:rPr>
              <a:t> </a:t>
            </a:r>
            <a:r>
              <a:rPr lang="en-US" sz="6600" kern="1200" spc="240" dirty="0">
                <a:solidFill>
                  <a:srgbClr val="FFFFFF"/>
                </a:solidFill>
                <a:latin typeface="+mj-lt"/>
                <a:ea typeface="+mj-ea"/>
                <a:cs typeface="+mj-cs"/>
              </a:rPr>
              <a:t>Clouds</a:t>
            </a:r>
          </a:p>
        </p:txBody>
      </p:sp>
      <p:sp>
        <p:nvSpPr>
          <p:cNvPr id="5" name="object 5"/>
          <p:cNvSpPr txBox="1"/>
          <p:nvPr/>
        </p:nvSpPr>
        <p:spPr>
          <a:xfrm>
            <a:off x="6658208" y="274365"/>
            <a:ext cx="12987521" cy="9266510"/>
          </a:xfrm>
          <a:prstGeom prst="rect">
            <a:avLst/>
          </a:prstGeom>
        </p:spPr>
        <p:txBody>
          <a:bodyPr vert="horz" lIns="91440" tIns="45720" rIns="91440" bIns="45720" rtlCol="0" anchor="ctr">
            <a:normAutofit/>
          </a:bodyPr>
          <a:lstStyle/>
          <a:p>
            <a:pPr marL="12700" marR="6358890" indent="-228600">
              <a:lnSpc>
                <a:spcPct val="90000"/>
              </a:lnSpc>
              <a:buFont typeface="Arial" panose="020B0604020202020204" pitchFamily="34" charset="0"/>
              <a:buChar char="•"/>
            </a:pPr>
            <a:endParaRPr lang="en-US" sz="8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7C4EF2B9-2647-92C5-9BC1-5F8CFA18E1F5}"/>
              </a:ext>
            </a:extLst>
          </p:cNvPr>
          <p:cNvSpPr txBox="1"/>
          <p:nvPr/>
        </p:nvSpPr>
        <p:spPr>
          <a:xfrm>
            <a:off x="6965885" y="274365"/>
            <a:ext cx="13313995" cy="8450455"/>
          </a:xfrm>
          <a:prstGeom prst="rect">
            <a:avLst/>
          </a:prstGeom>
          <a:noFill/>
        </p:spPr>
        <p:txBody>
          <a:bodyPr wrap="square">
            <a:spAutoFit/>
          </a:bodyPr>
          <a:lstStyle/>
          <a:p>
            <a:pPr marL="12700">
              <a:lnSpc>
                <a:spcPct val="100000"/>
              </a:lnSpc>
              <a:spcBef>
                <a:spcPts val="135"/>
              </a:spcBef>
            </a:pPr>
            <a:r>
              <a:rPr lang="en-US" sz="3200" dirty="0"/>
              <a:t>3D Point Clouds consist of numerous individual points in 3D space, captured using technologies like LiDAR and stereo cameras. They are used in 3D modeling, computer vision, and GIS.</a:t>
            </a:r>
          </a:p>
          <a:p>
            <a:pPr marL="584200" indent="-571500">
              <a:lnSpc>
                <a:spcPct val="100000"/>
              </a:lnSpc>
              <a:spcBef>
                <a:spcPts val="135"/>
              </a:spcBef>
              <a:buFont typeface="Arial" panose="020B0604020202020204" pitchFamily="34" charset="0"/>
              <a:buChar char="•"/>
            </a:pPr>
            <a:endParaRPr lang="en-US" sz="3200" b="1" dirty="0">
              <a:solidFill>
                <a:srgbClr val="00B0F0"/>
              </a:solidFill>
              <a:cs typeface="Arial MT"/>
            </a:endParaRPr>
          </a:p>
          <a:p>
            <a:pPr marL="584200" indent="-571500">
              <a:lnSpc>
                <a:spcPct val="100000"/>
              </a:lnSpc>
              <a:spcBef>
                <a:spcPts val="135"/>
              </a:spcBef>
              <a:buFont typeface="Arial" panose="020B0604020202020204" pitchFamily="34" charset="0"/>
              <a:buChar char="•"/>
            </a:pPr>
            <a:r>
              <a:rPr lang="en-US" sz="3200" b="1" dirty="0">
                <a:solidFill>
                  <a:srgbClr val="0070C0"/>
                </a:solidFill>
                <a:cs typeface="Arial MT"/>
              </a:rPr>
              <a:t>Applications: </a:t>
            </a:r>
          </a:p>
          <a:p>
            <a:pPr algn="l"/>
            <a:r>
              <a:rPr lang="en-US" sz="3200" b="1" i="0" dirty="0">
                <a:effectLst/>
              </a:rPr>
              <a:t>	3D Modeling</a:t>
            </a:r>
            <a:r>
              <a:rPr lang="en-US" sz="3200" b="0" i="0" dirty="0">
                <a:effectLst/>
              </a:rPr>
              <a:t>: </a:t>
            </a:r>
            <a:r>
              <a:rPr lang="en-US" sz="3200" dirty="0"/>
              <a:t>Used in architecture, </a:t>
            </a:r>
          </a:p>
          <a:p>
            <a:pPr algn="l"/>
            <a:r>
              <a:rPr lang="en-US" sz="3200" dirty="0"/>
              <a:t>	engineering, and entertainment.</a:t>
            </a:r>
          </a:p>
          <a:p>
            <a:pPr algn="l"/>
            <a:r>
              <a:rPr lang="en-US" sz="3200" b="1" i="0" dirty="0">
                <a:effectLst/>
              </a:rPr>
              <a:t>	Computer Vision</a:t>
            </a:r>
            <a:r>
              <a:rPr lang="en-US" sz="3200" b="0" i="0" dirty="0">
                <a:effectLst/>
              </a:rPr>
              <a:t>: </a:t>
            </a:r>
            <a:r>
              <a:rPr lang="en-US" sz="3200" dirty="0"/>
              <a:t>Helps in object recognition </a:t>
            </a:r>
          </a:p>
          <a:p>
            <a:pPr algn="l"/>
            <a:r>
              <a:rPr lang="en-US" sz="3200" dirty="0"/>
              <a:t>	and scene reconstruction.</a:t>
            </a:r>
          </a:p>
          <a:p>
            <a:pPr algn="l"/>
            <a:r>
              <a:rPr lang="en-US" sz="3200" b="1" i="0" dirty="0">
                <a:effectLst/>
              </a:rPr>
              <a:t>	GIS</a:t>
            </a:r>
            <a:r>
              <a:rPr lang="en-US" sz="3200" b="0" i="0" dirty="0">
                <a:effectLst/>
              </a:rPr>
              <a:t>: </a:t>
            </a:r>
            <a:r>
              <a:rPr lang="en-US" sz="3200" dirty="0"/>
              <a:t>Creates accurate </a:t>
            </a:r>
          </a:p>
          <a:p>
            <a:pPr algn="l"/>
            <a:r>
              <a:rPr lang="en-US" sz="3200" dirty="0"/>
              <a:t>	geographic representations.</a:t>
            </a:r>
          </a:p>
          <a:p>
            <a:pPr marL="584200" marR="6358890" indent="-571500">
              <a:lnSpc>
                <a:spcPct val="101299"/>
              </a:lnSpc>
              <a:buFont typeface="Arial" panose="020B0604020202020204" pitchFamily="34" charset="0"/>
              <a:buChar char="•"/>
            </a:pPr>
            <a:r>
              <a:rPr lang="en-US" sz="3200" b="1" dirty="0">
                <a:solidFill>
                  <a:srgbClr val="0070C0"/>
                </a:solidFill>
              </a:rPr>
              <a:t>Challenges:</a:t>
            </a:r>
          </a:p>
          <a:p>
            <a:pPr marL="927100" marR="6358890" lvl="1" indent="-457200">
              <a:lnSpc>
                <a:spcPct val="101299"/>
              </a:lnSpc>
              <a:buFont typeface="Arial" panose="020B0604020202020204" pitchFamily="34" charset="0"/>
              <a:buChar char="•"/>
            </a:pPr>
            <a:r>
              <a:rPr lang="en-US" sz="3200" dirty="0"/>
              <a:t>Lack of inherent structure.</a:t>
            </a:r>
          </a:p>
          <a:p>
            <a:pPr marL="927100" marR="6358890" lvl="1" indent="-457200">
              <a:lnSpc>
                <a:spcPct val="101299"/>
              </a:lnSpc>
              <a:buFont typeface="Arial" panose="020B0604020202020204" pitchFamily="34" charset="0"/>
              <a:buChar char="•"/>
            </a:pPr>
            <a:r>
              <a:rPr lang="en-US" sz="3200" dirty="0"/>
              <a:t>No clear ordering.</a:t>
            </a:r>
          </a:p>
          <a:p>
            <a:pPr marL="927100" marR="6358890" lvl="1" indent="-457200">
              <a:lnSpc>
                <a:spcPct val="101299"/>
              </a:lnSpc>
              <a:buFont typeface="Arial" panose="020B0604020202020204" pitchFamily="34" charset="0"/>
              <a:buChar char="•"/>
            </a:pPr>
            <a:r>
              <a:rPr lang="en-US" sz="3200" dirty="0"/>
              <a:t>Need for detailed manual annotation.</a:t>
            </a:r>
          </a:p>
          <a:p>
            <a:pPr marL="12700" marR="6358890">
              <a:lnSpc>
                <a:spcPct val="101299"/>
              </a:lnSpc>
            </a:pPr>
            <a:endParaRPr lang="en-US" sz="2850" dirty="0">
              <a:cs typeface="Arial MT"/>
            </a:endParaRPr>
          </a:p>
        </p:txBody>
      </p:sp>
      <p:pic>
        <p:nvPicPr>
          <p:cNvPr id="8" name="Picture 7" descr="A two-story house with a bed and a couch&#10;&#10;Description automatically generated">
            <a:extLst>
              <a:ext uri="{FF2B5EF4-FFF2-40B4-BE49-F238E27FC236}">
                <a16:creationId xmlns:a16="http://schemas.microsoft.com/office/drawing/2014/main" id="{CF3D0329-5646-AE75-F9A1-DA18B1691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2883" y="5671885"/>
            <a:ext cx="6476190" cy="38857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099073"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7" y="2325563"/>
            <a:ext cx="11309350" cy="665822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8" y="2342280"/>
            <a:ext cx="11309348" cy="6658228"/>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66128" y="5917252"/>
            <a:ext cx="4125949" cy="6658232"/>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827343" y="1599136"/>
            <a:ext cx="6431525" cy="68914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81" y="2308843"/>
            <a:ext cx="11309355" cy="6658222"/>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769605" y="967767"/>
            <a:ext cx="5278919" cy="5586233"/>
          </a:xfrm>
          <a:prstGeom prst="rect">
            <a:avLst/>
          </a:prstGeom>
        </p:spPr>
        <p:txBody>
          <a:bodyPr vert="horz" lIns="91440" tIns="45720" rIns="91440" bIns="45720" rtlCol="0" anchor="b">
            <a:normAutofit/>
          </a:bodyPr>
          <a:lstStyle/>
          <a:p>
            <a:pPr marL="12700" algn="l" rtl="0">
              <a:lnSpc>
                <a:spcPct val="90000"/>
              </a:lnSpc>
              <a:spcBef>
                <a:spcPct val="0"/>
              </a:spcBef>
            </a:pPr>
            <a:r>
              <a:rPr lang="en-US" sz="6600" kern="1200" spc="250" dirty="0">
                <a:solidFill>
                  <a:srgbClr val="FFFFFF"/>
                </a:solidFill>
                <a:latin typeface="+mj-lt"/>
                <a:cs typeface="+mj-cs"/>
              </a:rPr>
              <a:t>Deep Learning for 3D Point Clouds</a:t>
            </a:r>
          </a:p>
        </p:txBody>
      </p:sp>
      <p:sp>
        <p:nvSpPr>
          <p:cNvPr id="5" name="object 5"/>
          <p:cNvSpPr txBox="1"/>
          <p:nvPr/>
        </p:nvSpPr>
        <p:spPr>
          <a:xfrm>
            <a:off x="6658208" y="274365"/>
            <a:ext cx="12987521" cy="9266510"/>
          </a:xfrm>
          <a:prstGeom prst="rect">
            <a:avLst/>
          </a:prstGeom>
        </p:spPr>
        <p:txBody>
          <a:bodyPr vert="horz" lIns="91440" tIns="45720" rIns="91440" bIns="45720" rtlCol="0" anchor="ctr">
            <a:normAutofit/>
          </a:bodyPr>
          <a:lstStyle/>
          <a:p>
            <a:pPr marL="12700" marR="6358890" indent="-228600">
              <a:lnSpc>
                <a:spcPct val="90000"/>
              </a:lnSpc>
              <a:buFont typeface="Arial" panose="020B0604020202020204" pitchFamily="34" charset="0"/>
              <a:buChar char="•"/>
            </a:pPr>
            <a:endParaRPr lang="en-US" sz="8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18D87383-7061-37FA-DD03-39913A238062}"/>
              </a:ext>
            </a:extLst>
          </p:cNvPr>
          <p:cNvSpPr txBox="1"/>
          <p:nvPr/>
        </p:nvSpPr>
        <p:spPr>
          <a:xfrm>
            <a:off x="6919791" y="414561"/>
            <a:ext cx="13213121" cy="2576090"/>
          </a:xfrm>
          <a:prstGeom prst="rect">
            <a:avLst/>
          </a:prstGeom>
          <a:noFill/>
        </p:spPr>
        <p:txBody>
          <a:bodyPr wrap="square">
            <a:spAutoFit/>
          </a:bodyPr>
          <a:lstStyle/>
          <a:p>
            <a:pPr marL="12700" marR="5080">
              <a:lnSpc>
                <a:spcPct val="101299"/>
              </a:lnSpc>
              <a:spcBef>
                <a:spcPts val="90"/>
              </a:spcBef>
            </a:pPr>
            <a:r>
              <a:rPr lang="en-US" sz="3200" spc="15" dirty="0">
                <a:solidFill>
                  <a:srgbClr val="0D0D0D"/>
                </a:solidFill>
              </a:rPr>
              <a:t>Deep learning has shown significant promise in tackling the challenges of processing and understanding 3D shapes within point clouds. For a deep learning model to be effective in processing 3D point clouds, it must satisfy the following key requirements:</a:t>
            </a:r>
          </a:p>
          <a:p>
            <a:pPr marL="12700" marR="5080">
              <a:lnSpc>
                <a:spcPct val="101299"/>
              </a:lnSpc>
              <a:spcBef>
                <a:spcPts val="90"/>
              </a:spcBef>
            </a:pPr>
            <a:endParaRPr lang="en-US" sz="3200" spc="15" dirty="0">
              <a:solidFill>
                <a:srgbClr val="0D0D0D"/>
              </a:solidFill>
            </a:endParaRPr>
          </a:p>
        </p:txBody>
      </p:sp>
      <p:pic>
        <p:nvPicPr>
          <p:cNvPr id="6" name="Picture 5" descr="A screenshot of a game&#10;&#10;Description automatically generated">
            <a:extLst>
              <a:ext uri="{FF2B5EF4-FFF2-40B4-BE49-F238E27FC236}">
                <a16:creationId xmlns:a16="http://schemas.microsoft.com/office/drawing/2014/main" id="{6C0CFFC0-F5C4-B72A-2D3E-E36B567AF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8227" y="6443166"/>
            <a:ext cx="7987479" cy="2915802"/>
          </a:xfrm>
          <a:prstGeom prst="rect">
            <a:avLst/>
          </a:prstGeom>
        </p:spPr>
      </p:pic>
      <p:sp>
        <p:nvSpPr>
          <p:cNvPr id="7" name="object 4">
            <a:extLst>
              <a:ext uri="{FF2B5EF4-FFF2-40B4-BE49-F238E27FC236}">
                <a16:creationId xmlns:a16="http://schemas.microsoft.com/office/drawing/2014/main" id="{F92B2B57-C52D-31CD-F29A-230F8E750FBF}"/>
              </a:ext>
            </a:extLst>
          </p:cNvPr>
          <p:cNvSpPr txBox="1"/>
          <p:nvPr/>
        </p:nvSpPr>
        <p:spPr>
          <a:xfrm>
            <a:off x="9375303" y="9623508"/>
            <a:ext cx="7553325" cy="258404"/>
          </a:xfrm>
          <a:prstGeom prst="rect">
            <a:avLst/>
          </a:prstGeom>
        </p:spPr>
        <p:txBody>
          <a:bodyPr vert="horz" wrap="square" lIns="0" tIns="12065" rIns="0" bIns="0" rtlCol="0">
            <a:spAutoFit/>
          </a:bodyPr>
          <a:lstStyle/>
          <a:p>
            <a:pPr marL="12700" marR="5080" algn="ctr">
              <a:lnSpc>
                <a:spcPct val="100000"/>
              </a:lnSpc>
              <a:spcBef>
                <a:spcPts val="95"/>
              </a:spcBef>
            </a:pPr>
            <a:r>
              <a:rPr lang="en-US" sz="1600" b="1" i="0" dirty="0">
                <a:effectLst/>
                <a:highlight>
                  <a:srgbClr val="FFFFFF"/>
                </a:highlight>
                <a:latin typeface="Open Sans" panose="020F0502020204030204" pitchFamily="34" charset="0"/>
              </a:rPr>
              <a:t>Point cloud problem statement</a:t>
            </a:r>
            <a:endParaRPr sz="1650" dirty="0">
              <a:latin typeface="Times New Roman"/>
              <a:cs typeface="Times New Roman"/>
            </a:endParaRPr>
          </a:p>
        </p:txBody>
      </p:sp>
      <p:sp>
        <p:nvSpPr>
          <p:cNvPr id="3" name="TextBox 2">
            <a:extLst>
              <a:ext uri="{FF2B5EF4-FFF2-40B4-BE49-F238E27FC236}">
                <a16:creationId xmlns:a16="http://schemas.microsoft.com/office/drawing/2014/main" id="{F905560F-F9B1-57B7-EC0F-F79DA81BB5D8}"/>
              </a:ext>
            </a:extLst>
          </p:cNvPr>
          <p:cNvSpPr txBox="1"/>
          <p:nvPr/>
        </p:nvSpPr>
        <p:spPr>
          <a:xfrm>
            <a:off x="13258354" y="2701349"/>
            <a:ext cx="5817434" cy="2062103"/>
          </a:xfrm>
          <a:prstGeom prst="rect">
            <a:avLst/>
          </a:prstGeom>
          <a:noFill/>
        </p:spPr>
        <p:txBody>
          <a:bodyPr wrap="square" rtlCol="0">
            <a:spAutoFit/>
          </a:bodyPr>
          <a:lstStyle/>
          <a:p>
            <a:pPr marL="285750" indent="-285750">
              <a:buFont typeface="Arial" panose="020B0604020202020204" pitchFamily="34" charset="0"/>
              <a:buChar char="•"/>
            </a:pPr>
            <a:r>
              <a:rPr lang="en-US" sz="3200" b="1" spc="15" dirty="0">
                <a:solidFill>
                  <a:srgbClr val="0070C0"/>
                </a:solidFill>
                <a:cs typeface="Arial MT"/>
              </a:rPr>
              <a:t>Permutation</a:t>
            </a:r>
            <a:r>
              <a:rPr lang="en-US" sz="3200" b="1" spc="5" dirty="0">
                <a:solidFill>
                  <a:srgbClr val="0070C0"/>
                </a:solidFill>
                <a:cs typeface="Arial MT"/>
              </a:rPr>
              <a:t> </a:t>
            </a:r>
            <a:r>
              <a:rPr lang="en-US" sz="3200" b="1" spc="15" dirty="0">
                <a:solidFill>
                  <a:srgbClr val="0070C0"/>
                </a:solidFill>
                <a:cs typeface="Arial MT"/>
              </a:rPr>
              <a:t>Invariance:</a:t>
            </a:r>
            <a:r>
              <a:rPr lang="en-US" sz="3200" b="1" dirty="0">
                <a:solidFill>
                  <a:srgbClr val="0070C0"/>
                </a:solidFill>
                <a:cs typeface="Arial MT"/>
              </a:rPr>
              <a:t> </a:t>
            </a:r>
            <a:r>
              <a:rPr lang="en-US" sz="3200" spc="15" dirty="0">
                <a:solidFill>
                  <a:srgbClr val="0D0D0D"/>
                </a:solidFill>
              </a:rPr>
              <a:t>The model must be invariant to the N! possible permutations of the input points. </a:t>
            </a:r>
          </a:p>
        </p:txBody>
      </p:sp>
      <p:sp>
        <p:nvSpPr>
          <p:cNvPr id="9" name="TextBox 8">
            <a:extLst>
              <a:ext uri="{FF2B5EF4-FFF2-40B4-BE49-F238E27FC236}">
                <a16:creationId xmlns:a16="http://schemas.microsoft.com/office/drawing/2014/main" id="{31BD0E95-8CEA-3574-7F0B-BC1BE92F396F}"/>
              </a:ext>
            </a:extLst>
          </p:cNvPr>
          <p:cNvSpPr txBox="1"/>
          <p:nvPr/>
        </p:nvSpPr>
        <p:spPr>
          <a:xfrm>
            <a:off x="6870980" y="2701349"/>
            <a:ext cx="5817434" cy="3539430"/>
          </a:xfrm>
          <a:prstGeom prst="rect">
            <a:avLst/>
          </a:prstGeom>
          <a:noFill/>
        </p:spPr>
        <p:txBody>
          <a:bodyPr wrap="square" rtlCol="0">
            <a:spAutoFit/>
          </a:bodyPr>
          <a:lstStyle/>
          <a:p>
            <a:pPr marL="285750" indent="-285750">
              <a:buFont typeface="Arial" panose="020B0604020202020204" pitchFamily="34" charset="0"/>
              <a:buChar char="•"/>
            </a:pPr>
            <a:r>
              <a:rPr lang="en-US" sz="3200" b="1" spc="15" dirty="0">
                <a:solidFill>
                  <a:srgbClr val="0070C0"/>
                </a:solidFill>
                <a:cs typeface="Arial MT"/>
              </a:rPr>
              <a:t>Geometric</a:t>
            </a:r>
            <a:r>
              <a:rPr lang="en-US" sz="3200" b="1" spc="-40" dirty="0">
                <a:solidFill>
                  <a:srgbClr val="0070C0"/>
                </a:solidFill>
                <a:cs typeface="Arial MT"/>
              </a:rPr>
              <a:t> </a:t>
            </a:r>
            <a:r>
              <a:rPr lang="en-US" sz="3200" b="1" spc="5" dirty="0">
                <a:solidFill>
                  <a:srgbClr val="0070C0"/>
                </a:solidFill>
                <a:cs typeface="Arial MT"/>
              </a:rPr>
              <a:t>Transformations</a:t>
            </a:r>
            <a:r>
              <a:rPr lang="en-US" sz="3200" b="1" spc="10" dirty="0">
                <a:solidFill>
                  <a:srgbClr val="0070C0"/>
                </a:solidFill>
                <a:cs typeface="Arial MT"/>
              </a:rPr>
              <a:t> </a:t>
            </a:r>
            <a:r>
              <a:rPr lang="en-US" sz="3200" b="1" spc="15" dirty="0">
                <a:solidFill>
                  <a:srgbClr val="0070C0"/>
                </a:solidFill>
                <a:cs typeface="Arial MT"/>
              </a:rPr>
              <a:t>Invariance:</a:t>
            </a:r>
            <a:r>
              <a:rPr lang="en-US" sz="3200" spc="-40" dirty="0">
                <a:solidFill>
                  <a:srgbClr val="0070C0"/>
                </a:solidFill>
                <a:cs typeface="Arial MT"/>
              </a:rPr>
              <a:t> </a:t>
            </a:r>
            <a:r>
              <a:rPr lang="en-US" sz="3200" spc="15" dirty="0">
                <a:solidFill>
                  <a:srgbClr val="0D0D0D"/>
                </a:solidFill>
              </a:rPr>
              <a:t>The model’s output for downstream tasks must remain consistent even when rigid transformations (like rotation, translation, or scaling) are applied to the input data.</a:t>
            </a:r>
            <a:endParaRPr lang="en-US" sz="2800" dirty="0"/>
          </a:p>
        </p:txBody>
      </p:sp>
    </p:spTree>
    <p:extLst>
      <p:ext uri="{BB962C8B-B14F-4D97-AF65-F5344CB8AC3E}">
        <p14:creationId xmlns:p14="http://schemas.microsoft.com/office/powerpoint/2010/main" val="356724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099073"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7" y="2325563"/>
            <a:ext cx="11309350" cy="665822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8" y="2342280"/>
            <a:ext cx="11309348" cy="6658228"/>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66128" y="5917252"/>
            <a:ext cx="4125949" cy="6658232"/>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827343" y="1599136"/>
            <a:ext cx="6431525" cy="68914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81" y="2308843"/>
            <a:ext cx="11309355" cy="6658222"/>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769605" y="967767"/>
            <a:ext cx="5278919" cy="5586233"/>
          </a:xfrm>
          <a:prstGeom prst="rect">
            <a:avLst/>
          </a:prstGeom>
        </p:spPr>
        <p:txBody>
          <a:bodyPr vert="horz" lIns="91440" tIns="45720" rIns="91440" bIns="45720" rtlCol="0" anchor="b">
            <a:normAutofit/>
          </a:bodyPr>
          <a:lstStyle/>
          <a:p>
            <a:pPr marL="12700" algn="l" rtl="0">
              <a:lnSpc>
                <a:spcPct val="90000"/>
              </a:lnSpc>
              <a:spcBef>
                <a:spcPct val="0"/>
              </a:spcBef>
            </a:pPr>
            <a:br>
              <a:rPr lang="en-US" sz="6600" kern="1200" spc="250" dirty="0">
                <a:solidFill>
                  <a:srgbClr val="FFFFFF"/>
                </a:solidFill>
                <a:latin typeface="+mj-lt"/>
                <a:cs typeface="+mj-cs"/>
              </a:rPr>
            </a:br>
            <a:r>
              <a:rPr lang="en-US" sz="6600" kern="1200" spc="250" dirty="0">
                <a:solidFill>
                  <a:srgbClr val="FFFFFF"/>
                </a:solidFill>
                <a:latin typeface="+mj-lt"/>
                <a:cs typeface="+mj-cs"/>
              </a:rPr>
              <a:t>PointNet: Deep Learning for Point Clouds</a:t>
            </a:r>
          </a:p>
        </p:txBody>
      </p:sp>
      <p:sp>
        <p:nvSpPr>
          <p:cNvPr id="5" name="object 5"/>
          <p:cNvSpPr txBox="1"/>
          <p:nvPr/>
        </p:nvSpPr>
        <p:spPr>
          <a:xfrm>
            <a:off x="6658208" y="274365"/>
            <a:ext cx="12987521" cy="9266510"/>
          </a:xfrm>
          <a:prstGeom prst="rect">
            <a:avLst/>
          </a:prstGeom>
        </p:spPr>
        <p:txBody>
          <a:bodyPr vert="horz" lIns="91440" tIns="45720" rIns="91440" bIns="45720" rtlCol="0" anchor="ctr">
            <a:normAutofit/>
          </a:bodyPr>
          <a:lstStyle/>
          <a:p>
            <a:pPr marL="12700" marR="6358890" indent="-228600">
              <a:lnSpc>
                <a:spcPct val="90000"/>
              </a:lnSpc>
              <a:buFont typeface="Arial" panose="020B0604020202020204" pitchFamily="34" charset="0"/>
              <a:buChar char="•"/>
            </a:pPr>
            <a:endParaRPr lang="en-US" sz="800"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20BB7B88-4725-70AA-46D7-A4BDC0980C70}"/>
              </a:ext>
            </a:extLst>
          </p:cNvPr>
          <p:cNvSpPr txBox="1"/>
          <p:nvPr/>
        </p:nvSpPr>
        <p:spPr>
          <a:xfrm>
            <a:off x="7252754" y="536234"/>
            <a:ext cx="14061842" cy="1071127"/>
          </a:xfrm>
          <a:prstGeom prst="rect">
            <a:avLst/>
          </a:prstGeom>
          <a:noFill/>
        </p:spPr>
        <p:txBody>
          <a:bodyPr wrap="square">
            <a:spAutoFit/>
          </a:bodyPr>
          <a:lstStyle/>
          <a:p>
            <a:pPr marL="12700" marR="5080">
              <a:lnSpc>
                <a:spcPct val="101299"/>
              </a:lnSpc>
              <a:spcBef>
                <a:spcPts val="90"/>
              </a:spcBef>
            </a:pPr>
            <a:r>
              <a:rPr lang="en-US" sz="3200" spc="15" dirty="0">
                <a:solidFill>
                  <a:srgbClr val="0D0D0D"/>
                </a:solidFill>
                <a:ea typeface="Tahoma" panose="020B0604030504040204" pitchFamily="34" charset="0"/>
                <a:cs typeface="Tahoma" panose="020B0604030504040204" pitchFamily="34" charset="0"/>
              </a:rPr>
              <a:t>PointNet is a deep learning architecture for direct point cloud processing, providing class or segment labels.</a:t>
            </a:r>
          </a:p>
        </p:txBody>
      </p:sp>
      <p:pic>
        <p:nvPicPr>
          <p:cNvPr id="15" name="Picture 14" descr="A diagram of different types of objects&#10;&#10;Description automatically generated">
            <a:extLst>
              <a:ext uri="{FF2B5EF4-FFF2-40B4-BE49-F238E27FC236}">
                <a16:creationId xmlns:a16="http://schemas.microsoft.com/office/drawing/2014/main" id="{03C80559-CE31-0375-6CA4-0E0D9D6C7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1155" y="5689812"/>
            <a:ext cx="8828514" cy="3766688"/>
          </a:xfrm>
          <a:prstGeom prst="rect">
            <a:avLst/>
          </a:prstGeom>
        </p:spPr>
      </p:pic>
      <p:sp>
        <p:nvSpPr>
          <p:cNvPr id="4" name="TextBox 3">
            <a:extLst>
              <a:ext uri="{FF2B5EF4-FFF2-40B4-BE49-F238E27FC236}">
                <a16:creationId xmlns:a16="http://schemas.microsoft.com/office/drawing/2014/main" id="{9F147A54-62DE-6CDA-7075-F166334A1176}"/>
              </a:ext>
            </a:extLst>
          </p:cNvPr>
          <p:cNvSpPr txBox="1"/>
          <p:nvPr/>
        </p:nvSpPr>
        <p:spPr>
          <a:xfrm>
            <a:off x="12628839" y="2306904"/>
            <a:ext cx="7243562" cy="3539430"/>
          </a:xfrm>
          <a:prstGeom prst="rect">
            <a:avLst/>
          </a:prstGeom>
          <a:noFill/>
        </p:spPr>
        <p:txBody>
          <a:bodyPr wrap="square" rtlCol="0">
            <a:spAutoFit/>
          </a:bodyPr>
          <a:lstStyle/>
          <a:p>
            <a:pPr marL="342900" indent="-342900">
              <a:buFont typeface="Arial" panose="020B0604020202020204" pitchFamily="34" charset="0"/>
              <a:buChar char="•"/>
            </a:pPr>
            <a:r>
              <a:rPr lang="en-US" sz="3200" b="1" i="0" dirty="0">
                <a:solidFill>
                  <a:srgbClr val="0070C0"/>
                </a:solidFill>
                <a:effectLst/>
                <a:latin typeface="Calibri-Bold"/>
              </a:rPr>
              <a:t>Insights:</a:t>
            </a:r>
          </a:p>
          <a:p>
            <a:pPr marL="681038" indent="-342900">
              <a:buFont typeface="Arial" panose="020B0604020202020204" pitchFamily="34" charset="0"/>
              <a:buChar char="•"/>
            </a:pPr>
            <a:r>
              <a:rPr lang="en-US" sz="3200" dirty="0">
                <a:solidFill>
                  <a:srgbClr val="0D0D0D"/>
                </a:solidFill>
                <a:latin typeface="Calibri" panose="020F0502020204030204" pitchFamily="34" charset="0"/>
              </a:rPr>
              <a:t>PointNet effectively summarizes complex 3D shapes by identifying a sparse set of key points.</a:t>
            </a:r>
            <a:endParaRPr lang="en-US" sz="3200" b="0" i="0" dirty="0">
              <a:solidFill>
                <a:srgbClr val="0D0D0D"/>
              </a:solidFill>
              <a:effectLst/>
              <a:latin typeface="Calibri" panose="020F0502020204030204" pitchFamily="34" charset="0"/>
            </a:endParaRPr>
          </a:p>
          <a:p>
            <a:pPr marL="681038" indent="-342900">
              <a:buFont typeface="Arial" panose="020B0604020202020204" pitchFamily="34" charset="0"/>
              <a:buChar char="•"/>
            </a:pPr>
            <a:r>
              <a:rPr lang="en-US" sz="3200" dirty="0">
                <a:solidFill>
                  <a:srgbClr val="0D0D0D"/>
                </a:solidFill>
                <a:latin typeface="Calibri" panose="020F0502020204030204" pitchFamily="34" charset="0"/>
              </a:rPr>
              <a:t>Resembles the skeleton of objects based on visualization.</a:t>
            </a:r>
            <a:br>
              <a:rPr lang="en-US" sz="3200" dirty="0"/>
            </a:br>
            <a:endParaRPr lang="en-US" sz="3200" dirty="0"/>
          </a:p>
        </p:txBody>
      </p:sp>
      <p:sp>
        <p:nvSpPr>
          <p:cNvPr id="6" name="TextBox 5">
            <a:extLst>
              <a:ext uri="{FF2B5EF4-FFF2-40B4-BE49-F238E27FC236}">
                <a16:creationId xmlns:a16="http://schemas.microsoft.com/office/drawing/2014/main" id="{190BD4A8-E872-8FC9-300F-26A671C53940}"/>
              </a:ext>
            </a:extLst>
          </p:cNvPr>
          <p:cNvSpPr txBox="1"/>
          <p:nvPr/>
        </p:nvSpPr>
        <p:spPr>
          <a:xfrm>
            <a:off x="7252754" y="2304709"/>
            <a:ext cx="5593563" cy="3046988"/>
          </a:xfrm>
          <a:prstGeom prst="rect">
            <a:avLst/>
          </a:prstGeom>
          <a:noFill/>
        </p:spPr>
        <p:txBody>
          <a:bodyPr wrap="square" rtlCol="0">
            <a:spAutoFit/>
          </a:bodyPr>
          <a:lstStyle/>
          <a:p>
            <a:pPr marL="342900" indent="-342900">
              <a:buFont typeface="Arial" panose="020B0604020202020204" pitchFamily="34" charset="0"/>
              <a:buChar char="•"/>
            </a:pPr>
            <a:r>
              <a:rPr lang="en-US" sz="3200" b="1" i="0" dirty="0">
                <a:solidFill>
                  <a:srgbClr val="0070C0"/>
                </a:solidFill>
                <a:effectLst/>
                <a:latin typeface="Calibri-Bold"/>
              </a:rPr>
              <a:t>Key Innovation:</a:t>
            </a:r>
          </a:p>
          <a:p>
            <a:pPr marL="338138"/>
            <a:r>
              <a:rPr lang="en-US" sz="3200" b="0" i="0" dirty="0">
                <a:solidFill>
                  <a:srgbClr val="0D0D0D"/>
                </a:solidFill>
                <a:effectLst/>
                <a:latin typeface="Calibri" panose="020F0502020204030204" pitchFamily="34" charset="0"/>
              </a:rPr>
              <a:t>PointNet employs a single symmetric function, max pooling, to aggregate information from all points in the input data.</a:t>
            </a:r>
          </a:p>
        </p:txBody>
      </p:sp>
    </p:spTree>
    <p:extLst>
      <p:ext uri="{BB962C8B-B14F-4D97-AF65-F5344CB8AC3E}">
        <p14:creationId xmlns:p14="http://schemas.microsoft.com/office/powerpoint/2010/main" val="47658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684687"/>
            <a:ext cx="20104096" cy="2623251"/>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690908"/>
            <a:ext cx="20093102" cy="262325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381789" y="8683275"/>
            <a:ext cx="6722306" cy="2623251"/>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988" y="8679873"/>
            <a:ext cx="20104099" cy="2634285"/>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2259296" y="9150235"/>
            <a:ext cx="16318011" cy="1704597"/>
          </a:xfrm>
          <a:prstGeom prst="rect">
            <a:avLst/>
          </a:prstGeom>
        </p:spPr>
        <p:txBody>
          <a:bodyPr vert="horz" lIns="91440" tIns="45720" rIns="91440" bIns="45720" rtlCol="0" anchor="ctr">
            <a:normAutofit/>
          </a:bodyPr>
          <a:lstStyle/>
          <a:p>
            <a:pPr marL="12700" algn="ctr" rtl="0">
              <a:lnSpc>
                <a:spcPct val="90000"/>
              </a:lnSpc>
              <a:spcBef>
                <a:spcPct val="0"/>
              </a:spcBef>
            </a:pPr>
            <a:r>
              <a:rPr lang="en-US" sz="6600" kern="1200" spc="210" dirty="0">
                <a:solidFill>
                  <a:srgbClr val="FFFFFF"/>
                </a:solidFill>
                <a:latin typeface="+mj-lt"/>
                <a:cs typeface="+mj-cs"/>
              </a:rPr>
              <a:t>PointNet: Deep Learning for Point Clouds</a:t>
            </a:r>
          </a:p>
        </p:txBody>
      </p:sp>
      <p:grpSp>
        <p:nvGrpSpPr>
          <p:cNvPr id="3" name="object 3">
            <a:extLst>
              <a:ext uri="{FF2B5EF4-FFF2-40B4-BE49-F238E27FC236}">
                <a16:creationId xmlns:a16="http://schemas.microsoft.com/office/drawing/2014/main" id="{6FD36E95-38DB-CCB1-74EE-36DDA0D3ACAD}"/>
              </a:ext>
            </a:extLst>
          </p:cNvPr>
          <p:cNvGrpSpPr/>
          <p:nvPr/>
        </p:nvGrpSpPr>
        <p:grpSpPr>
          <a:xfrm>
            <a:off x="1855367" y="932042"/>
            <a:ext cx="16382365" cy="5963920"/>
            <a:chOff x="1860868" y="3393385"/>
            <a:chExt cx="16382365" cy="5963920"/>
          </a:xfrm>
        </p:grpSpPr>
        <p:pic>
          <p:nvPicPr>
            <p:cNvPr id="4" name="object 4">
              <a:extLst>
                <a:ext uri="{FF2B5EF4-FFF2-40B4-BE49-F238E27FC236}">
                  <a16:creationId xmlns:a16="http://schemas.microsoft.com/office/drawing/2014/main" id="{BC6FE25B-79E7-4051-48CD-15D64FD51FA6}"/>
                </a:ext>
              </a:extLst>
            </p:cNvPr>
            <p:cNvPicPr/>
            <p:nvPr/>
          </p:nvPicPr>
          <p:blipFill>
            <a:blip r:embed="rId2" cstate="print"/>
            <a:stretch>
              <a:fillRect/>
            </a:stretch>
          </p:blipFill>
          <p:spPr>
            <a:xfrm>
              <a:off x="1860868" y="3393385"/>
              <a:ext cx="16382359" cy="5963326"/>
            </a:xfrm>
            <a:prstGeom prst="rect">
              <a:avLst/>
            </a:prstGeom>
          </p:spPr>
        </p:pic>
        <p:sp>
          <p:nvSpPr>
            <p:cNvPr id="6" name="object 5">
              <a:extLst>
                <a:ext uri="{FF2B5EF4-FFF2-40B4-BE49-F238E27FC236}">
                  <a16:creationId xmlns:a16="http://schemas.microsoft.com/office/drawing/2014/main" id="{CB083932-5F80-4441-D3F4-AF9A4DB52C0C}"/>
                </a:ext>
              </a:extLst>
            </p:cNvPr>
            <p:cNvSpPr/>
            <p:nvPr/>
          </p:nvSpPr>
          <p:spPr>
            <a:xfrm>
              <a:off x="13592382" y="3812157"/>
              <a:ext cx="1310005" cy="2444115"/>
            </a:xfrm>
            <a:custGeom>
              <a:avLst/>
              <a:gdLst/>
              <a:ahLst/>
              <a:cxnLst/>
              <a:rect l="l" t="t" r="r" b="b"/>
              <a:pathLst>
                <a:path w="1310005" h="2444115">
                  <a:moveTo>
                    <a:pt x="0" y="0"/>
                  </a:moveTo>
                  <a:lnTo>
                    <a:pt x="1309491" y="0"/>
                  </a:lnTo>
                  <a:lnTo>
                    <a:pt x="1309491" y="2443994"/>
                  </a:lnTo>
                  <a:lnTo>
                    <a:pt x="0" y="2443994"/>
                  </a:lnTo>
                  <a:lnTo>
                    <a:pt x="0" y="0"/>
                  </a:lnTo>
                  <a:close/>
                </a:path>
              </a:pathLst>
            </a:custGeom>
            <a:ln w="41883">
              <a:solidFill>
                <a:srgbClr val="EE220C"/>
              </a:solidFill>
            </a:ln>
          </p:spPr>
          <p:txBody>
            <a:bodyPr wrap="square" lIns="0" tIns="0" rIns="0" bIns="0" rtlCol="0"/>
            <a:lstStyle/>
            <a:p>
              <a:endParaRPr/>
            </a:p>
          </p:txBody>
        </p:sp>
        <p:sp>
          <p:nvSpPr>
            <p:cNvPr id="7" name="object 6">
              <a:extLst>
                <a:ext uri="{FF2B5EF4-FFF2-40B4-BE49-F238E27FC236}">
                  <a16:creationId xmlns:a16="http://schemas.microsoft.com/office/drawing/2014/main" id="{00A60144-1747-9F09-A179-28FAD97B0A11}"/>
                </a:ext>
              </a:extLst>
            </p:cNvPr>
            <p:cNvSpPr/>
            <p:nvPr/>
          </p:nvSpPr>
          <p:spPr>
            <a:xfrm>
              <a:off x="2115097" y="6487068"/>
              <a:ext cx="6696709" cy="2329180"/>
            </a:xfrm>
            <a:custGeom>
              <a:avLst/>
              <a:gdLst/>
              <a:ahLst/>
              <a:cxnLst/>
              <a:rect l="l" t="t" r="r" b="b"/>
              <a:pathLst>
                <a:path w="6696709" h="2329179">
                  <a:moveTo>
                    <a:pt x="0" y="0"/>
                  </a:moveTo>
                  <a:lnTo>
                    <a:pt x="6696425" y="0"/>
                  </a:lnTo>
                  <a:lnTo>
                    <a:pt x="6696425" y="2328668"/>
                  </a:lnTo>
                  <a:lnTo>
                    <a:pt x="0" y="2328668"/>
                  </a:lnTo>
                  <a:lnTo>
                    <a:pt x="0" y="0"/>
                  </a:lnTo>
                  <a:close/>
                </a:path>
              </a:pathLst>
            </a:custGeom>
            <a:ln w="41883">
              <a:solidFill>
                <a:srgbClr val="EE220C"/>
              </a:solidFill>
            </a:ln>
          </p:spPr>
          <p:txBody>
            <a:bodyPr wrap="square" lIns="0" tIns="0" rIns="0" bIns="0" rtlCol="0"/>
            <a:lstStyle/>
            <a:p>
              <a:endParaRPr/>
            </a:p>
          </p:txBody>
        </p:sp>
      </p:grpSp>
      <p:sp>
        <p:nvSpPr>
          <p:cNvPr id="8" name="object 7">
            <a:extLst>
              <a:ext uri="{FF2B5EF4-FFF2-40B4-BE49-F238E27FC236}">
                <a16:creationId xmlns:a16="http://schemas.microsoft.com/office/drawing/2014/main" id="{3E6C080D-ED3A-060A-4BEA-1161474881C0}"/>
              </a:ext>
            </a:extLst>
          </p:cNvPr>
          <p:cNvSpPr txBox="1"/>
          <p:nvPr/>
        </p:nvSpPr>
        <p:spPr>
          <a:xfrm>
            <a:off x="11855292" y="925821"/>
            <a:ext cx="5582285" cy="380873"/>
          </a:xfrm>
          <a:prstGeom prst="rect">
            <a:avLst/>
          </a:prstGeom>
        </p:spPr>
        <p:txBody>
          <a:bodyPr vert="horz" wrap="square" lIns="0" tIns="11430" rIns="0" bIns="0" rtlCol="0">
            <a:spAutoFit/>
          </a:bodyPr>
          <a:lstStyle/>
          <a:p>
            <a:pPr marL="12700" marR="5080">
              <a:lnSpc>
                <a:spcPct val="100000"/>
              </a:lnSpc>
              <a:spcBef>
                <a:spcPts val="90"/>
              </a:spcBef>
            </a:pPr>
            <a:r>
              <a:rPr sz="2400" spc="-10" dirty="0">
                <a:latin typeface="Times New Roman"/>
                <a:cs typeface="Times New Roman"/>
              </a:rPr>
              <a:t>Max</a:t>
            </a:r>
            <a:r>
              <a:rPr sz="2400" dirty="0">
                <a:latin typeface="Times New Roman"/>
                <a:cs typeface="Times New Roman"/>
              </a:rPr>
              <a:t> </a:t>
            </a:r>
            <a:r>
              <a:rPr sz="2400" spc="-10" dirty="0">
                <a:latin typeface="Times New Roman"/>
                <a:cs typeface="Times New Roman"/>
              </a:rPr>
              <a:t>pooling</a:t>
            </a:r>
            <a:r>
              <a:rPr sz="2400" dirty="0">
                <a:latin typeface="Times New Roman"/>
                <a:cs typeface="Times New Roman"/>
              </a:rPr>
              <a:t> </a:t>
            </a:r>
            <a:r>
              <a:rPr sz="2400" spc="-10" dirty="0">
                <a:latin typeface="Times New Roman"/>
                <a:cs typeface="Times New Roman"/>
              </a:rPr>
              <a:t>aggregates</a:t>
            </a:r>
            <a:r>
              <a:rPr sz="2400" spc="5" dirty="0">
                <a:latin typeface="Times New Roman"/>
                <a:cs typeface="Times New Roman"/>
              </a:rPr>
              <a:t> </a:t>
            </a:r>
            <a:r>
              <a:rPr sz="2400" spc="-10" dirty="0">
                <a:latin typeface="Times New Roman"/>
                <a:cs typeface="Times New Roman"/>
              </a:rPr>
              <a:t>the</a:t>
            </a:r>
            <a:r>
              <a:rPr sz="2400" dirty="0">
                <a:latin typeface="Times New Roman"/>
                <a:cs typeface="Times New Roman"/>
              </a:rPr>
              <a:t> </a:t>
            </a:r>
            <a:r>
              <a:rPr sz="2400" spc="-10" dirty="0">
                <a:latin typeface="Times New Roman"/>
                <a:cs typeface="Times New Roman"/>
              </a:rPr>
              <a:t>information</a:t>
            </a:r>
            <a:endParaRPr sz="2400" dirty="0">
              <a:latin typeface="Times New Roman"/>
              <a:cs typeface="Times New Roman"/>
            </a:endParaRPr>
          </a:p>
        </p:txBody>
      </p:sp>
      <p:sp>
        <p:nvSpPr>
          <p:cNvPr id="9" name="object 9">
            <a:extLst>
              <a:ext uri="{FF2B5EF4-FFF2-40B4-BE49-F238E27FC236}">
                <a16:creationId xmlns:a16="http://schemas.microsoft.com/office/drawing/2014/main" id="{DC0E3B2E-8CB3-7D58-9832-4CB0A786B012}"/>
              </a:ext>
            </a:extLst>
          </p:cNvPr>
          <p:cNvSpPr txBox="1"/>
          <p:nvPr/>
        </p:nvSpPr>
        <p:spPr>
          <a:xfrm>
            <a:off x="2666522" y="7625281"/>
            <a:ext cx="14771055" cy="247632"/>
          </a:xfrm>
          <a:prstGeom prst="rect">
            <a:avLst/>
          </a:prstGeom>
        </p:spPr>
        <p:txBody>
          <a:bodyPr vert="horz" wrap="square" lIns="0" tIns="0" rIns="0" bIns="0" rtlCol="0">
            <a:spAutoFit/>
          </a:bodyPr>
          <a:lstStyle/>
          <a:p>
            <a:pPr marL="12700">
              <a:lnSpc>
                <a:spcPts val="1664"/>
              </a:lnSpc>
            </a:pPr>
            <a:r>
              <a:rPr sz="2800" spc="-5" dirty="0">
                <a:latin typeface="Times New Roman"/>
                <a:cs typeface="Times New Roman"/>
              </a:rPr>
              <a:t>PointNet: Deep</a:t>
            </a:r>
            <a:r>
              <a:rPr sz="2800" dirty="0">
                <a:latin typeface="Times New Roman"/>
                <a:cs typeface="Times New Roman"/>
              </a:rPr>
              <a:t> </a:t>
            </a:r>
            <a:r>
              <a:rPr sz="2800" spc="-5" dirty="0">
                <a:latin typeface="Times New Roman"/>
                <a:cs typeface="Times New Roman"/>
              </a:rPr>
              <a:t>Learning</a:t>
            </a:r>
            <a:r>
              <a:rPr sz="2800" dirty="0">
                <a:latin typeface="Times New Roman"/>
                <a:cs typeface="Times New Roman"/>
              </a:rPr>
              <a:t> </a:t>
            </a:r>
            <a:r>
              <a:rPr sz="2800" spc="-5" dirty="0">
                <a:latin typeface="Times New Roman"/>
                <a:cs typeface="Times New Roman"/>
              </a:rPr>
              <a:t>on</a:t>
            </a:r>
            <a:r>
              <a:rPr sz="2800" dirty="0">
                <a:latin typeface="Times New Roman"/>
                <a:cs typeface="Times New Roman"/>
              </a:rPr>
              <a:t> </a:t>
            </a:r>
            <a:r>
              <a:rPr sz="2800" spc="-5" dirty="0">
                <a:latin typeface="Times New Roman"/>
                <a:cs typeface="Times New Roman"/>
              </a:rPr>
              <a:t>Point</a:t>
            </a:r>
            <a:r>
              <a:rPr sz="2800" dirty="0">
                <a:latin typeface="Times New Roman"/>
                <a:cs typeface="Times New Roman"/>
              </a:rPr>
              <a:t> </a:t>
            </a:r>
            <a:r>
              <a:rPr sz="2800" spc="-5" dirty="0">
                <a:latin typeface="Times New Roman"/>
                <a:cs typeface="Times New Roman"/>
              </a:rPr>
              <a:t>Sets</a:t>
            </a:r>
            <a:r>
              <a:rPr sz="2800" dirty="0">
                <a:latin typeface="Times New Roman"/>
                <a:cs typeface="Times New Roman"/>
              </a:rPr>
              <a:t> </a:t>
            </a:r>
            <a:r>
              <a:rPr sz="2800" spc="-5" dirty="0">
                <a:latin typeface="Times New Roman"/>
                <a:cs typeface="Times New Roman"/>
              </a:rPr>
              <a:t>for</a:t>
            </a:r>
            <a:r>
              <a:rPr sz="2800" dirty="0">
                <a:latin typeface="Times New Roman"/>
                <a:cs typeface="Times New Roman"/>
              </a:rPr>
              <a:t> </a:t>
            </a:r>
            <a:r>
              <a:rPr sz="2800" spc="-5" dirty="0">
                <a:latin typeface="Times New Roman"/>
                <a:cs typeface="Times New Roman"/>
              </a:rPr>
              <a:t>3D</a:t>
            </a:r>
            <a:r>
              <a:rPr sz="2800" spc="5" dirty="0">
                <a:latin typeface="Times New Roman"/>
                <a:cs typeface="Times New Roman"/>
              </a:rPr>
              <a:t> </a:t>
            </a:r>
            <a:r>
              <a:rPr sz="2800" spc="-10" dirty="0">
                <a:latin typeface="Times New Roman"/>
                <a:cs typeface="Times New Roman"/>
              </a:rPr>
              <a:t>Classification</a:t>
            </a:r>
            <a:r>
              <a:rPr sz="2800" dirty="0">
                <a:latin typeface="Times New Roman"/>
                <a:cs typeface="Times New Roman"/>
              </a:rPr>
              <a:t> </a:t>
            </a:r>
            <a:r>
              <a:rPr sz="2800" spc="-5" dirty="0">
                <a:latin typeface="Times New Roman"/>
                <a:cs typeface="Times New Roman"/>
              </a:rPr>
              <a:t>and</a:t>
            </a:r>
            <a:r>
              <a:rPr sz="2800" dirty="0">
                <a:latin typeface="Times New Roman"/>
                <a:cs typeface="Times New Roman"/>
              </a:rPr>
              <a:t> </a:t>
            </a:r>
            <a:r>
              <a:rPr sz="2800" spc="-5" dirty="0">
                <a:latin typeface="Times New Roman"/>
                <a:cs typeface="Times New Roman"/>
              </a:rPr>
              <a:t>Segmentation,</a:t>
            </a:r>
            <a:r>
              <a:rPr sz="2800" dirty="0">
                <a:latin typeface="Times New Roman"/>
                <a:cs typeface="Times New Roman"/>
              </a:rPr>
              <a:t> </a:t>
            </a:r>
            <a:r>
              <a:rPr sz="2800" spc="-5" dirty="0">
                <a:latin typeface="Times New Roman"/>
                <a:cs typeface="Times New Roman"/>
              </a:rPr>
              <a:t>Qi</a:t>
            </a:r>
            <a:r>
              <a:rPr sz="2800" dirty="0">
                <a:latin typeface="Times New Roman"/>
                <a:cs typeface="Times New Roman"/>
              </a:rPr>
              <a:t> </a:t>
            </a:r>
            <a:r>
              <a:rPr sz="2800" spc="-5" dirty="0">
                <a:latin typeface="Times New Roman"/>
                <a:cs typeface="Times New Roman"/>
              </a:rPr>
              <a:t>et</a:t>
            </a:r>
            <a:r>
              <a:rPr sz="2800" dirty="0">
                <a:latin typeface="Times New Roman"/>
                <a:cs typeface="Times New Roman"/>
              </a:rPr>
              <a:t> </a:t>
            </a:r>
            <a:r>
              <a:rPr sz="2800" spc="-5" dirty="0">
                <a:latin typeface="Times New Roman"/>
                <a:cs typeface="Times New Roman"/>
              </a:rPr>
              <a:t>al</a:t>
            </a:r>
            <a:r>
              <a:rPr sz="2800" dirty="0">
                <a:latin typeface="Times New Roman"/>
                <a:cs typeface="Times New Roman"/>
              </a:rPr>
              <a:t> </a:t>
            </a:r>
            <a:r>
              <a:rPr sz="2800" spc="-5" dirty="0">
                <a:latin typeface="Times New Roman"/>
                <a:cs typeface="Times New Roman"/>
              </a:rPr>
              <a:t>in</a:t>
            </a:r>
            <a:r>
              <a:rPr lang="en-US" sz="2800" dirty="0">
                <a:latin typeface="Times New Roman"/>
                <a:cs typeface="Times New Roman"/>
              </a:rPr>
              <a:t> </a:t>
            </a:r>
            <a:r>
              <a:rPr sz="2800" spc="-5" dirty="0">
                <a:latin typeface="Times New Roman"/>
                <a:cs typeface="Times New Roman"/>
              </a:rPr>
              <a:t>CVPR</a:t>
            </a:r>
            <a:r>
              <a:rPr sz="2800" spc="-35" dirty="0">
                <a:latin typeface="Times New Roman"/>
                <a:cs typeface="Times New Roman"/>
              </a:rPr>
              <a:t> </a:t>
            </a:r>
            <a:r>
              <a:rPr sz="2800" spc="-5" dirty="0">
                <a:latin typeface="Times New Roman"/>
                <a:cs typeface="Times New Roman"/>
              </a:rPr>
              <a:t>2017</a:t>
            </a:r>
            <a:endParaRPr sz="2800" dirty="0">
              <a:latin typeface="Times New Roman"/>
              <a:cs typeface="Times New Roman"/>
            </a:endParaRPr>
          </a:p>
        </p:txBody>
      </p:sp>
      <p:sp>
        <p:nvSpPr>
          <p:cNvPr id="11" name="object 8">
            <a:extLst>
              <a:ext uri="{FF2B5EF4-FFF2-40B4-BE49-F238E27FC236}">
                <a16:creationId xmlns:a16="http://schemas.microsoft.com/office/drawing/2014/main" id="{1B41893A-56C8-B2C6-AD2D-B1DE79C65541}"/>
              </a:ext>
            </a:extLst>
          </p:cNvPr>
          <p:cNvSpPr txBox="1"/>
          <p:nvPr/>
        </p:nvSpPr>
        <p:spPr>
          <a:xfrm>
            <a:off x="2109596" y="6514495"/>
            <a:ext cx="6461125" cy="380873"/>
          </a:xfrm>
          <a:prstGeom prst="rect">
            <a:avLst/>
          </a:prstGeom>
        </p:spPr>
        <p:txBody>
          <a:bodyPr vert="horz" wrap="square" lIns="0" tIns="11430" rIns="0" bIns="0" rtlCol="0">
            <a:spAutoFit/>
          </a:bodyPr>
          <a:lstStyle/>
          <a:p>
            <a:pPr marL="12700" marR="5080">
              <a:lnSpc>
                <a:spcPct val="100000"/>
              </a:lnSpc>
              <a:spcBef>
                <a:spcPts val="90"/>
              </a:spcBef>
            </a:pPr>
            <a:r>
              <a:rPr sz="2400" spc="-65" dirty="0">
                <a:latin typeface="Times New Roman"/>
                <a:cs typeface="Times New Roman"/>
              </a:rPr>
              <a:t>Two</a:t>
            </a:r>
            <a:r>
              <a:rPr sz="2400" dirty="0">
                <a:latin typeface="Times New Roman"/>
                <a:cs typeface="Times New Roman"/>
              </a:rPr>
              <a:t> </a:t>
            </a:r>
            <a:r>
              <a:rPr sz="2400" spc="-10" dirty="0">
                <a:latin typeface="Times New Roman"/>
                <a:cs typeface="Times New Roman"/>
              </a:rPr>
              <a:t>small</a:t>
            </a:r>
            <a:r>
              <a:rPr sz="2400" spc="5" dirty="0">
                <a:latin typeface="Times New Roman"/>
                <a:cs typeface="Times New Roman"/>
              </a:rPr>
              <a:t> </a:t>
            </a:r>
            <a:r>
              <a:rPr sz="2400" spc="-10" dirty="0">
                <a:latin typeface="Times New Roman"/>
                <a:cs typeface="Times New Roman"/>
              </a:rPr>
              <a:t>MLP</a:t>
            </a:r>
            <a:r>
              <a:rPr sz="2400" spc="-85" dirty="0">
                <a:latin typeface="Times New Roman"/>
                <a:cs typeface="Times New Roman"/>
              </a:rPr>
              <a:t> </a:t>
            </a:r>
            <a:r>
              <a:rPr sz="2400" spc="-10" dirty="0">
                <a:latin typeface="Times New Roman"/>
                <a:cs typeface="Times New Roman"/>
              </a:rPr>
              <a:t>networks</a:t>
            </a:r>
            <a:endParaRPr sz="2400" dirty="0">
              <a:latin typeface="Times New Roman"/>
              <a:cs typeface="Times New Roman"/>
            </a:endParaRPr>
          </a:p>
        </p:txBody>
      </p:sp>
    </p:spTree>
    <p:extLst>
      <p:ext uri="{BB962C8B-B14F-4D97-AF65-F5344CB8AC3E}">
        <p14:creationId xmlns:p14="http://schemas.microsoft.com/office/powerpoint/2010/main" val="186863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099073"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7" y="2325563"/>
            <a:ext cx="11309350" cy="665822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68" y="2342280"/>
            <a:ext cx="11309348" cy="6658228"/>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66128" y="5917252"/>
            <a:ext cx="4125949" cy="6658232"/>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827343" y="1599136"/>
            <a:ext cx="6431525" cy="68914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25581" y="2308843"/>
            <a:ext cx="11309355" cy="6658222"/>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89636" y="3147379"/>
            <a:ext cx="5278919" cy="3794925"/>
          </a:xfrm>
          <a:prstGeom prst="rect">
            <a:avLst/>
          </a:prstGeom>
        </p:spPr>
        <p:txBody>
          <a:bodyPr vert="horz" lIns="91440" tIns="45720" rIns="91440" bIns="45720" rtlCol="0" anchor="b">
            <a:normAutofit/>
          </a:bodyPr>
          <a:lstStyle/>
          <a:p>
            <a:pPr marL="12700" algn="l" rtl="0">
              <a:lnSpc>
                <a:spcPct val="90000"/>
              </a:lnSpc>
              <a:spcBef>
                <a:spcPct val="0"/>
              </a:spcBef>
            </a:pPr>
            <a:r>
              <a:rPr lang="en-US" sz="6600" kern="1200" spc="210" dirty="0">
                <a:solidFill>
                  <a:srgbClr val="FFFFFF"/>
                </a:solidFill>
                <a:latin typeface="+mj-lt"/>
                <a:ea typeface="+mj-ea"/>
                <a:cs typeface="+mj-cs"/>
              </a:rPr>
              <a:t>DGCNN: Enhancing 3D Point Cloud Analysis</a:t>
            </a:r>
          </a:p>
        </p:txBody>
      </p:sp>
      <p:sp>
        <p:nvSpPr>
          <p:cNvPr id="3" name="object 3"/>
          <p:cNvSpPr txBox="1"/>
          <p:nvPr/>
        </p:nvSpPr>
        <p:spPr>
          <a:xfrm>
            <a:off x="6885584" y="320675"/>
            <a:ext cx="12573000" cy="8610600"/>
          </a:xfrm>
          <a:prstGeom prst="rect">
            <a:avLst/>
          </a:prstGeom>
        </p:spPr>
        <p:txBody>
          <a:bodyPr vert="horz" lIns="91440" tIns="45720" rIns="91440" bIns="45720" rtlCol="0" anchor="ctr">
            <a:normAutofit/>
          </a:bodyPr>
          <a:lstStyle/>
          <a:p>
            <a:pPr marR="5080">
              <a:lnSpc>
                <a:spcPct val="90000"/>
              </a:lnSpc>
              <a:spcBef>
                <a:spcPts val="280"/>
              </a:spcBef>
            </a:pPr>
            <a:r>
              <a:rPr lang="en-US" sz="3200" spc="35" dirty="0"/>
              <a:t>Dynamic Graph CNN (DGCNN) addresses the irregularity of point clouds using EdgeConv.</a:t>
            </a:r>
          </a:p>
          <a:p>
            <a:pPr marR="5080">
              <a:lnSpc>
                <a:spcPct val="90000"/>
              </a:lnSpc>
              <a:spcBef>
                <a:spcPts val="280"/>
              </a:spcBef>
            </a:pPr>
            <a:endParaRPr lang="en-US" sz="3200" spc="35" dirty="0"/>
          </a:p>
          <a:p>
            <a:pPr marL="12700" marR="770255" indent="-228600">
              <a:lnSpc>
                <a:spcPct val="90000"/>
              </a:lnSpc>
              <a:spcBef>
                <a:spcPts val="675"/>
              </a:spcBef>
              <a:buFont typeface="Arial" panose="020B0604020202020204" pitchFamily="34" charset="0"/>
              <a:buChar char="•"/>
            </a:pPr>
            <a:r>
              <a:rPr lang="en-US" sz="3200" b="1" dirty="0">
                <a:solidFill>
                  <a:srgbClr val="0070C0"/>
                </a:solidFill>
              </a:rPr>
              <a:t>Key</a:t>
            </a:r>
            <a:r>
              <a:rPr lang="en-US" sz="3200" b="1" spc="5" dirty="0">
                <a:solidFill>
                  <a:srgbClr val="0070C0"/>
                </a:solidFill>
              </a:rPr>
              <a:t> </a:t>
            </a:r>
            <a:r>
              <a:rPr lang="en-US" sz="3200" b="1" spc="-10" dirty="0">
                <a:solidFill>
                  <a:srgbClr val="0070C0"/>
                </a:solidFill>
              </a:rPr>
              <a:t>Features:</a:t>
            </a:r>
            <a:endParaRPr lang="en-US" sz="3200" b="1" dirty="0">
              <a:solidFill>
                <a:srgbClr val="0070C0"/>
              </a:solidFill>
            </a:endParaRPr>
          </a:p>
          <a:p>
            <a:pPr marL="460375" indent="-228600">
              <a:lnSpc>
                <a:spcPct val="90000"/>
              </a:lnSpc>
              <a:buClr>
                <a:srgbClr val="000000"/>
              </a:buClr>
              <a:buFont typeface="Arial" panose="020B0604020202020204" pitchFamily="34" charset="0"/>
              <a:buChar char="•"/>
              <a:tabLst>
                <a:tab pos="461009" algn="l"/>
              </a:tabLst>
            </a:pPr>
            <a:r>
              <a:rPr lang="en-US" sz="3200" b="1" spc="25" dirty="0"/>
              <a:t>EdgeConv Operation: </a:t>
            </a:r>
            <a:r>
              <a:rPr lang="en-US" sz="3200" spc="25" dirty="0"/>
              <a:t>Directly processes raw point cloud data.</a:t>
            </a:r>
          </a:p>
          <a:p>
            <a:pPr marL="460375" indent="-228600">
              <a:lnSpc>
                <a:spcPct val="90000"/>
              </a:lnSpc>
              <a:buClr>
                <a:srgbClr val="000000"/>
              </a:buClr>
              <a:buFont typeface="Arial" panose="020B0604020202020204" pitchFamily="34" charset="0"/>
              <a:buChar char="•"/>
              <a:tabLst>
                <a:tab pos="461009" algn="l"/>
              </a:tabLst>
            </a:pPr>
            <a:r>
              <a:rPr lang="en-US" sz="3200" b="1" spc="25" dirty="0"/>
              <a:t>Permutation Invariance: </a:t>
            </a:r>
            <a:r>
              <a:rPr lang="en-US" sz="3200" spc="25" dirty="0"/>
              <a:t>Maintains performance consistency by ensuring invariance to input point permutations.</a:t>
            </a:r>
          </a:p>
          <a:p>
            <a:pPr marL="460375" indent="-228600">
              <a:lnSpc>
                <a:spcPct val="90000"/>
              </a:lnSpc>
              <a:buClr>
                <a:srgbClr val="000000"/>
              </a:buClr>
              <a:buFont typeface="Arial" panose="020B0604020202020204" pitchFamily="34" charset="0"/>
              <a:buChar char="•"/>
              <a:tabLst>
                <a:tab pos="461009" algn="l"/>
              </a:tabLst>
            </a:pPr>
            <a:r>
              <a:rPr lang="en-US" sz="3200" b="1" spc="25" dirty="0"/>
              <a:t>Geometric Structure Capture: </a:t>
            </a:r>
            <a:r>
              <a:rPr lang="en-US" sz="3200" spc="25" dirty="0"/>
              <a:t>Learns edge embeddings to understand spatial relationships and geometric context.</a:t>
            </a:r>
          </a:p>
          <a:p>
            <a:pPr marL="12700" indent="-228600">
              <a:lnSpc>
                <a:spcPct val="90000"/>
              </a:lnSpc>
              <a:spcBef>
                <a:spcPts val="5"/>
              </a:spcBef>
              <a:buFont typeface="Arial" panose="020B0604020202020204" pitchFamily="34" charset="0"/>
              <a:buChar char="•"/>
            </a:pPr>
            <a:r>
              <a:rPr lang="en-US" sz="3200" b="1" spc="20" dirty="0">
                <a:solidFill>
                  <a:srgbClr val="0070C0"/>
                </a:solidFill>
              </a:rPr>
              <a:t>Advantages:</a:t>
            </a:r>
            <a:endParaRPr lang="en-US" sz="3200" b="1" dirty="0">
              <a:solidFill>
                <a:srgbClr val="0070C0"/>
              </a:solidFill>
            </a:endParaRPr>
          </a:p>
          <a:p>
            <a:pPr marL="460375" indent="-228600">
              <a:lnSpc>
                <a:spcPct val="90000"/>
              </a:lnSpc>
              <a:buFont typeface="Arial" panose="020B0604020202020204" pitchFamily="34" charset="0"/>
              <a:buChar char="•"/>
              <a:tabLst>
                <a:tab pos="461009" algn="l"/>
              </a:tabLst>
            </a:pPr>
            <a:r>
              <a:rPr lang="en-US" sz="3200" b="1" spc="25" dirty="0"/>
              <a:t>Robust Local Feature Learning: </a:t>
            </a:r>
            <a:r>
              <a:rPr lang="en-US" sz="3200" spc="25" dirty="0"/>
              <a:t>Groups points in both Euclidean and semantic spaces, crucial for tasks like segmentation.</a:t>
            </a:r>
          </a:p>
          <a:p>
            <a:pPr marL="460375" indent="-228600">
              <a:lnSpc>
                <a:spcPct val="90000"/>
              </a:lnSpc>
              <a:buFont typeface="Arial" panose="020B0604020202020204" pitchFamily="34" charset="0"/>
              <a:buChar char="•"/>
              <a:tabLst>
                <a:tab pos="461009" algn="l"/>
              </a:tabLst>
            </a:pPr>
            <a:r>
              <a:rPr lang="en-US" sz="3200" b="1" spc="25" dirty="0"/>
              <a:t>Reliable Performance: </a:t>
            </a:r>
            <a:r>
              <a:rPr lang="en-US" sz="3200" spc="25" dirty="0"/>
              <a:t>Consistently accurate regardless of point order.</a:t>
            </a:r>
          </a:p>
          <a:p>
            <a:pPr marL="460375" indent="-228600">
              <a:lnSpc>
                <a:spcPct val="90000"/>
              </a:lnSpc>
              <a:buFont typeface="Arial" panose="020B0604020202020204" pitchFamily="34" charset="0"/>
              <a:buChar char="•"/>
              <a:tabLst>
                <a:tab pos="461009" algn="l"/>
              </a:tabLst>
            </a:pPr>
            <a:r>
              <a:rPr lang="en-US" sz="3200" b="1" spc="25" dirty="0"/>
              <a:t>Versatility in Applications: </a:t>
            </a:r>
            <a:r>
              <a:rPr lang="en-US" sz="3200" spc="25" dirty="0"/>
              <a:t>Suitable for object recognition, scene understanding, and robotic perception.</a:t>
            </a:r>
          </a:p>
          <a:p>
            <a:pPr marL="460375" indent="-228600">
              <a:lnSpc>
                <a:spcPct val="90000"/>
              </a:lnSpc>
              <a:buFont typeface="Arial" panose="020B0604020202020204" pitchFamily="34" charset="0"/>
              <a:buChar char="•"/>
              <a:tabLst>
                <a:tab pos="461009" algn="l"/>
              </a:tabLst>
            </a:pPr>
            <a:endParaRPr lang="en-US" sz="3200" spc="25" dirty="0"/>
          </a:p>
          <a:p>
            <a:pPr marL="231775">
              <a:lnSpc>
                <a:spcPct val="90000"/>
              </a:lnSpc>
              <a:tabLst>
                <a:tab pos="461009" algn="l"/>
              </a:tabLst>
            </a:pPr>
            <a:endParaRPr lang="en-US" sz="3200" spc="25" dirty="0"/>
          </a:p>
          <a:p>
            <a:pPr marL="231775">
              <a:lnSpc>
                <a:spcPct val="90000"/>
              </a:lnSpc>
              <a:tabLst>
                <a:tab pos="461009" algn="l"/>
              </a:tabLst>
            </a:pPr>
            <a:r>
              <a:rPr lang="en-US" sz="3200" spc="25" dirty="0"/>
              <a:t>(</a:t>
            </a:r>
            <a:r>
              <a:rPr lang="en-US" sz="3200" b="1" spc="25" dirty="0"/>
              <a:t>Dynamic Graph CNN for Learning on Point Clouds, YUE WANG et al</a:t>
            </a:r>
            <a:r>
              <a:rPr lang="en-US" sz="3200" spc="25" dirty="0"/>
              <a:t>)</a:t>
            </a:r>
          </a:p>
          <a:p>
            <a:pPr marL="215265" indent="-228600">
              <a:lnSpc>
                <a:spcPct val="90000"/>
              </a:lnSpc>
              <a:buFont typeface="Arial" panose="020B0604020202020204" pitchFamily="34" charset="0"/>
              <a:buChar char="•"/>
              <a:tabLst>
                <a:tab pos="461009" algn="l"/>
              </a:tabLst>
            </a:pPr>
            <a:endParaRPr lang="en-US" sz="3200" spc="3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684687"/>
            <a:ext cx="20104096" cy="2623251"/>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690908"/>
            <a:ext cx="20093102" cy="262325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381789" y="8683275"/>
            <a:ext cx="6722306" cy="2623251"/>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988" y="8679873"/>
            <a:ext cx="20104099" cy="2634285"/>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910635" y="9142601"/>
            <a:ext cx="16318011" cy="1704597"/>
          </a:xfrm>
          <a:prstGeom prst="rect">
            <a:avLst/>
          </a:prstGeom>
        </p:spPr>
        <p:txBody>
          <a:bodyPr vert="horz" lIns="91440" tIns="45720" rIns="91440" bIns="45720" rtlCol="0" anchor="ctr">
            <a:normAutofit/>
          </a:bodyPr>
          <a:lstStyle/>
          <a:p>
            <a:pPr marL="12700" algn="ctr" rtl="0">
              <a:lnSpc>
                <a:spcPct val="90000"/>
              </a:lnSpc>
              <a:spcBef>
                <a:spcPct val="0"/>
              </a:spcBef>
            </a:pPr>
            <a:r>
              <a:rPr lang="en-US" sz="6600" kern="1200" spc="210" dirty="0">
                <a:solidFill>
                  <a:srgbClr val="FFFFFF"/>
                </a:solidFill>
                <a:latin typeface="+mj-lt"/>
                <a:ea typeface="+mj-ea"/>
                <a:cs typeface="+mj-cs"/>
              </a:rPr>
              <a:t>Dynamic</a:t>
            </a:r>
            <a:r>
              <a:rPr lang="en-US" sz="6600" kern="1200" spc="-15" dirty="0">
                <a:solidFill>
                  <a:srgbClr val="FFFFFF"/>
                </a:solidFill>
                <a:latin typeface="+mj-lt"/>
                <a:ea typeface="+mj-ea"/>
                <a:cs typeface="+mj-cs"/>
              </a:rPr>
              <a:t> </a:t>
            </a:r>
            <a:r>
              <a:rPr lang="en-US" sz="6600" kern="1200" spc="150" dirty="0">
                <a:solidFill>
                  <a:srgbClr val="FFFFFF"/>
                </a:solidFill>
                <a:latin typeface="+mj-lt"/>
                <a:ea typeface="+mj-ea"/>
                <a:cs typeface="+mj-cs"/>
              </a:rPr>
              <a:t>Graph</a:t>
            </a:r>
            <a:r>
              <a:rPr lang="en-US" sz="6600" kern="1200" spc="-10" dirty="0">
                <a:solidFill>
                  <a:srgbClr val="FFFFFF"/>
                </a:solidFill>
                <a:latin typeface="+mj-lt"/>
                <a:ea typeface="+mj-ea"/>
                <a:cs typeface="+mj-cs"/>
              </a:rPr>
              <a:t> </a:t>
            </a:r>
            <a:r>
              <a:rPr lang="en-US" sz="6600" kern="1200" spc="20" dirty="0">
                <a:solidFill>
                  <a:srgbClr val="FFFFFF"/>
                </a:solidFill>
                <a:latin typeface="+mj-lt"/>
                <a:ea typeface="+mj-ea"/>
                <a:cs typeface="+mj-cs"/>
              </a:rPr>
              <a:t>CNN</a:t>
            </a:r>
          </a:p>
        </p:txBody>
      </p:sp>
      <p:pic>
        <p:nvPicPr>
          <p:cNvPr id="10" name="Picture 9" descr="A diagram of a block diagram&#10;&#10;Description automatically generated">
            <a:extLst>
              <a:ext uri="{FF2B5EF4-FFF2-40B4-BE49-F238E27FC236}">
                <a16:creationId xmlns:a16="http://schemas.microsoft.com/office/drawing/2014/main" id="{89AC7A9A-DF07-911E-25D9-1D3C18F37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4388" y="462152"/>
            <a:ext cx="15015324" cy="5855967"/>
          </a:xfrm>
          <a:prstGeom prst="rect">
            <a:avLst/>
          </a:prstGeom>
        </p:spPr>
      </p:pic>
      <p:sp>
        <p:nvSpPr>
          <p:cNvPr id="5" name="object 5"/>
          <p:cNvSpPr txBox="1"/>
          <p:nvPr/>
        </p:nvSpPr>
        <p:spPr>
          <a:xfrm>
            <a:off x="3199398" y="6383235"/>
            <a:ext cx="13740483" cy="1846933"/>
          </a:xfrm>
          <a:prstGeom prst="rect">
            <a:avLst/>
          </a:prstGeom>
        </p:spPr>
        <p:txBody>
          <a:bodyPr vert="horz" lIns="91440" tIns="45720" rIns="91440" bIns="45720" rtlCol="0" anchor="ctr">
            <a:normAutofit/>
          </a:bodyPr>
          <a:lstStyle/>
          <a:p>
            <a:pPr marR="5080">
              <a:lnSpc>
                <a:spcPct val="90000"/>
              </a:lnSpc>
              <a:spcBef>
                <a:spcPts val="95"/>
              </a:spcBef>
            </a:pPr>
            <a:r>
              <a:rPr lang="en-US" sz="3200" spc="5" dirty="0">
                <a:solidFill>
                  <a:srgbClr val="0070C0"/>
                </a:solidFill>
              </a:rPr>
              <a:t>EdgeConv </a:t>
            </a:r>
            <a:r>
              <a:rPr lang="en-US" sz="3200" dirty="0">
                <a:solidFill>
                  <a:srgbClr val="0070C0"/>
                </a:solidFill>
              </a:rPr>
              <a:t>block:</a:t>
            </a:r>
            <a:r>
              <a:rPr lang="en-US" sz="3200" dirty="0"/>
              <a:t> The EdgeConv block processes a tensor input by computing edge features for each point using a multi-layer perceptron (MLP).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337861" y="2337859"/>
            <a:ext cx="11338733" cy="666301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61604" y="4387551"/>
            <a:ext cx="7182697" cy="6659488"/>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947622" y="2701531"/>
            <a:ext cx="11308644" cy="590558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232636" y="1981289"/>
            <a:ext cx="7929246" cy="674204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object 2"/>
          <p:cNvSpPr txBox="1">
            <a:spLocks noGrp="1"/>
          </p:cNvSpPr>
          <p:nvPr>
            <p:ph type="title"/>
          </p:nvPr>
        </p:nvSpPr>
        <p:spPr>
          <a:xfrm>
            <a:off x="954561" y="3136467"/>
            <a:ext cx="4750365" cy="5065801"/>
          </a:xfrm>
          <a:prstGeom prst="rect">
            <a:avLst/>
          </a:prstGeom>
        </p:spPr>
        <p:txBody>
          <a:bodyPr vert="horz" lIns="91440" tIns="45720" rIns="91440" bIns="45720" rtlCol="0" anchor="t">
            <a:normAutofit/>
          </a:bodyPr>
          <a:lstStyle/>
          <a:p>
            <a:pPr marL="12700" algn="l" rtl="0">
              <a:lnSpc>
                <a:spcPct val="90000"/>
              </a:lnSpc>
              <a:spcBef>
                <a:spcPct val="0"/>
              </a:spcBef>
            </a:pPr>
            <a:r>
              <a:rPr lang="en-US" sz="6600" kern="1200" spc="-50" dirty="0">
                <a:solidFill>
                  <a:srgbClr val="FFFFFF"/>
                </a:solidFill>
                <a:latin typeface="+mj-lt"/>
                <a:ea typeface="+mj-ea"/>
                <a:cs typeface="+mj-cs"/>
              </a:rPr>
              <a:t>3DOS:</a:t>
            </a:r>
            <a:r>
              <a:rPr lang="en-US" sz="6600" kern="1200" dirty="0">
                <a:solidFill>
                  <a:srgbClr val="FFFFFF"/>
                </a:solidFill>
                <a:latin typeface="+mj-lt"/>
                <a:ea typeface="+mj-ea"/>
                <a:cs typeface="+mj-cs"/>
              </a:rPr>
              <a:t> </a:t>
            </a:r>
            <a:r>
              <a:rPr lang="en-US" sz="6600" kern="1200" spc="45" dirty="0">
                <a:solidFill>
                  <a:srgbClr val="FFFFFF"/>
                </a:solidFill>
                <a:latin typeface="+mj-lt"/>
                <a:ea typeface="+mj-ea"/>
                <a:cs typeface="+mj-cs"/>
              </a:rPr>
              <a:t>Towards</a:t>
            </a:r>
            <a:r>
              <a:rPr lang="en-US" sz="6600" kern="1200" dirty="0">
                <a:solidFill>
                  <a:srgbClr val="FFFFFF"/>
                </a:solidFill>
                <a:latin typeface="+mj-lt"/>
                <a:ea typeface="+mj-ea"/>
                <a:cs typeface="+mj-cs"/>
              </a:rPr>
              <a:t> </a:t>
            </a:r>
            <a:r>
              <a:rPr lang="en-US" sz="6600" kern="1200" spc="5" dirty="0">
                <a:solidFill>
                  <a:srgbClr val="FFFFFF"/>
                </a:solidFill>
                <a:latin typeface="+mj-lt"/>
                <a:ea typeface="+mj-ea"/>
                <a:cs typeface="+mj-cs"/>
              </a:rPr>
              <a:t>3D</a:t>
            </a:r>
            <a:r>
              <a:rPr lang="en-US" sz="6600" kern="1200" dirty="0">
                <a:solidFill>
                  <a:srgbClr val="FFFFFF"/>
                </a:solidFill>
                <a:latin typeface="+mj-lt"/>
                <a:ea typeface="+mj-ea"/>
                <a:cs typeface="+mj-cs"/>
              </a:rPr>
              <a:t> </a:t>
            </a:r>
            <a:r>
              <a:rPr lang="en-US" sz="6600" kern="1200" spc="110" dirty="0">
                <a:solidFill>
                  <a:srgbClr val="FFFFFF"/>
                </a:solidFill>
                <a:latin typeface="+mj-lt"/>
                <a:ea typeface="+mj-ea"/>
                <a:cs typeface="+mj-cs"/>
              </a:rPr>
              <a:t>Open</a:t>
            </a:r>
            <a:r>
              <a:rPr lang="en-US" sz="6600" kern="1200" spc="5" dirty="0">
                <a:solidFill>
                  <a:srgbClr val="FFFFFF"/>
                </a:solidFill>
                <a:latin typeface="+mj-lt"/>
                <a:ea typeface="+mj-ea"/>
                <a:cs typeface="+mj-cs"/>
              </a:rPr>
              <a:t> </a:t>
            </a:r>
            <a:r>
              <a:rPr lang="en-US" sz="6600" kern="1200" spc="95" dirty="0">
                <a:solidFill>
                  <a:srgbClr val="FFFFFF"/>
                </a:solidFill>
                <a:latin typeface="+mj-lt"/>
                <a:ea typeface="+mj-ea"/>
                <a:cs typeface="+mj-cs"/>
              </a:rPr>
              <a:t>Set</a:t>
            </a:r>
            <a:r>
              <a:rPr lang="en-US" sz="6600" kern="1200" dirty="0">
                <a:solidFill>
                  <a:srgbClr val="FFFFFF"/>
                </a:solidFill>
                <a:latin typeface="+mj-lt"/>
                <a:ea typeface="+mj-ea"/>
                <a:cs typeface="+mj-cs"/>
              </a:rPr>
              <a:t> </a:t>
            </a:r>
            <a:r>
              <a:rPr lang="en-US" sz="6600" kern="1200" spc="145" dirty="0">
                <a:solidFill>
                  <a:srgbClr val="FFFFFF"/>
                </a:solidFill>
                <a:latin typeface="+mj-lt"/>
                <a:ea typeface="+mj-ea"/>
                <a:cs typeface="+mj-cs"/>
              </a:rPr>
              <a:t>Learning</a:t>
            </a:r>
            <a:endParaRPr lang="en-US" sz="6600" kern="1200" dirty="0">
              <a:solidFill>
                <a:srgbClr val="FFFFFF"/>
              </a:solidFill>
              <a:latin typeface="+mj-lt"/>
              <a:ea typeface="+mj-ea"/>
              <a:cs typeface="+mj-cs"/>
            </a:endParaRPr>
          </a:p>
        </p:txBody>
      </p:sp>
      <p:sp>
        <p:nvSpPr>
          <p:cNvPr id="9" name="object 3">
            <a:extLst>
              <a:ext uri="{FF2B5EF4-FFF2-40B4-BE49-F238E27FC236}">
                <a16:creationId xmlns:a16="http://schemas.microsoft.com/office/drawing/2014/main" id="{E2A48CCE-0A6B-A382-F116-9B14E53DBDDA}"/>
              </a:ext>
            </a:extLst>
          </p:cNvPr>
          <p:cNvSpPr txBox="1"/>
          <p:nvPr/>
        </p:nvSpPr>
        <p:spPr>
          <a:xfrm>
            <a:off x="6887657" y="1096446"/>
            <a:ext cx="12462533" cy="9145842"/>
          </a:xfrm>
          <a:prstGeom prst="rect">
            <a:avLst/>
          </a:prstGeom>
        </p:spPr>
        <p:txBody>
          <a:bodyPr vert="horz" lIns="91440" tIns="45720" rIns="91440" bIns="45720" rtlCol="0" anchor="ctr">
            <a:normAutofit fontScale="92500" lnSpcReduction="20000"/>
          </a:bodyPr>
          <a:lstStyle/>
          <a:p>
            <a:pPr marL="12700" marR="655955">
              <a:lnSpc>
                <a:spcPct val="101299"/>
              </a:lnSpc>
              <a:spcBef>
                <a:spcPts val="90"/>
              </a:spcBef>
            </a:pPr>
            <a:r>
              <a:rPr lang="en-US" sz="3200" spc="20" dirty="0"/>
              <a:t>The 3DOS Benchmark provides a comprehensive framework for evaluating 3D Open Set learning methods, focusing on semantic novelty detection in point clouds. It covers various difficulty levels and evaluates both synthetic and real-world scenarios.</a:t>
            </a:r>
          </a:p>
          <a:p>
            <a:pPr marL="12700" marR="655955">
              <a:lnSpc>
                <a:spcPct val="101299"/>
              </a:lnSpc>
              <a:spcBef>
                <a:spcPts val="90"/>
              </a:spcBef>
            </a:pPr>
            <a:endParaRPr lang="en-US" sz="3200" spc="20" dirty="0">
              <a:solidFill>
                <a:srgbClr val="0D0D0D"/>
              </a:solidFill>
            </a:endParaRPr>
          </a:p>
          <a:p>
            <a:pPr marL="457200" indent="-457200">
              <a:lnSpc>
                <a:spcPct val="90000"/>
              </a:lnSpc>
              <a:spcBef>
                <a:spcPts val="1000"/>
              </a:spcBef>
              <a:buFont typeface="Arial" panose="020B0604020202020204" pitchFamily="34" charset="0"/>
              <a:buChar char="•"/>
            </a:pPr>
            <a:r>
              <a:rPr lang="en-US" sz="3200" b="1" kern="1200" spc="20" dirty="0">
                <a:solidFill>
                  <a:srgbClr val="0070C0"/>
                </a:solidFill>
                <a:ea typeface="+mn-ea"/>
                <a:cs typeface="+mn-cs"/>
              </a:rPr>
              <a:t>Benchmark Tracks:</a:t>
            </a:r>
          </a:p>
          <a:p>
            <a:pPr marL="1084263" lvl="1" indent="-457200">
              <a:lnSpc>
                <a:spcPct val="90000"/>
              </a:lnSpc>
              <a:spcBef>
                <a:spcPts val="1000"/>
              </a:spcBef>
              <a:buFont typeface="Arial" panose="020B0604020202020204" pitchFamily="34" charset="0"/>
              <a:buChar char="•"/>
            </a:pPr>
            <a:r>
              <a:rPr lang="en-US" sz="3200" b="1" kern="1200" spc="20" dirty="0">
                <a:ea typeface="+mn-ea"/>
                <a:cs typeface="+mn-cs"/>
              </a:rPr>
              <a:t>Synthetic: </a:t>
            </a:r>
            <a:r>
              <a:rPr lang="en-US" sz="3200" spc="20" dirty="0"/>
              <a:t>Evaluates models using synthetic data for controlled comparisons.</a:t>
            </a:r>
          </a:p>
          <a:p>
            <a:pPr marL="1084263" lvl="1" indent="-457200">
              <a:lnSpc>
                <a:spcPct val="90000"/>
              </a:lnSpc>
              <a:spcBef>
                <a:spcPts val="1000"/>
              </a:spcBef>
              <a:buFont typeface="Arial" panose="020B0604020202020204" pitchFamily="34" charset="0"/>
              <a:buChar char="•"/>
            </a:pPr>
            <a:r>
              <a:rPr lang="en-US" sz="3200" b="1" kern="1200" spc="20" dirty="0">
                <a:ea typeface="+mn-ea"/>
                <a:cs typeface="+mn-cs"/>
              </a:rPr>
              <a:t>Real to Real: </a:t>
            </a:r>
            <a:r>
              <a:rPr lang="en-US" sz="3200" spc="20" dirty="0"/>
              <a:t>Tests models with real-world data to assess generalization.</a:t>
            </a:r>
          </a:p>
          <a:p>
            <a:pPr marL="1084263" lvl="1" indent="-457200">
              <a:lnSpc>
                <a:spcPct val="90000"/>
              </a:lnSpc>
              <a:spcBef>
                <a:spcPts val="1000"/>
              </a:spcBef>
              <a:buFont typeface="Arial" panose="020B0604020202020204" pitchFamily="34" charset="0"/>
              <a:buChar char="•"/>
            </a:pPr>
            <a:r>
              <a:rPr lang="en-US" sz="3200" b="1" kern="1200" spc="20" dirty="0">
                <a:ea typeface="+mn-ea"/>
                <a:cs typeface="+mn-cs"/>
              </a:rPr>
              <a:t>Synthetic to Real: </a:t>
            </a:r>
            <a:r>
              <a:rPr lang="en-US" sz="3200" spc="20" dirty="0"/>
              <a:t>Examines how well models trained on synthetic data perform on real-world data, simulating real-world deployment.</a:t>
            </a:r>
          </a:p>
          <a:p>
            <a:pPr marL="457200" indent="-457200">
              <a:lnSpc>
                <a:spcPct val="90000"/>
              </a:lnSpc>
              <a:spcAft>
                <a:spcPts val="600"/>
              </a:spcAft>
              <a:buFont typeface="Arial" panose="020B0604020202020204" pitchFamily="34" charset="0"/>
              <a:buChar char="•"/>
            </a:pPr>
            <a:r>
              <a:rPr lang="en-US" sz="3200" b="1" spc="25" dirty="0">
                <a:solidFill>
                  <a:srgbClr val="0070C0"/>
                </a:solidFill>
              </a:rPr>
              <a:t>Evaluation Metrics:</a:t>
            </a:r>
          </a:p>
          <a:p>
            <a:pPr marL="1084263" lvl="1" indent="-457200" defTabSz="1150938">
              <a:lnSpc>
                <a:spcPct val="90000"/>
              </a:lnSpc>
              <a:spcAft>
                <a:spcPts val="600"/>
              </a:spcAft>
              <a:buFont typeface="Arial" panose="020B0604020202020204" pitchFamily="34" charset="0"/>
              <a:buChar char="•"/>
            </a:pPr>
            <a:r>
              <a:rPr lang="en-US" sz="3200" b="1" spc="25" dirty="0"/>
              <a:t>AUROC (Area Under the Receiver Operating Characteristic Curve): </a:t>
            </a:r>
            <a:r>
              <a:rPr lang="en-US" sz="3200" spc="25" dirty="0"/>
              <a:t>Measures the ability to distinguish between known and unknown samples.</a:t>
            </a:r>
          </a:p>
          <a:p>
            <a:pPr marL="1150938" lvl="1" indent="-228600">
              <a:lnSpc>
                <a:spcPct val="90000"/>
              </a:lnSpc>
              <a:spcAft>
                <a:spcPts val="600"/>
              </a:spcAft>
              <a:buFont typeface="Arial" panose="020B0604020202020204" pitchFamily="34" charset="0"/>
              <a:buChar char="•"/>
            </a:pPr>
            <a:r>
              <a:rPr lang="en-US" sz="3200" b="1" spc="25" dirty="0"/>
              <a:t>FPR95 (False Positive Rate at 95% True Positive Rate):</a:t>
            </a:r>
            <a:r>
              <a:rPr lang="en-US" sz="3200" spc="25" dirty="0"/>
              <a:t> Assesses false positive rate at 95% true positive rate, indicating precision and reliability.</a:t>
            </a:r>
          </a:p>
          <a:p>
            <a:pPr marL="457200" indent="-457200">
              <a:lnSpc>
                <a:spcPct val="90000"/>
              </a:lnSpc>
              <a:spcAft>
                <a:spcPts val="600"/>
              </a:spcAft>
              <a:buFont typeface="Arial" panose="020B0604020202020204" pitchFamily="34" charset="0"/>
              <a:buChar char="•"/>
            </a:pPr>
            <a:r>
              <a:rPr lang="en-US" sz="3200" b="1" spc="25" dirty="0">
                <a:solidFill>
                  <a:srgbClr val="0070C0"/>
                </a:solidFill>
              </a:rPr>
              <a:t>Datasets:</a:t>
            </a:r>
          </a:p>
          <a:p>
            <a:pPr marL="922338" lvl="1">
              <a:lnSpc>
                <a:spcPct val="90000"/>
              </a:lnSpc>
              <a:spcAft>
                <a:spcPts val="600"/>
              </a:spcAft>
            </a:pPr>
            <a:r>
              <a:rPr lang="en-US" sz="3200" spc="25" dirty="0"/>
              <a:t>Uses ShapeNetCore, ModelNet40, and ScanObjectNN to provide diverse 3D objects for thorough model evaluation.</a:t>
            </a:r>
          </a:p>
          <a:p>
            <a:pPr marL="1150938" lvl="1" indent="-228600">
              <a:lnSpc>
                <a:spcPct val="90000"/>
              </a:lnSpc>
              <a:spcAft>
                <a:spcPts val="600"/>
              </a:spcAft>
              <a:buFont typeface="Arial" panose="020B0604020202020204" pitchFamily="34" charset="0"/>
              <a:buChar char="•"/>
            </a:pPr>
            <a:endParaRPr lang="en-US" sz="3200" spc="25" dirty="0"/>
          </a:p>
          <a:p>
            <a:pPr marL="215265" indent="-228600">
              <a:lnSpc>
                <a:spcPct val="90000"/>
              </a:lnSpc>
              <a:buFont typeface="Arial" panose="020B0604020202020204" pitchFamily="34" charset="0"/>
              <a:buChar char="•"/>
              <a:tabLst>
                <a:tab pos="461009" algn="l"/>
              </a:tabLst>
            </a:pPr>
            <a:endParaRPr lang="en-US" sz="2800" spc="3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TM04033923[[fn=Depth]]</Template>
  <TotalTime>703</TotalTime>
  <Words>1239</Words>
  <Application>Microsoft Office PowerPoint</Application>
  <PresentationFormat>Custom</PresentationFormat>
  <Paragraphs>118</Paragraphs>
  <Slides>17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Aptos</vt:lpstr>
      <vt:lpstr>Arial</vt:lpstr>
      <vt:lpstr>Arial MT</vt:lpstr>
      <vt:lpstr>ArialMT</vt:lpstr>
      <vt:lpstr>Calibri</vt:lpstr>
      <vt:lpstr>Calibri-Bold</vt:lpstr>
      <vt:lpstr>Open Sans</vt:lpstr>
      <vt:lpstr>Tahoma</vt:lpstr>
      <vt:lpstr>Times New Roman</vt:lpstr>
      <vt:lpstr>Office Theme</vt:lpstr>
      <vt:lpstr>3D Semantic Novelty Detection</vt:lpstr>
      <vt:lpstr>Introduction to Semantic Novelty Detection</vt:lpstr>
      <vt:lpstr>Understanding 3D Point Clouds</vt:lpstr>
      <vt:lpstr>Deep Learning for 3D Point Clouds</vt:lpstr>
      <vt:lpstr> PointNet: Deep Learning for Point Clouds</vt:lpstr>
      <vt:lpstr>PointNet: Deep Learning for Point Clouds</vt:lpstr>
      <vt:lpstr>DGCNN: Enhancing 3D Point Cloud Analysis</vt:lpstr>
      <vt:lpstr>Dynamic Graph CNN</vt:lpstr>
      <vt:lpstr>3DOS: Towards 3D Open Set Learning</vt:lpstr>
      <vt:lpstr> 3DOS: Synthetic To Real Benchmark</vt:lpstr>
      <vt:lpstr>3DOS: Evaluation Methods</vt:lpstr>
      <vt:lpstr>3DOS Baselines and DGCNN Failure Cases</vt:lpstr>
      <vt:lpstr>OpenShape</vt:lpstr>
      <vt:lpstr>OpenShape Evaluation with 3DOS</vt:lpstr>
      <vt:lpstr>Final results</vt:lpstr>
      <vt:lpstr>Final results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dc:title>
  <dc:creator>Hossein Kakavand</dc:creator>
  <cp:lastModifiedBy>KAKAVAND HOSSEIN</cp:lastModifiedBy>
  <cp:revision>42</cp:revision>
  <dcterms:created xsi:type="dcterms:W3CDTF">2024-05-23T16:22:41Z</dcterms:created>
  <dcterms:modified xsi:type="dcterms:W3CDTF">2024-06-14T17:43:55Z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2024-02-29T00:00:00Z</vt:filetime>
  </property>
  <property fmtid="{D5CDD505-2E9C-101B-9397-08002B2CF9AE}" pid="3" name="Creator">
    <vt:lpwstr>Keynote</vt:lpwstr>
  </property>
  <property fmtid="{D5CDD505-2E9C-101B-9397-08002B2CF9AE}" pid="4" name="LastSaved">
    <vt:filetime>2024-05-23T00:00:00Z</vt:filetime>
  </property>
</Properties>
</file>