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9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7" r:id="rId6"/>
    <p:sldId id="269" r:id="rId7"/>
    <p:sldId id="27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1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Garamond" panose="02020404030301010803" pitchFamily="18" charset="0"/>
      <p:regular r:id="rId27"/>
      <p:bold r:id="rId28"/>
      <p:italic r:id="rId29"/>
      <p:boldItalic r:id="rId30"/>
    </p:embeddedFont>
    <p:embeddedFont>
      <p:font typeface="Impact" panose="020B0806030902050204" pitchFamily="34" charset="0"/>
      <p:regular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Lato Light" panose="020F0302020204030203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ckwell" panose="02060603020205020403" pitchFamily="18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6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54a2556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54a2556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54a2556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54a2556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54a2556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54a2556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54a2556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54a2556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013c078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a013c078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54a25563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54a25563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54a255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54a255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013c078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a013c078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7536e89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7536e89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e912fa6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e912fa6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e912fa65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e912fa65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536e89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536e89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536e89a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536e89a0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013c07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013c07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B848-42A7-4C06-AA56-7218BB3B1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D6B3B-24F5-49AE-B782-9376658D2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7E083-3934-46FD-829E-839B3A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1BA8-C5D8-4C21-9BB3-552DFF33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A5EA7-38B4-4DEE-BC74-91720EA5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57203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C9A4-D110-4B3C-81A4-6993D2B6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17608-5901-4D32-9A9E-91FDF9013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C488-66C8-467A-B3FA-947B10B8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634B-0E4C-4552-9205-3140FDC8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57B1-1312-449B-8150-F648F144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08345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AAAED-09D0-4F06-9870-781F8F3DF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44B90-8D86-46B0-B238-3E2562DD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DA9A-B6EA-4E1C-A67E-26FF918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0C12-3C59-476F-9AE6-C6B514DE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BAC6-C0DC-4E9C-B96A-1AC357F9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35018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602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91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87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37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6A5D-266A-4EDA-A717-C58FA077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427E-62A7-4DC5-B83F-90AD5738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4448-8C48-4945-A955-AC4A6CF9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1692-BF8F-4C6D-870D-9589FF51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C186A-CF71-4071-980A-8AA2396E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30485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8FEF-F280-421A-A578-114B6B04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1BAA1-B60A-4588-87D3-527E9EEC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5855-14B9-463C-9127-0A67697B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3B6B-97A8-4BD9-AB18-72505953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6289-AD63-4DCF-97CD-A9576320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28633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2CA8-FBCD-41D3-9EFD-ED07039A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35B8-085A-4767-A0F1-00E08A7F7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AC443-B648-447B-97F2-DAC6A36E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7B4C4-CD66-497D-88F6-4BF34C8F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711D5-F2DA-4CEC-8C0C-6AA9C4EB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87AA2-70E3-4F5C-AE77-EEE2402D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52078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1BB5-FF39-4CDC-AC96-94287940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04177-74CD-4CBD-9E20-6B1C4D0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DFDCB-C068-4354-AC7E-76E6D1F4E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88D17-6CBA-4894-9373-B9A2CB37F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3DC0E-F1C1-443B-8EC9-1D9BD5AD9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067F9-27EE-4010-B9D4-B9B923CE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3C3A9-2CC6-4A6C-92B6-76E129F3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D0E7C-8EF9-4E24-AD26-948BBD49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871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B2EC-29F9-4B8D-A8B4-40F361FE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FDA79-0A07-402B-A1CB-0A6CEB94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408D2-6646-4FD8-9B58-CBD730E0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FA716-D0B0-4735-8381-13F173B5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738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4B715-8872-4718-B097-CD2FE675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1DD11-4DD2-44B7-B699-08EF7A5E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1E807-1FE5-490C-B929-91831098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46052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D20B-2B7C-42B5-A029-28FB0B38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5C2F-002C-4937-8EA5-767D2B97F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3974C-6C89-4D50-B66A-37BA513B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19886-D6D3-4CCC-9F1B-AD378CB1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8D6F6-DD65-49A7-AC78-DD04C543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81291-AA16-45E9-A534-3DE2BC2D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88269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0B7E-0D82-41F0-8D5F-D3D5B758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03AFA-A742-41BC-BE77-69C44C190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CDCCC-53B5-4C6B-9970-09C65F661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C61D-5638-4160-B417-1F25A47B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94E31-3D9D-4924-B980-E4CE47AC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D3CE0-0D98-4D47-AF75-8D6D2C21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64104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AAF27-5643-499C-85BB-85C84A99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5A197-7E17-4EF1-B02C-8DD064CD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FE6B3-036E-4834-BF39-377408EAD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0D5C9-0B9F-41AD-8CD1-01D45CA0DD9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B80A-C417-4CF5-929E-AA54D287C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D071-342D-43AF-BA89-E68F3BB2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194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04225" y="49200"/>
            <a:ext cx="8515800" cy="22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Heart Disease Prediction Using Machine Learning</a:t>
            </a:r>
            <a:endParaRPr sz="6400" dirty="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F15D0-7DFE-4345-BE1D-F3B202E49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Hossein Kakavand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457200" y="1297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53" y="987175"/>
            <a:ext cx="38576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1500675" y="2263150"/>
            <a:ext cx="3086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accuracy score : 85.25 %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425" y="1098550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1682225" y="2952975"/>
            <a:ext cx="2771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Precision:  0.85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Recall is:  0.88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0.86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0" y="6612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50" y="821775"/>
            <a:ext cx="4313000" cy="234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750" y="1075925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701925" y="3388650"/>
            <a:ext cx="24930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0.86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0.91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0.88</a:t>
            </a: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45075" y="5402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09" y="835225"/>
            <a:ext cx="48387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682950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653525" y="2178425"/>
            <a:ext cx="22632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0.83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0.91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0.87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65341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</a:t>
            </a:r>
            <a:r>
              <a:rPr lang="en-US" dirty="0"/>
              <a:t>Nearest </a:t>
            </a:r>
            <a:r>
              <a:rPr lang="en" dirty="0"/>
              <a:t>Neighbor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18" y="1009800"/>
            <a:ext cx="56007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333775"/>
            <a:ext cx="65341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75" y="117475"/>
            <a:ext cx="3237915" cy="49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890" y="304800"/>
            <a:ext cx="345757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4458738" y="3195025"/>
            <a:ext cx="32379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0.74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0.67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F-Score: 0.70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457200" y="6612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18" y="923525"/>
            <a:ext cx="59626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18" y="2561825"/>
            <a:ext cx="59436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280053"/>
            <a:ext cx="8839202" cy="429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588675" y="1524000"/>
            <a:ext cx="3276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2400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1810425" y="3025600"/>
            <a:ext cx="32556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0.87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0.79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0.83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5" y="603667"/>
            <a:ext cx="8293749" cy="453983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/>
        </p:nvSpPr>
        <p:spPr>
          <a:xfrm>
            <a:off x="4209213" y="1996900"/>
            <a:ext cx="72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68%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5864975" y="1996900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81.9%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987050" y="2100275"/>
            <a:ext cx="11112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85.24%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2662075" y="1996900"/>
            <a:ext cx="72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85.24%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7240050" y="1996900"/>
            <a:ext cx="72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88.52%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3135300" y="0"/>
            <a:ext cx="3000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ckwell"/>
                <a:ea typeface="Rockwell"/>
                <a:cs typeface="Rockwell"/>
                <a:sym typeface="Rockwell"/>
              </a:rPr>
              <a:t>Results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46300" cy="2801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Rockwell"/>
                <a:sym typeface="Rockwell"/>
              </a:rPr>
              <a:t>INTRODUCTION</a:t>
            </a:r>
            <a:endParaRPr b="1" dirty="0">
              <a:solidFill>
                <a:srgbClr val="000000"/>
              </a:solidFill>
              <a:latin typeface="Rockwell"/>
              <a:sym typeface="Rockwel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aramond"/>
              <a:buChar char="●"/>
            </a:pPr>
            <a:r>
              <a:rPr lang="en" b="1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What is Machine Learning ?</a:t>
            </a:r>
            <a:endParaRPr b="1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aramond"/>
              <a:buChar char="●"/>
            </a:pPr>
            <a:r>
              <a:rPr lang="en" b="1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Goal of the Project</a:t>
            </a:r>
            <a:endParaRPr b="1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aramond"/>
              <a:buChar char="●"/>
            </a:pPr>
            <a:r>
              <a:rPr lang="en" b="1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What is Supervised Learning ?</a:t>
            </a:r>
            <a:endParaRPr b="1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01" y="116159"/>
            <a:ext cx="5867834" cy="49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294967295"/>
          </p:nvPr>
        </p:nvSpPr>
        <p:spPr>
          <a:xfrm>
            <a:off x="0" y="2062263"/>
            <a:ext cx="10559374" cy="9678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The Working of the Project</a:t>
            </a:r>
            <a:endParaRPr sz="5400" b="1" dirty="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84625" y="236925"/>
            <a:ext cx="3505200" cy="7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Dataset</a:t>
            </a:r>
            <a:r>
              <a:rPr lang="en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32791"/>
          <a:stretch/>
        </p:blipFill>
        <p:spPr>
          <a:xfrm>
            <a:off x="597525" y="1072000"/>
            <a:ext cx="7794150" cy="26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250" y="1266825"/>
            <a:ext cx="38290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2027600" y="3767329"/>
            <a:ext cx="2352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1    165</a:t>
            </a:r>
            <a:endParaRPr sz="1050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0    138</a:t>
            </a:r>
            <a:endParaRPr dirty="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1042074" y="82943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</a:t>
            </a:r>
            <a:r>
              <a:rPr lang="en-US" dirty="0"/>
              <a:t>step process</a:t>
            </a:r>
            <a:endParaRPr dirty="0"/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1037506" y="2233021"/>
            <a:ext cx="2109392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Split the dataset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3413212" y="2233021"/>
            <a:ext cx="2474406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Train the dataset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6"/>
          <p:cNvSpPr/>
          <p:nvPr/>
        </p:nvSpPr>
        <p:spPr>
          <a:xfrm>
            <a:off x="6222788" y="2233021"/>
            <a:ext cx="2329619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Compare the Algos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8" name="Google Shape;138;p25" descr="Image result for nump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5" y="1326950"/>
            <a:ext cx="4176173" cy="16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 descr="Image result for pandas pyth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060" y="2022825"/>
            <a:ext cx="4077840" cy="8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 descr="Related imag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2550" y="3528075"/>
            <a:ext cx="4959824" cy="12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 descr="Image result for seaborn python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053" y="3207401"/>
            <a:ext cx="3469500" cy="17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 descr="Image result for scikit-learn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6150" y="0"/>
            <a:ext cx="3216850" cy="17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381000"/>
            <a:ext cx="528637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6FF52E-A529-4E47-99BA-30F52C2EDBE8}"/>
              </a:ext>
            </a:extLst>
          </p:cNvPr>
          <p:cNvSpPr/>
          <p:nvPr/>
        </p:nvSpPr>
        <p:spPr>
          <a:xfrm>
            <a:off x="208202" y="227111"/>
            <a:ext cx="22024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Rockwell"/>
                <a:ea typeface="Rockwell"/>
                <a:cs typeface="Rockwell"/>
                <a:sym typeface="Rockwell"/>
              </a:rPr>
              <a:t>Correlation </a:t>
            </a:r>
          </a:p>
          <a:p>
            <a:pPr lvl="0"/>
            <a:r>
              <a:rPr lang="en-US" sz="2800" dirty="0">
                <a:latin typeface="Rockwell"/>
                <a:ea typeface="Rockwell"/>
                <a:cs typeface="Rockwell"/>
                <a:sym typeface="Rockwell"/>
              </a:rPr>
              <a:t>Plot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143</Words>
  <Application>Microsoft Office PowerPoint</Application>
  <PresentationFormat>On-screen Show (16:9)</PresentationFormat>
  <Paragraphs>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Impact</vt:lpstr>
      <vt:lpstr>Calibri Light</vt:lpstr>
      <vt:lpstr>Rockwell</vt:lpstr>
      <vt:lpstr>Roboto</vt:lpstr>
      <vt:lpstr>Lato</vt:lpstr>
      <vt:lpstr>Lato Light</vt:lpstr>
      <vt:lpstr>Garamond</vt:lpstr>
      <vt:lpstr>Calibri</vt:lpstr>
      <vt:lpstr>Courier New</vt:lpstr>
      <vt:lpstr>Arial</vt:lpstr>
      <vt:lpstr>Office Theme</vt:lpstr>
      <vt:lpstr>Heart Disease Prediction Using Machine Learning</vt:lpstr>
      <vt:lpstr>INTRODUCTION  What is Machine Learning ? Goal of the Project What is Supervised Learning ?</vt:lpstr>
      <vt:lpstr>PowerPoint Presentation</vt:lpstr>
      <vt:lpstr>The Working of the Project</vt:lpstr>
      <vt:lpstr>Dataset </vt:lpstr>
      <vt:lpstr>PowerPoint Presentation</vt:lpstr>
      <vt:lpstr>3 step process</vt:lpstr>
      <vt:lpstr>PowerPoint Presentation</vt:lpstr>
      <vt:lpstr>PowerPoint Presentation</vt:lpstr>
      <vt:lpstr>Logistic Regression</vt:lpstr>
      <vt:lpstr>Random Forest</vt:lpstr>
      <vt:lpstr>Naive Bayes</vt:lpstr>
      <vt:lpstr>K-Nearest Neighbor</vt:lpstr>
      <vt:lpstr>PowerPoint Presentation</vt:lpstr>
      <vt:lpstr>Decision Tree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Learning</dc:title>
  <cp:lastModifiedBy>Hossein Kakavand</cp:lastModifiedBy>
  <cp:revision>14</cp:revision>
  <dcterms:modified xsi:type="dcterms:W3CDTF">2021-06-25T16:27:35Z</dcterms:modified>
</cp:coreProperties>
</file>