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771" r:id="rId2"/>
    <p:sldId id="1003" r:id="rId3"/>
    <p:sldId id="1068" r:id="rId4"/>
    <p:sldId id="1005" r:id="rId5"/>
    <p:sldId id="1118" r:id="rId6"/>
    <p:sldId id="1119" r:id="rId7"/>
    <p:sldId id="1121" r:id="rId8"/>
    <p:sldId id="1120" r:id="rId9"/>
    <p:sldId id="1123" r:id="rId10"/>
    <p:sldId id="1124" r:id="rId11"/>
    <p:sldId id="1125" r:id="rId12"/>
    <p:sldId id="1126" r:id="rId13"/>
    <p:sldId id="1127" r:id="rId14"/>
    <p:sldId id="1128" r:id="rId15"/>
    <p:sldId id="1037" r:id="rId16"/>
    <p:sldId id="1038" r:id="rId17"/>
    <p:sldId id="1130" r:id="rId18"/>
    <p:sldId id="1131" r:id="rId19"/>
    <p:sldId id="1132" r:id="rId20"/>
    <p:sldId id="1129" r:id="rId21"/>
    <p:sldId id="1138" r:id="rId22"/>
    <p:sldId id="1140" r:id="rId23"/>
    <p:sldId id="1139" r:id="rId24"/>
    <p:sldId id="1133" r:id="rId25"/>
    <p:sldId id="1094" r:id="rId26"/>
    <p:sldId id="1092" r:id="rId27"/>
    <p:sldId id="1096" r:id="rId28"/>
    <p:sldId id="1097" r:id="rId29"/>
    <p:sldId id="1098" r:id="rId30"/>
    <p:sldId id="1102" r:id="rId31"/>
    <p:sldId id="1104" r:id="rId32"/>
    <p:sldId id="1105" r:id="rId33"/>
    <p:sldId id="1106" r:id="rId34"/>
    <p:sldId id="1109" r:id="rId35"/>
    <p:sldId id="1110" r:id="rId36"/>
    <p:sldId id="1111" r:id="rId37"/>
    <p:sldId id="1112" r:id="rId38"/>
    <p:sldId id="1114" r:id="rId39"/>
    <p:sldId id="1115" r:id="rId40"/>
    <p:sldId id="1116" r:id="rId41"/>
    <p:sldId id="1136" r:id="rId42"/>
    <p:sldId id="1134" r:id="rId43"/>
    <p:sldId id="1137" r:id="rId44"/>
    <p:sldId id="1117" r:id="rId45"/>
  </p:sldIdLst>
  <p:sldSz cx="9144000" cy="6858000" type="screen4x3"/>
  <p:notesSz cx="7315200" cy="9601200"/>
  <p:defaultTextStyle>
    <a:defPPr>
      <a:defRPr lang="en-CA"/>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4199315E-3177-4A83-9C2B-F401AB423404}">
          <p14:sldIdLst>
            <p14:sldId id="771"/>
            <p14:sldId id="1003"/>
            <p14:sldId id="1068"/>
            <p14:sldId id="1005"/>
            <p14:sldId id="1118"/>
            <p14:sldId id="1119"/>
            <p14:sldId id="1121"/>
            <p14:sldId id="1120"/>
            <p14:sldId id="1123"/>
            <p14:sldId id="1124"/>
            <p14:sldId id="1125"/>
            <p14:sldId id="1126"/>
            <p14:sldId id="1127"/>
            <p14:sldId id="1128"/>
            <p14:sldId id="1037"/>
            <p14:sldId id="1038"/>
            <p14:sldId id="1130"/>
            <p14:sldId id="1131"/>
            <p14:sldId id="1132"/>
            <p14:sldId id="1129"/>
            <p14:sldId id="1138"/>
            <p14:sldId id="1140"/>
            <p14:sldId id="1139"/>
            <p14:sldId id="1133"/>
            <p14:sldId id="1094"/>
            <p14:sldId id="1092"/>
            <p14:sldId id="1096"/>
            <p14:sldId id="1097"/>
            <p14:sldId id="1098"/>
            <p14:sldId id="1102"/>
            <p14:sldId id="1104"/>
            <p14:sldId id="1105"/>
            <p14:sldId id="1106"/>
            <p14:sldId id="1109"/>
            <p14:sldId id="1110"/>
            <p14:sldId id="1111"/>
            <p14:sldId id="1112"/>
            <p14:sldId id="1114"/>
            <p14:sldId id="1115"/>
            <p14:sldId id="1116"/>
            <p14:sldId id="1136"/>
            <p14:sldId id="1134"/>
            <p14:sldId id="1137"/>
            <p14:sldId id="111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hid" initials="V" lastIdx="1" clrIdx="0"/>
  <p:cmAuthor id="2" name="Amin" initials="A" lastIdx="1" clrIdx="1">
    <p:extLst>
      <p:ext uri="{19B8F6BF-5375-455C-9EA6-DF929625EA0E}">
        <p15:presenceInfo xmlns:p15="http://schemas.microsoft.com/office/powerpoint/2012/main" userId="Amin" providerId="None"/>
      </p:ext>
    </p:extLst>
  </p:cmAuthor>
  <p:cmAuthor id="3" name="Hossein Gholami" initials="HG" lastIdx="11" clrIdx="2">
    <p:extLst>
      <p:ext uri="{19B8F6BF-5375-455C-9EA6-DF929625EA0E}">
        <p15:presenceInfo xmlns:p15="http://schemas.microsoft.com/office/powerpoint/2012/main" userId="dd6315089e0962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3333B2"/>
    <a:srgbClr val="007600"/>
    <a:srgbClr val="3938C6"/>
    <a:srgbClr val="00FF00"/>
    <a:srgbClr val="FFF915"/>
    <a:srgbClr val="EFEBF7"/>
    <a:srgbClr val="F77BCE"/>
    <a:srgbClr val="A8E884"/>
    <a:srgbClr val="D6D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364" autoAdjust="0"/>
  </p:normalViewPr>
  <p:slideViewPr>
    <p:cSldViewPr>
      <p:cViewPr varScale="1">
        <p:scale>
          <a:sx n="72" d="100"/>
          <a:sy n="72" d="100"/>
        </p:scale>
        <p:origin x="49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3" d="100"/>
          <a:sy n="53"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2-05T11:20:05.078" idx="11">
    <p:pos x="-418" y="776"/>
    <p:text>دو کامپیوتر سرور و یک کامپیوتر و تعداد نامحدودی کامپیوتر کلاینت هست</p:text>
    <p:extLst>
      <p:ext uri="{C676402C-5697-4E1C-873F-D02D1690AC5C}">
        <p15:threadingInfo xmlns:p15="http://schemas.microsoft.com/office/powerpoint/2012/main" timeZoneBias="-21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CA"/>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r>
              <a:rPr lang="en-US"/>
              <a:t>3/27/2016</a:t>
            </a:r>
            <a:endParaRPr lang="en-CA"/>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r>
              <a:rPr lang="en-CA"/>
              <a:t>Next Generation Communication Networks</a:t>
            </a:r>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2456279F-D563-46B3-AF4B-EA0B1367A74B}" type="slidenum">
              <a:rPr lang="en-CA" smtClean="0"/>
              <a:t>‹#›</a:t>
            </a:fld>
            <a:endParaRPr lang="en-CA"/>
          </a:p>
        </p:txBody>
      </p:sp>
    </p:spTree>
    <p:extLst>
      <p:ext uri="{BB962C8B-B14F-4D97-AF65-F5344CB8AC3E}">
        <p14:creationId xmlns:p14="http://schemas.microsoft.com/office/powerpoint/2010/main" val="26811998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fontAlgn="auto">
              <a:spcBef>
                <a:spcPts val="0"/>
              </a:spcBef>
              <a:spcAft>
                <a:spcPts val="0"/>
              </a:spcAft>
              <a:defRPr sz="1300">
                <a:latin typeface="+mn-lt"/>
                <a:cs typeface="+mn-cs"/>
              </a:defRPr>
            </a:lvl1pPr>
          </a:lstStyle>
          <a:p>
            <a:pPr>
              <a:defRPr/>
            </a:pPr>
            <a:r>
              <a:rPr lang="en-US"/>
              <a:t>3/27/2016</a:t>
            </a:r>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pPr lvl="0"/>
            <a:endParaRPr lang="en-US" noProof="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fontAlgn="auto">
              <a:spcBef>
                <a:spcPts val="0"/>
              </a:spcBef>
              <a:spcAft>
                <a:spcPts val="0"/>
              </a:spcAft>
              <a:defRPr sz="1300">
                <a:latin typeface="+mn-lt"/>
                <a:cs typeface="+mn-cs"/>
              </a:defRPr>
            </a:lvl1pPr>
          </a:lstStyle>
          <a:p>
            <a:pPr>
              <a:defRPr/>
            </a:pPr>
            <a:r>
              <a:rPr lang="en-US"/>
              <a:t>Next Generation Communication Networks</a:t>
            </a:r>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fontAlgn="auto">
              <a:spcBef>
                <a:spcPts val="0"/>
              </a:spcBef>
              <a:spcAft>
                <a:spcPts val="0"/>
              </a:spcAft>
              <a:defRPr sz="1300">
                <a:latin typeface="+mn-lt"/>
                <a:cs typeface="+mn-cs"/>
              </a:defRPr>
            </a:lvl1pPr>
          </a:lstStyle>
          <a:p>
            <a:pPr>
              <a:defRPr/>
            </a:pPr>
            <a:fld id="{0F483FBD-1468-4247-B098-2C86B8198673}" type="slidenum">
              <a:rPr lang="en-US"/>
              <a:pPr>
                <a:defRPr/>
              </a:pPr>
              <a:t>‹#›</a:t>
            </a:fld>
            <a:endParaRPr lang="en-US"/>
          </a:p>
        </p:txBody>
      </p:sp>
    </p:spTree>
    <p:extLst>
      <p:ext uri="{BB962C8B-B14F-4D97-AF65-F5344CB8AC3E}">
        <p14:creationId xmlns:p14="http://schemas.microsoft.com/office/powerpoint/2010/main" val="9113384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19138"/>
            <a:ext cx="4802188" cy="360045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0F483FBD-1468-4247-B098-2C86B8198673}" type="slidenum">
              <a:rPr lang="en-US" smtClean="0"/>
              <a:pPr>
                <a:defRPr/>
              </a:pPr>
              <a:t>1</a:t>
            </a:fld>
            <a:endParaRPr lang="en-US"/>
          </a:p>
        </p:txBody>
      </p:sp>
    </p:spTree>
    <p:extLst>
      <p:ext uri="{BB962C8B-B14F-4D97-AF65-F5344CB8AC3E}">
        <p14:creationId xmlns:p14="http://schemas.microsoft.com/office/powerpoint/2010/main" val="1383974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2015480"/>
            <a:ext cx="8229600" cy="1269504"/>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609600" y="2167880"/>
            <a:ext cx="7772400" cy="838200"/>
          </a:xfrm>
        </p:spPr>
        <p:txBody>
          <a:bodyPr/>
          <a:lstStyle>
            <a:lvl1pPr>
              <a:defRPr sz="28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87624" y="3933056"/>
            <a:ext cx="6400800" cy="533400"/>
          </a:xfrm>
        </p:spPr>
        <p:txBody>
          <a:bodyPr/>
          <a:lstStyle>
            <a:lvl1pPr marL="0" indent="0" algn="ctr">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3"/>
          <p:cNvSpPr>
            <a:spLocks noGrp="1"/>
          </p:cNvSpPr>
          <p:nvPr>
            <p:ph type="dt" sz="half" idx="10"/>
          </p:nvPr>
        </p:nvSpPr>
        <p:spPr>
          <a:xfrm>
            <a:off x="2" y="6492879"/>
            <a:ext cx="1071563" cy="365125"/>
          </a:xfrm>
        </p:spPr>
        <p:txBody>
          <a:bodyPr/>
          <a:lstStyle>
            <a:lvl1pPr>
              <a:defRPr baseline="0" smtClean="0">
                <a:solidFill>
                  <a:schemeClr val="bg1"/>
                </a:solidFill>
              </a:defRPr>
            </a:lvl1pPr>
          </a:lstStyle>
          <a:p>
            <a:pPr>
              <a:defRPr/>
            </a:pPr>
            <a:fld id="{CD8D9BDA-C631-4664-B8F2-5918225D86DE}" type="datetime1">
              <a:rPr lang="en-US" smtClean="0"/>
              <a:t>2/5/2022</a:t>
            </a:fld>
            <a:endParaRPr lang="en-US" dirty="0"/>
          </a:p>
        </p:txBody>
      </p:sp>
      <p:sp>
        <p:nvSpPr>
          <p:cNvPr id="9" name="Footer Placeholder 4"/>
          <p:cNvSpPr>
            <a:spLocks noGrp="1"/>
          </p:cNvSpPr>
          <p:nvPr>
            <p:ph type="ftr" sz="quarter" idx="11"/>
          </p:nvPr>
        </p:nvSpPr>
        <p:spPr>
          <a:xfrm>
            <a:off x="4572000" y="6492879"/>
            <a:ext cx="3429000" cy="365125"/>
          </a:xfrm>
        </p:spPr>
        <p:txBody>
          <a:bodyPr/>
          <a:lstStyle>
            <a:lvl1pPr algn="l">
              <a:defRPr baseline="0">
                <a:solidFill>
                  <a:schemeClr val="bg1"/>
                </a:solidFill>
              </a:defRPr>
            </a:lvl1pPr>
          </a:lstStyle>
          <a:p>
            <a:pPr>
              <a:defRPr/>
            </a:pPr>
            <a:r>
              <a:rPr lang="en-US" dirty="0"/>
              <a:t>IRS-aided wireless systems</a:t>
            </a:r>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a:solidFill>
                  <a:schemeClr val="bg1"/>
                </a:solidFill>
              </a:defRPr>
            </a:lvl1pPr>
          </a:lstStyle>
          <a:p>
            <a:pPr>
              <a:defRPr/>
            </a:pPr>
            <a:fld id="{20218328-D5E3-4892-8B04-EA607876F713}" type="slidenum">
              <a:rPr lang="en-US" smtClean="0"/>
              <a:pPr>
                <a:defRPr/>
              </a:pPr>
              <a:t>‹#›</a:t>
            </a:fld>
            <a:endParaRPr lang="en-US" dirty="0"/>
          </a:p>
        </p:txBody>
      </p:sp>
    </p:spTree>
    <p:extLst>
      <p:ext uri="{BB962C8B-B14F-4D97-AF65-F5344CB8AC3E}">
        <p14:creationId xmlns:p14="http://schemas.microsoft.com/office/powerpoint/2010/main" val="242893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old">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b="0" i="0" u="none" strike="noStrike" kern="1200" baseline="0" dirty="0">
                <a:solidFill>
                  <a:schemeClr val="lt1"/>
                </a:solidFill>
                <a:latin typeface="+mj-lt"/>
                <a:ea typeface="+mn-ea"/>
                <a:cs typeface="+mn-cs"/>
              </a:rPr>
              <a:t>Optimal Resource Allocations in IRS-based Wireless</a:t>
            </a:r>
            <a:r>
              <a:rPr lang="fa-IR" sz="1200" b="0" i="0" u="none" strike="noStrike" kern="1200" baseline="0" dirty="0">
                <a:solidFill>
                  <a:schemeClr val="lt1"/>
                </a:solidFill>
                <a:latin typeface="+mj-lt"/>
                <a:ea typeface="+mn-ea"/>
                <a:cs typeface="+mn-cs"/>
              </a:rPr>
              <a:t> </a:t>
            </a:r>
            <a:r>
              <a:rPr lang="en-US" sz="1200" b="0" i="0" u="none" strike="noStrike" kern="1200" baseline="0" dirty="0">
                <a:solidFill>
                  <a:schemeClr val="lt1"/>
                </a:solidFill>
                <a:latin typeface="+mj-lt"/>
                <a:ea typeface="+mn-ea"/>
                <a:cs typeface="+mn-cs"/>
              </a:rPr>
              <a:t>Communication Systems</a:t>
            </a:r>
            <a:endParaRPr lang="en-US" sz="1200" dirty="0">
              <a:solidFill>
                <a:schemeClr val="bg1"/>
              </a:solidFill>
              <a:latin typeface="+mj-lt"/>
            </a:endParaRPr>
          </a:p>
        </p:txBody>
      </p:sp>
      <p:sp>
        <p:nvSpPr>
          <p:cNvPr id="6" name="Rounded Rectangle 5"/>
          <p:cNvSpPr/>
          <p:nvPr/>
        </p:nvSpPr>
        <p:spPr>
          <a:xfrm>
            <a:off x="457200" y="2426042"/>
            <a:ext cx="8229600" cy="1872208"/>
          </a:xfrm>
          <a:prstGeom prst="roundRect">
            <a:avLst/>
          </a:prstGeom>
          <a:solidFill>
            <a:schemeClr val="tx2">
              <a:lumMod val="40000"/>
              <a:lumOff val="60000"/>
            </a:schemeClr>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hasCustomPrompt="1"/>
          </p:nvPr>
        </p:nvSpPr>
        <p:spPr>
          <a:xfrm>
            <a:off x="625929" y="2943046"/>
            <a:ext cx="7772400" cy="838200"/>
          </a:xfrm>
        </p:spPr>
        <p:txBody>
          <a:bodyPr/>
          <a:lstStyle>
            <a:lvl1pPr rtl="1">
              <a:defRPr sz="3200" b="1" baseline="0">
                <a:solidFill>
                  <a:schemeClr val="tx1"/>
                </a:solidFill>
              </a:defRPr>
            </a:lvl1pPr>
          </a:lstStyle>
          <a:p>
            <a:r>
              <a:rPr lang="fa-IR" dirty="0"/>
              <a:t>موضوع</a:t>
            </a:r>
            <a:endParaRPr lang="en-US" dirty="0"/>
          </a:p>
        </p:txBody>
      </p:sp>
      <p:sp>
        <p:nvSpPr>
          <p:cNvPr id="9" name="Footer Placeholder 4"/>
          <p:cNvSpPr>
            <a:spLocks noGrp="1"/>
          </p:cNvSpPr>
          <p:nvPr>
            <p:ph type="ftr" sz="quarter" idx="11"/>
          </p:nvPr>
        </p:nvSpPr>
        <p:spPr>
          <a:xfrm>
            <a:off x="4572000" y="6492879"/>
            <a:ext cx="3429000" cy="365125"/>
          </a:xfrm>
        </p:spPr>
        <p:txBody>
          <a:bodyPr/>
          <a:lstStyle>
            <a:lvl1pPr algn="l">
              <a:defRPr baseline="0">
                <a:solidFill>
                  <a:schemeClr val="bg1"/>
                </a:solidFill>
              </a:defRPr>
            </a:lvl1pPr>
          </a:lstStyle>
          <a:p>
            <a:pPr algn="ctr">
              <a:defRPr/>
            </a:pPr>
            <a:r>
              <a:rPr lang="en-US" dirty="0"/>
              <a:t>IRS-aided wireless systems</a:t>
            </a:r>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a:solidFill>
                  <a:schemeClr val="bg1"/>
                </a:solidFill>
              </a:defRPr>
            </a:lvl1pPr>
          </a:lstStyle>
          <a:p>
            <a:pPr>
              <a:defRPr/>
            </a:pPr>
            <a:fld id="{20218328-D5E3-4892-8B04-EA607876F713}" type="slidenum">
              <a:rPr lang="en-US" smtClean="0"/>
              <a:pPr>
                <a:defRPr/>
              </a:pPr>
              <a:t>‹#›</a:t>
            </a:fld>
            <a:endParaRPr lang="en-US" dirty="0"/>
          </a:p>
        </p:txBody>
      </p:sp>
      <p:sp>
        <p:nvSpPr>
          <p:cNvPr id="11" name="Rectangle 10">
            <a:extLst>
              <a:ext uri="{FF2B5EF4-FFF2-40B4-BE49-F238E27FC236}">
                <a16:creationId xmlns:a16="http://schemas.microsoft.com/office/drawing/2014/main" id="{27DF593A-6BFC-4315-935A-82471AD53C98}"/>
              </a:ext>
            </a:extLst>
          </p:cNvPr>
          <p:cNvSpPr/>
          <p:nvPr userDrawn="1"/>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cs typeface="B Nazanin" panose="00000400000000000000" pitchFamily="2" charset="-78"/>
            </a:endParaRPr>
          </a:p>
        </p:txBody>
      </p:sp>
      <p:pic>
        <p:nvPicPr>
          <p:cNvPr id="12" name="Picture 11">
            <a:extLst>
              <a:ext uri="{FF2B5EF4-FFF2-40B4-BE49-F238E27FC236}">
                <a16:creationId xmlns:a16="http://schemas.microsoft.com/office/drawing/2014/main" id="{CB672F3A-5055-4BD1-95F9-DB8FA6D6F226}"/>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84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_very_small">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5" y="6488117"/>
            <a:ext cx="3500437" cy="369887"/>
          </a:xfrm>
          <a:prstGeom prst="rect">
            <a:avLst/>
          </a:prstGeom>
          <a:noFill/>
        </p:spPr>
        <p:txBody>
          <a:bodyPr anchor="b" anchorCtr="0"/>
          <a:lstStyle/>
          <a:p>
            <a:pPr algn="r" fontAlgn="auto">
              <a:spcBef>
                <a:spcPts val="0"/>
              </a:spcBef>
              <a:spcAft>
                <a:spcPts val="0"/>
              </a:spcAft>
              <a:defRPr/>
            </a:pPr>
            <a:endParaRPr lang="en-US" sz="1200" dirty="0">
              <a:solidFill>
                <a:schemeClr val="bg1"/>
              </a:solidFill>
              <a:latin typeface="+mn-lt"/>
              <a:cs typeface="+mn-cs"/>
            </a:endParaRPr>
          </a:p>
        </p:txBody>
      </p:sp>
      <p:sp>
        <p:nvSpPr>
          <p:cNvPr id="3" name="Content Placeholder 2"/>
          <p:cNvSpPr>
            <a:spLocks noGrp="1"/>
          </p:cNvSpPr>
          <p:nvPr>
            <p:ph idx="1" hasCustomPrompt="1"/>
          </p:nvPr>
        </p:nvSpPr>
        <p:spPr>
          <a:xfrm>
            <a:off x="304800" y="1066804"/>
            <a:ext cx="8382000" cy="5059363"/>
          </a:xfrm>
        </p:spPr>
        <p:txBody>
          <a:bodyPr/>
          <a:lstStyle>
            <a:lvl1pPr marL="342900" indent="-342900">
              <a:lnSpc>
                <a:spcPct val="100000"/>
              </a:lnSpc>
              <a:spcBef>
                <a:spcPts val="636"/>
              </a:spcBef>
              <a:buClr>
                <a:schemeClr val="tx1"/>
              </a:buClr>
              <a:buSzPct val="100000"/>
              <a:buFont typeface="Arial" panose="020B0604020202020204" pitchFamily="34" charset="0"/>
              <a:buChar char="•"/>
              <a:defRPr sz="2000"/>
            </a:lvl1pPr>
            <a:lvl2pPr marL="800100" indent="-342900">
              <a:lnSpc>
                <a:spcPct val="100000"/>
              </a:lnSpc>
              <a:spcBef>
                <a:spcPts val="636"/>
              </a:spcBef>
              <a:buClr>
                <a:schemeClr val="tx1"/>
              </a:buClr>
              <a:buSzPct val="100000"/>
              <a:buFont typeface="Arial" panose="020B0604020202020204" pitchFamily="34" charset="0"/>
              <a:buChar char="•"/>
              <a:defRPr sz="1800"/>
            </a:lvl2pPr>
            <a:lvl3pPr marL="1200150" indent="-285750">
              <a:lnSpc>
                <a:spcPct val="100000"/>
              </a:lnSpc>
              <a:spcBef>
                <a:spcPts val="636"/>
              </a:spcBef>
              <a:buClr>
                <a:schemeClr val="tx1"/>
              </a:buClr>
              <a:buSzPct val="100000"/>
              <a:buFont typeface="Arial" panose="020B0604020202020204" pitchFamily="34" charset="0"/>
              <a:buChar char="•"/>
              <a:defRPr sz="1600"/>
            </a:lvl3pPr>
            <a:lvl4pPr marL="1657350" indent="-285750">
              <a:lnSpc>
                <a:spcPct val="100000"/>
              </a:lnSpc>
              <a:spcBef>
                <a:spcPts val="636"/>
              </a:spcBef>
              <a:buClr>
                <a:schemeClr val="tx1"/>
              </a:buClr>
              <a:buSzPct val="100000"/>
              <a:buFont typeface="Arial" panose="020B0604020202020204" pitchFamily="34" charset="0"/>
              <a:buChar char="•"/>
              <a:defRPr sz="1400"/>
            </a:lvl4pPr>
            <a:lvl5pPr marL="2000250" indent="-171450">
              <a:lnSpc>
                <a:spcPct val="100000"/>
              </a:lnSpc>
              <a:spcBef>
                <a:spcPts val="636"/>
              </a:spcBef>
              <a:buClr>
                <a:schemeClr val="tx1"/>
              </a:buClr>
              <a:buSzPct val="100000"/>
              <a:buFont typeface="Arial" panose="020B0604020202020204" pitchFamily="34" charset="0"/>
              <a:buChar char="•"/>
              <a:defRPr sz="800"/>
            </a:lvl5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
        <p:nvSpPr>
          <p:cNvPr id="2" name="Title 1"/>
          <p:cNvSpPr>
            <a:spLocks noGrp="1"/>
          </p:cNvSpPr>
          <p:nvPr>
            <p:ph type="title" hasCustomPrompt="1"/>
          </p:nvPr>
        </p:nvSpPr>
        <p:spPr>
          <a:xfrm>
            <a:off x="0" y="0"/>
            <a:ext cx="89154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9" name="Footer Placeholder 4"/>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0" name="Slide Number Placeholder 5"/>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6BE6D1FB-4F8F-4809-B4CC-C2FE5C9ED48A}" type="slidenum">
              <a:rPr lang="en-US" smtClean="0"/>
              <a:pPr>
                <a:defRPr/>
              </a:pPr>
              <a:t>‹#›</a:t>
            </a:fld>
            <a:endParaRPr lang="en-US" dirty="0"/>
          </a:p>
        </p:txBody>
      </p:sp>
      <p:sp>
        <p:nvSpPr>
          <p:cNvPr id="16" name="Text Placeholder 15"/>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pic>
        <p:nvPicPr>
          <p:cNvPr id="14" name="Picture 21">
            <a:extLst>
              <a:ext uri="{FF2B5EF4-FFF2-40B4-BE49-F238E27FC236}">
                <a16:creationId xmlns:a16="http://schemas.microsoft.com/office/drawing/2014/main" id="{E0D9CF12-4297-44EA-AD3E-5D9B0F02715E}"/>
              </a:ext>
            </a:extLst>
          </p:cNvPr>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9699" b="89967" l="8240" r="90262">
                        <a14:foregroundMark x1="50187" y1="55518" x2="40824" y2="51171"/>
                        <a14:foregroundMark x1="8614" y1="38462" x2="9363" y2="58194"/>
                        <a14:foregroundMark x1="86517" y1="37458" x2="83895" y2="58863"/>
                        <a14:foregroundMark x1="90262" y1="48161" x2="90262" y2="48161"/>
                        <a14:foregroundMark x1="47566" y1="29766" x2="56180" y2="31438"/>
                        <a14:foregroundMark x1="48315" y1="47157" x2="48315" y2="47157"/>
                        <a14:foregroundMark x1="48315" y1="47157" x2="48315" y2="47157"/>
                        <a14:foregroundMark x1="46067" y1="47157" x2="50187" y2="39799"/>
                        <a14:foregroundMark x1="44944" y1="35452" x2="53558" y2="38127"/>
                        <a14:foregroundMark x1="41573" y1="55853" x2="56554" y2="58194"/>
                        <a14:foregroundMark x1="18727" y1="32776" x2="42697" y2="20736"/>
                        <a14:foregroundMark x1="48689" y1="19732" x2="73034" y2="23411"/>
                      </a14:backgroundRemoval>
                    </a14:imgEffect>
                  </a14:imgLayer>
                </a14:imgProps>
              </a:ext>
              <a:ext uri="{28A0092B-C50C-407E-A947-70E740481C1C}">
                <a14:useLocalDpi xmlns:a14="http://schemas.microsoft.com/office/drawing/2010/main" val="0"/>
              </a:ext>
            </a:extLst>
          </a:blip>
          <a:srcRect/>
          <a:stretch>
            <a:fillRect/>
          </a:stretch>
        </p:blipFill>
        <p:spPr bwMode="auto">
          <a:xfrm>
            <a:off x="35496" y="-27384"/>
            <a:ext cx="797095" cy="8900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Description: Description: بازنشسته.jpg">
            <a:extLst>
              <a:ext uri="{FF2B5EF4-FFF2-40B4-BE49-F238E27FC236}">
                <a16:creationId xmlns:a16="http://schemas.microsoft.com/office/drawing/2014/main" id="{4BF1E356-FDFA-4B76-B809-3BA9A1C5D149}"/>
              </a:ext>
            </a:extLst>
          </p:cNvPr>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ackgroundRemoval t="5109" b="97445" l="5639" r="93985">
                        <a14:foregroundMark x1="40226" y1="16058" x2="78947" y2="28467"/>
                        <a14:foregroundMark x1="78947" y1="28467" x2="85714" y2="64964"/>
                        <a14:foregroundMark x1="85714" y1="64964" x2="64389" y2="93581"/>
                        <a14:foregroundMark x1="52056" y1="95698" x2="51880" y2="95620"/>
                        <a14:foregroundMark x1="55361" y1="97156" x2="55140" y2="97059"/>
                        <a14:foregroundMark x1="27820" y1="90146" x2="12406" y2="56204"/>
                        <a14:foregroundMark x1="12406" y1="56204" x2="37594" y2="21168"/>
                        <a14:foregroundMark x1="18797" y1="28467" x2="10150" y2="50000"/>
                        <a14:foregroundMark x1="6767" y1="49270" x2="6767" y2="49270"/>
                        <a14:foregroundMark x1="50000" y1="6204" x2="50000" y2="6204"/>
                        <a14:foregroundMark x1="91353" y1="53285" x2="91353" y2="53285"/>
                        <a14:foregroundMark x1="93985" y1="48540" x2="93985" y2="48540"/>
                        <a14:foregroundMark x1="5639" y1="61314" x2="5639" y2="61314"/>
                        <a14:backgroundMark x1="56767" y1="97445" x2="56767" y2="97445"/>
                        <a14:backgroundMark x1="54887" y1="97810" x2="62406" y2="98905"/>
                        <a14:backgroundMark x1="54135" y1="97810" x2="54135" y2="97810"/>
                        <a14:backgroundMark x1="54135" y1="97810" x2="53008" y2="97445"/>
                        <a14:backgroundMark x1="54135" y1="97445" x2="54887" y2="97445"/>
                        <a14:backgroundMark x1="54887" y1="97445" x2="54135" y2="97445"/>
                      </a14:backgroundRemoval>
                    </a14:imgEffect>
                  </a14:imgLayer>
                </a14:imgProps>
              </a:ext>
              <a:ext uri="{28A0092B-C50C-407E-A947-70E740481C1C}">
                <a14:useLocalDpi xmlns:a14="http://schemas.microsoft.com/office/drawing/2010/main" val="0"/>
              </a:ext>
            </a:extLst>
          </a:blip>
          <a:srcRect/>
          <a:stretch>
            <a:fillRect/>
          </a:stretch>
        </p:blipFill>
        <p:spPr bwMode="auto">
          <a:xfrm>
            <a:off x="8456905" y="18629"/>
            <a:ext cx="651599" cy="67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55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3" name="Content Placeholder 2"/>
          <p:cNvSpPr>
            <a:spLocks noGrp="1"/>
          </p:cNvSpPr>
          <p:nvPr>
            <p:ph sz="half" idx="1" hasCustomPrompt="1"/>
          </p:nvPr>
        </p:nvSpPr>
        <p:spPr>
          <a:xfrm>
            <a:off x="228600" y="1066804"/>
            <a:ext cx="4267200" cy="50593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8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4" name="Content Placeholder 3"/>
          <p:cNvSpPr>
            <a:spLocks noGrp="1"/>
          </p:cNvSpPr>
          <p:nvPr>
            <p:ph sz="half" idx="2" hasCustomPrompt="1"/>
          </p:nvPr>
        </p:nvSpPr>
        <p:spPr>
          <a:xfrm>
            <a:off x="4648200" y="1066804"/>
            <a:ext cx="4267200" cy="5059363"/>
          </a:xfrm>
        </p:spPr>
        <p:txBody>
          <a:bodyPr/>
          <a:lstStyle>
            <a:lvl1pPr marL="342900" indent="-342900" rtl="1">
              <a:buClr>
                <a:schemeClr val="tx1"/>
              </a:buClr>
              <a:buSzPct val="102000"/>
              <a:buFont typeface="Arial" panose="020B0604020202020204" pitchFamily="34" charset="0"/>
              <a:buChar char="•"/>
              <a:defRPr sz="2400">
                <a:cs typeface="B Nazanin" panose="00000400000000000000" pitchFamily="2" charset="-78"/>
              </a:defRPr>
            </a:lvl1pPr>
            <a:lvl2pPr marL="742950" indent="-285750">
              <a:buClr>
                <a:schemeClr val="tx1"/>
              </a:buClr>
              <a:buSzPct val="102000"/>
              <a:buFont typeface="Arial" panose="020B0604020202020204" pitchFamily="34" charset="0"/>
              <a:buChar char="•"/>
              <a:defRPr sz="2000"/>
            </a:lvl2pPr>
            <a:lvl3pPr marL="1143000" indent="-228600">
              <a:buClr>
                <a:schemeClr val="tx1"/>
              </a:buClr>
              <a:buSzPct val="102000"/>
              <a:buFont typeface="Arial" panose="020B0604020202020204" pitchFamily="34" charset="0"/>
              <a:buChar char="•"/>
              <a:defRPr sz="1800"/>
            </a:lvl3pPr>
            <a:lvl4pPr marL="1600200" indent="-228600">
              <a:buClr>
                <a:schemeClr val="tx1"/>
              </a:buClr>
              <a:buSzPct val="102000"/>
              <a:buFont typeface="Arial" panose="020B0604020202020204" pitchFamily="34" charset="0"/>
              <a:buChar char="•"/>
              <a:defRPr sz="1600"/>
            </a:lvl4pPr>
            <a:lvl5pPr marL="2057400" indent="-228600">
              <a:buClr>
                <a:schemeClr val="tx1"/>
              </a:buClr>
              <a:buSzPct val="102000"/>
              <a:buFont typeface="Arial" panose="020B0604020202020204" pitchFamily="34" charset="0"/>
              <a:buChar char="•"/>
              <a:defRPr sz="1400"/>
            </a:lvl5pPr>
            <a:lvl6pPr>
              <a:defRPr sz="1800"/>
            </a:lvl6pPr>
            <a:lvl7pPr>
              <a:defRPr sz="1800"/>
            </a:lvl7pPr>
            <a:lvl8pPr>
              <a:defRPr sz="1800"/>
            </a:lvl8pPr>
            <a:lvl9pPr>
              <a:defRPr sz="1800"/>
            </a:lvl9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
        <p:nvSpPr>
          <p:cNvPr id="2" name="Title 1"/>
          <p:cNvSpPr>
            <a:spLocks noGrp="1"/>
          </p:cNvSpPr>
          <p:nvPr>
            <p:ph type="title" hasCustomPrompt="1"/>
          </p:nvPr>
        </p:nvSpPr>
        <p:spPr>
          <a:xfrm>
            <a:off x="0" y="0"/>
            <a:ext cx="88392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10" name="Footer Placeholder 5"/>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1" name="Slide Number Placeholder 6"/>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E0914438-E03E-42D6-939C-F115C7234DCA}" type="slidenum">
              <a:rPr lang="en-US"/>
              <a:pPr>
                <a:defRPr/>
              </a:pPr>
              <a:t>‹#›</a:t>
            </a:fld>
            <a:endParaRPr lang="en-US"/>
          </a:p>
        </p:txBody>
      </p:sp>
      <p:pic>
        <p:nvPicPr>
          <p:cNvPr id="13" name="Picture 12">
            <a:extLst>
              <a:ext uri="{FF2B5EF4-FFF2-40B4-BE49-F238E27FC236}">
                <a16:creationId xmlns:a16="http://schemas.microsoft.com/office/drawing/2014/main" id="{DFCE9949-DAD4-4546-BDE5-CED5C665915A}"/>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 Placeholder 15">
            <a:extLst>
              <a:ext uri="{FF2B5EF4-FFF2-40B4-BE49-F238E27FC236}">
                <a16:creationId xmlns:a16="http://schemas.microsoft.com/office/drawing/2014/main" id="{07D11667-342B-40ED-86D0-E0DE790D0437}"/>
              </a:ext>
            </a:extLst>
          </p:cNvPr>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spTree>
    <p:extLst>
      <p:ext uri="{BB962C8B-B14F-4D97-AF65-F5344CB8AC3E}">
        <p14:creationId xmlns:p14="http://schemas.microsoft.com/office/powerpoint/2010/main" val="314386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3" name="Text Placeholder 2"/>
          <p:cNvSpPr>
            <a:spLocks noGrp="1"/>
          </p:cNvSpPr>
          <p:nvPr>
            <p:ph type="body" idx="1" hasCustomPrompt="1"/>
          </p:nvPr>
        </p:nvSpPr>
        <p:spPr>
          <a:xfrm>
            <a:off x="457200" y="990600"/>
            <a:ext cx="4040188"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dirty="0"/>
              <a:t>موضوع 2</a:t>
            </a:r>
            <a:endParaRPr lang="en-US" dirty="0"/>
          </a:p>
        </p:txBody>
      </p:sp>
      <p:sp>
        <p:nvSpPr>
          <p:cNvPr id="4" name="Content Placeholder 3"/>
          <p:cNvSpPr>
            <a:spLocks noGrp="1"/>
          </p:cNvSpPr>
          <p:nvPr>
            <p:ph sz="half" idx="2" hasCustomPrompt="1"/>
          </p:nvPr>
        </p:nvSpPr>
        <p:spPr>
          <a:xfrm>
            <a:off x="457200" y="1676404"/>
            <a:ext cx="4040188" cy="44497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5" name="Text Placeholder 4"/>
          <p:cNvSpPr>
            <a:spLocks noGrp="1"/>
          </p:cNvSpPr>
          <p:nvPr>
            <p:ph type="body" sz="quarter" idx="3" hasCustomPrompt="1"/>
          </p:nvPr>
        </p:nvSpPr>
        <p:spPr>
          <a:xfrm>
            <a:off x="4645027" y="990600"/>
            <a:ext cx="4041775" cy="639762"/>
          </a:xfrm>
        </p:spPr>
        <p:txBody>
          <a:bodyPr anchor="b"/>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a-IR" dirty="0"/>
              <a:t>موضوع 1</a:t>
            </a:r>
            <a:endParaRPr lang="en-US" dirty="0"/>
          </a:p>
        </p:txBody>
      </p:sp>
      <p:sp>
        <p:nvSpPr>
          <p:cNvPr id="6" name="Content Placeholder 5"/>
          <p:cNvSpPr>
            <a:spLocks noGrp="1"/>
          </p:cNvSpPr>
          <p:nvPr>
            <p:ph sz="quarter" idx="4" hasCustomPrompt="1"/>
          </p:nvPr>
        </p:nvSpPr>
        <p:spPr>
          <a:xfrm>
            <a:off x="4645027" y="1676404"/>
            <a:ext cx="4041775" cy="4449763"/>
          </a:xfrm>
        </p:spPr>
        <p:txBody>
          <a:bodyPr/>
          <a:lstStyle>
            <a:lvl1pPr marL="342900" marR="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400"/>
            </a:lvl1pPr>
            <a:lvl2pPr marL="742950" marR="0"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2000"/>
            </a:lvl2pPr>
            <a:lvl3pPr marL="11430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800"/>
            </a:lvl3pPr>
            <a:lvl4pPr marL="16002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4pPr>
            <a:lvl5pPr marL="2057400" marR="0"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342900" marR="0" lvl="0" indent="-3429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1</a:t>
            </a:r>
            <a:endParaRPr kumimoji="0" lang="en-US" sz="24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742950" marR="0" lvl="1" indent="-28575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2</a:t>
            </a:r>
            <a:endParaRPr kumimoji="0" lang="en-US" sz="20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143000" marR="0" lvl="2"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3</a:t>
            </a:r>
            <a:endParaRPr kumimoji="0" lang="en-US" sz="18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1600200" marR="0" lvl="3"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4</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a:p>
            <a:pPr marL="2057400" marR="0" lvl="4" indent="-228600" algn="r" defTabSz="914400" rtl="1" eaLnBrk="1" fontAlgn="base" latinLnBrk="0" hangingPunct="1">
              <a:lnSpc>
                <a:spcPct val="100000"/>
              </a:lnSpc>
              <a:spcBef>
                <a:spcPct val="20000"/>
              </a:spcBef>
              <a:spcAft>
                <a:spcPct val="0"/>
              </a:spcAft>
              <a:buClr>
                <a:prstClr val="black"/>
              </a:buClr>
              <a:buSzTx/>
              <a:buFont typeface="Arial" panose="020B0604020202020204" pitchFamily="34" charset="0"/>
              <a:buChar char="•"/>
              <a:tabLst/>
              <a:defRPr/>
            </a:pPr>
            <a:r>
              <a:rPr kumimoji="0" lang="fa-IR"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rPr>
              <a:t>سطح 5</a:t>
            </a:r>
            <a:endParaRPr kumimoji="0" lang="en-US" sz="1600" b="0" i="0" u="none" strike="noStrike" kern="1200" cap="none" spc="0" normalizeH="0" baseline="0" noProof="0" dirty="0">
              <a:ln>
                <a:noFill/>
              </a:ln>
              <a:solidFill>
                <a:prstClr val="black"/>
              </a:solidFill>
              <a:effectLst/>
              <a:uLnTx/>
              <a:uFillTx/>
              <a:latin typeface="+mn-lt"/>
              <a:ea typeface="+mn-ea"/>
              <a:cs typeface="B Nazanin" panose="00000400000000000000" pitchFamily="2" charset="-78"/>
            </a:endParaRPr>
          </a:p>
        </p:txBody>
      </p:sp>
      <p:sp>
        <p:nvSpPr>
          <p:cNvPr id="2" name="Title 1"/>
          <p:cNvSpPr>
            <a:spLocks noGrp="1"/>
          </p:cNvSpPr>
          <p:nvPr>
            <p:ph type="title" hasCustomPrompt="1"/>
          </p:nvPr>
        </p:nvSpPr>
        <p:spPr>
          <a:xfrm>
            <a:off x="0" y="0"/>
            <a:ext cx="8839200" cy="762000"/>
          </a:xfrm>
        </p:spPr>
        <p:txBody>
          <a:bodyPr/>
          <a:lstStyle>
            <a:lvl1pPr marL="182880" algn="ctr" rtl="1">
              <a:defRPr sz="2800" baseline="0">
                <a:solidFill>
                  <a:schemeClr val="bg1"/>
                </a:solidFill>
              </a:defRPr>
            </a:lvl1pPr>
          </a:lstStyle>
          <a:p>
            <a:r>
              <a:rPr lang="fa-IR" dirty="0"/>
              <a:t>موضوع</a:t>
            </a:r>
            <a:endParaRPr lang="en-US" dirty="0"/>
          </a:p>
        </p:txBody>
      </p:sp>
      <p:sp>
        <p:nvSpPr>
          <p:cNvPr id="12" name="Footer Placeholder 7"/>
          <p:cNvSpPr>
            <a:spLocks noGrp="1"/>
          </p:cNvSpPr>
          <p:nvPr>
            <p:ph type="ftr" sz="quarter" idx="11"/>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13" name="Slide Number Placeholder 8"/>
          <p:cNvSpPr>
            <a:spLocks noGrp="1"/>
          </p:cNvSpPr>
          <p:nvPr>
            <p:ph type="sldNum" sz="quarter" idx="12"/>
          </p:nvPr>
        </p:nvSpPr>
        <p:spPr>
          <a:xfrm>
            <a:off x="8077200" y="6492879"/>
            <a:ext cx="1066800" cy="365125"/>
          </a:xfrm>
        </p:spPr>
        <p:txBody>
          <a:bodyPr/>
          <a:lstStyle>
            <a:lvl1pPr>
              <a:defRPr baseline="0">
                <a:solidFill>
                  <a:schemeClr val="bg1"/>
                </a:solidFill>
              </a:defRPr>
            </a:lvl1pPr>
          </a:lstStyle>
          <a:p>
            <a:pPr>
              <a:defRPr/>
            </a:pPr>
            <a:fld id="{408425CC-1EB0-4DE8-B2BA-F16A60422238}" type="slidenum">
              <a:rPr lang="en-US"/>
              <a:pPr>
                <a:defRPr/>
              </a:pPr>
              <a:t>‹#›</a:t>
            </a:fld>
            <a:endParaRPr lang="en-US"/>
          </a:p>
        </p:txBody>
      </p:sp>
      <p:pic>
        <p:nvPicPr>
          <p:cNvPr id="15" name="Picture 14">
            <a:extLst>
              <a:ext uri="{FF2B5EF4-FFF2-40B4-BE49-F238E27FC236}">
                <a16:creationId xmlns:a16="http://schemas.microsoft.com/office/drawing/2014/main" id="{508912C6-B684-4EFB-8ED7-EF1AC540CE04}"/>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 Placeholder 15">
            <a:extLst>
              <a:ext uri="{FF2B5EF4-FFF2-40B4-BE49-F238E27FC236}">
                <a16:creationId xmlns:a16="http://schemas.microsoft.com/office/drawing/2014/main" id="{4A152705-A6C9-4311-A103-548393DFCE9A}"/>
              </a:ext>
            </a:extLst>
          </p:cNvPr>
          <p:cNvSpPr>
            <a:spLocks noGrp="1"/>
          </p:cNvSpPr>
          <p:nvPr>
            <p:ph type="body" sz="quarter" idx="13"/>
          </p:nvPr>
        </p:nvSpPr>
        <p:spPr>
          <a:xfrm>
            <a:off x="1" y="6453336"/>
            <a:ext cx="4211959" cy="404664"/>
          </a:xfrm>
        </p:spPr>
        <p:txBody>
          <a:bodyPr anchor="ctr" anchorCtr="0"/>
          <a:lstStyle>
            <a:lvl1pPr marL="0" indent="0" algn="l" rtl="0">
              <a:buNone/>
              <a:defRPr sz="1200" baseline="0">
                <a:solidFill>
                  <a:schemeClr val="bg1"/>
                </a:solidFill>
              </a:defRPr>
            </a:lvl1pPr>
          </a:lstStyle>
          <a:p>
            <a:pPr algn="l"/>
            <a:endParaRPr lang="en-US" dirty="0"/>
          </a:p>
        </p:txBody>
      </p:sp>
    </p:spTree>
    <p:extLst>
      <p:ext uri="{BB962C8B-B14F-4D97-AF65-F5344CB8AC3E}">
        <p14:creationId xmlns:p14="http://schemas.microsoft.com/office/powerpoint/2010/main" val="302581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Size Text">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hasCustomPrompt="1"/>
          </p:nvPr>
        </p:nvSpPr>
        <p:spPr>
          <a:xfrm>
            <a:off x="0" y="0"/>
            <a:ext cx="8915400" cy="762000"/>
          </a:xfrm>
        </p:spPr>
        <p:txBody>
          <a:bodyPr/>
          <a:lstStyle>
            <a:lvl1pPr marL="182880" algn="ctr" rtl="1">
              <a:defRPr sz="2800" baseline="0">
                <a:solidFill>
                  <a:schemeClr val="bg1"/>
                </a:solidFill>
                <a:cs typeface="B Nazanin" panose="00000400000000000000" pitchFamily="2" charset="-78"/>
              </a:defRPr>
            </a:lvl1pPr>
          </a:lstStyle>
          <a:p>
            <a:r>
              <a:rPr lang="fa-IR" dirty="0"/>
              <a:t>موضوع</a:t>
            </a:r>
            <a:endParaRPr lang="en-US" dirty="0"/>
          </a:p>
        </p:txBody>
      </p:sp>
      <p:sp>
        <p:nvSpPr>
          <p:cNvPr id="12" name="Text Placeholder 10"/>
          <p:cNvSpPr>
            <a:spLocks noGrp="1"/>
          </p:cNvSpPr>
          <p:nvPr>
            <p:ph type="body" sz="quarter" idx="13"/>
          </p:nvPr>
        </p:nvSpPr>
        <p:spPr>
          <a:xfrm>
            <a:off x="0" y="6477000"/>
            <a:ext cx="4572000" cy="381000"/>
          </a:xfrm>
        </p:spPr>
        <p:txBody>
          <a:bodyPr anchor="ctr">
            <a:normAutofit/>
          </a:bodyPr>
          <a:lstStyle>
            <a:lvl1pPr algn="l" rtl="0">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Click to edit Master text styles</a:t>
            </a:r>
          </a:p>
        </p:txBody>
      </p:sp>
      <p:sp>
        <p:nvSpPr>
          <p:cNvPr id="8" name="Footer Placeholder 7"/>
          <p:cNvSpPr>
            <a:spLocks noGrp="1"/>
          </p:cNvSpPr>
          <p:nvPr>
            <p:ph type="ftr" sz="quarter" idx="15"/>
          </p:nvPr>
        </p:nvSpPr>
        <p:spPr>
          <a:xfrm>
            <a:off x="4572000" y="6492879"/>
            <a:ext cx="3505200" cy="365125"/>
          </a:xfrm>
        </p:spPr>
        <p:txBody>
          <a:bodyPr/>
          <a:lstStyle>
            <a:lvl1pPr algn="ctr">
              <a:defRPr baseline="0">
                <a:solidFill>
                  <a:schemeClr val="bg1"/>
                </a:solidFill>
              </a:defRPr>
            </a:lvl1pPr>
          </a:lstStyle>
          <a:p>
            <a:pPr>
              <a:defRPr/>
            </a:pPr>
            <a:r>
              <a:rPr lang="en-US" dirty="0"/>
              <a:t>IRS-aided wireless systems</a:t>
            </a:r>
          </a:p>
        </p:txBody>
      </p:sp>
      <p:sp>
        <p:nvSpPr>
          <p:cNvPr id="9" name="Slide Number Placeholder 8"/>
          <p:cNvSpPr>
            <a:spLocks noGrp="1"/>
          </p:cNvSpPr>
          <p:nvPr>
            <p:ph type="sldNum" sz="quarter" idx="16"/>
          </p:nvPr>
        </p:nvSpPr>
        <p:spPr>
          <a:xfrm>
            <a:off x="8077200" y="6492879"/>
            <a:ext cx="1066800" cy="365125"/>
          </a:xfrm>
        </p:spPr>
        <p:txBody>
          <a:bodyPr/>
          <a:lstStyle>
            <a:lvl1pPr>
              <a:defRPr baseline="0">
                <a:solidFill>
                  <a:schemeClr val="bg1"/>
                </a:solidFill>
              </a:defRPr>
            </a:lvl1pPr>
          </a:lstStyle>
          <a:p>
            <a:pPr>
              <a:defRPr/>
            </a:pPr>
            <a:fld id="{DE9B09D5-51A1-4336-96F4-6B5507BAD87A}" type="slidenum">
              <a:rPr lang="en-US"/>
              <a:pPr>
                <a:defRPr/>
              </a:pPr>
              <a:t>‹#›</a:t>
            </a:fld>
            <a:endParaRPr lang="en-US"/>
          </a:p>
        </p:txBody>
      </p:sp>
      <p:pic>
        <p:nvPicPr>
          <p:cNvPr id="10" name="Picture 9">
            <a:extLst>
              <a:ext uri="{FF2B5EF4-FFF2-40B4-BE49-F238E27FC236}">
                <a16:creationId xmlns:a16="http://schemas.microsoft.com/office/drawing/2014/main" id="{BB98B282-57DF-413F-917A-B3226AFA774C}"/>
              </a:ext>
            </a:extLst>
          </p:cNvPr>
          <p:cNvPicPr>
            <a:picLocks noChangeAspect="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0" y="1"/>
            <a:ext cx="625929"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Content Placeholder 2">
            <a:extLst>
              <a:ext uri="{FF2B5EF4-FFF2-40B4-BE49-F238E27FC236}">
                <a16:creationId xmlns:a16="http://schemas.microsoft.com/office/drawing/2014/main" id="{F32B578E-1384-424D-B4B3-5F1624F644FC}"/>
              </a:ext>
            </a:extLst>
          </p:cNvPr>
          <p:cNvSpPr>
            <a:spLocks noGrp="1"/>
          </p:cNvSpPr>
          <p:nvPr>
            <p:ph idx="1" hasCustomPrompt="1"/>
          </p:nvPr>
        </p:nvSpPr>
        <p:spPr>
          <a:xfrm>
            <a:off x="304800" y="1066804"/>
            <a:ext cx="8382000" cy="5059363"/>
          </a:xfrm>
        </p:spPr>
        <p:txBody>
          <a:bodyPr/>
          <a:lstStyle>
            <a:lvl1pPr marL="342900" indent="-342900">
              <a:lnSpc>
                <a:spcPct val="100000"/>
              </a:lnSpc>
              <a:spcBef>
                <a:spcPts val="636"/>
              </a:spcBef>
              <a:buClr>
                <a:schemeClr val="tx1"/>
              </a:buClr>
              <a:buSzPct val="100000"/>
              <a:buFont typeface="Arial" panose="020B0604020202020204" pitchFamily="34" charset="0"/>
              <a:buChar char="•"/>
              <a:defRPr sz="2000"/>
            </a:lvl1pPr>
            <a:lvl2pPr marL="800100" indent="-342900">
              <a:lnSpc>
                <a:spcPct val="100000"/>
              </a:lnSpc>
              <a:spcBef>
                <a:spcPts val="636"/>
              </a:spcBef>
              <a:buClr>
                <a:schemeClr val="tx1"/>
              </a:buClr>
              <a:buSzPct val="100000"/>
              <a:buFont typeface="Arial" panose="020B0604020202020204" pitchFamily="34" charset="0"/>
              <a:buChar char="•"/>
              <a:defRPr sz="1800"/>
            </a:lvl2pPr>
            <a:lvl3pPr marL="1200150" indent="-285750">
              <a:lnSpc>
                <a:spcPct val="100000"/>
              </a:lnSpc>
              <a:spcBef>
                <a:spcPts val="636"/>
              </a:spcBef>
              <a:buClr>
                <a:schemeClr val="tx1"/>
              </a:buClr>
              <a:buSzPct val="100000"/>
              <a:buFont typeface="Arial" panose="020B0604020202020204" pitchFamily="34" charset="0"/>
              <a:buChar char="•"/>
              <a:defRPr sz="1600"/>
            </a:lvl3pPr>
            <a:lvl4pPr marL="1657350" indent="-285750">
              <a:lnSpc>
                <a:spcPct val="100000"/>
              </a:lnSpc>
              <a:spcBef>
                <a:spcPts val="636"/>
              </a:spcBef>
              <a:buClr>
                <a:schemeClr val="tx1"/>
              </a:buClr>
              <a:buSzPct val="100000"/>
              <a:buFont typeface="Arial" panose="020B0604020202020204" pitchFamily="34" charset="0"/>
              <a:buChar char="•"/>
              <a:defRPr sz="1400"/>
            </a:lvl4pPr>
            <a:lvl5pPr marL="2000250" indent="-171450">
              <a:lnSpc>
                <a:spcPct val="100000"/>
              </a:lnSpc>
              <a:spcBef>
                <a:spcPts val="636"/>
              </a:spcBef>
              <a:buClr>
                <a:schemeClr val="tx1"/>
              </a:buClr>
              <a:buSzPct val="100000"/>
              <a:buFont typeface="Arial" panose="020B0604020202020204" pitchFamily="34" charset="0"/>
              <a:buChar char="•"/>
              <a:defRPr sz="800"/>
            </a:lvl5pPr>
          </a:lstStyle>
          <a:p>
            <a:pPr lvl="0"/>
            <a:r>
              <a:rPr lang="fa-IR" dirty="0"/>
              <a:t>سطح 1</a:t>
            </a:r>
            <a:endParaRPr lang="en-US" dirty="0"/>
          </a:p>
          <a:p>
            <a:pPr lvl="1"/>
            <a:r>
              <a:rPr lang="fa-IR" dirty="0"/>
              <a:t>سطح 2</a:t>
            </a:r>
            <a:endParaRPr lang="en-US" dirty="0"/>
          </a:p>
          <a:p>
            <a:pPr lvl="2"/>
            <a:r>
              <a:rPr lang="fa-IR" dirty="0"/>
              <a:t>سطح 3</a:t>
            </a:r>
            <a:endParaRPr lang="en-US" dirty="0"/>
          </a:p>
          <a:p>
            <a:pPr lvl="3"/>
            <a:r>
              <a:rPr lang="fa-IR" dirty="0"/>
              <a:t>سطح 4</a:t>
            </a:r>
            <a:endParaRPr lang="en-US" dirty="0"/>
          </a:p>
          <a:p>
            <a:pPr lvl="4"/>
            <a:r>
              <a:rPr lang="fa-IR" dirty="0"/>
              <a:t>سطح 5</a:t>
            </a:r>
            <a:endParaRPr lang="en-US" dirty="0"/>
          </a:p>
        </p:txBody>
      </p:sp>
    </p:spTree>
    <p:extLst>
      <p:ext uri="{BB962C8B-B14F-4D97-AF65-F5344CB8AC3E}">
        <p14:creationId xmlns:p14="http://schemas.microsoft.com/office/powerpoint/2010/main" val="951147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0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a-IR" dirty="0">
                <a:cs typeface="B Nazanin" panose="00000400000000000000" pitchFamily="2" charset="-78"/>
              </a:rPr>
              <a:t>موضوع</a:t>
            </a:r>
            <a:endParaRPr lang="en-CA" dirty="0"/>
          </a:p>
        </p:txBody>
      </p:sp>
      <p:sp>
        <p:nvSpPr>
          <p:cNvPr id="1027" name="Text Placeholder 2"/>
          <p:cNvSpPr>
            <a:spLocks noGrp="1"/>
          </p:cNvSpPr>
          <p:nvPr>
            <p:ph type="body" idx="1"/>
          </p:nvPr>
        </p:nvSpPr>
        <p:spPr bwMode="auto">
          <a:xfrm>
            <a:off x="457200" y="112474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a-IR" dirty="0"/>
              <a:t>قسمت اصلی </a:t>
            </a:r>
            <a:endParaRPr lang="en-US" dirty="0"/>
          </a:p>
          <a:p>
            <a:pPr lvl="1"/>
            <a:r>
              <a:rPr lang="fa-IR" dirty="0"/>
              <a:t>سطح دو</a:t>
            </a:r>
            <a:endParaRPr lang="en-US" dirty="0"/>
          </a:p>
          <a:p>
            <a:pPr lvl="2"/>
            <a:r>
              <a:rPr lang="fa-IR" dirty="0"/>
              <a:t>سطح سه</a:t>
            </a:r>
            <a:endParaRPr lang="en-US" dirty="0"/>
          </a:p>
          <a:p>
            <a:pPr lvl="3"/>
            <a:r>
              <a:rPr lang="fa-IR" dirty="0"/>
              <a:t>سطح 4</a:t>
            </a:r>
            <a:endParaRPr lang="en-US" dirty="0"/>
          </a:p>
          <a:p>
            <a:pPr lvl="4"/>
            <a:r>
              <a:rPr lang="fa-IR" dirty="0"/>
              <a:t>سطح 5</a:t>
            </a:r>
            <a:endParaRPr lang="en-CA" dirty="0"/>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AC1AFCD-A1ED-4944-B412-D42D8C644C6B}" type="datetime1">
              <a:rPr lang="en-US" smtClean="0"/>
              <a:t>2/5/2022</a:t>
            </a:fld>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dirty="0"/>
              <a:t>IRS-aided wireless systems</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dirty="0"/>
              <a:t>0</a:t>
            </a:r>
          </a:p>
        </p:txBody>
      </p:sp>
    </p:spTree>
  </p:cSld>
  <p:clrMap bg1="lt1" tx1="dk1" bg2="lt2" tx2="dk2" accent1="accent1" accent2="accent2" accent3="accent3" accent4="accent4" accent5="accent5" accent6="accent6" hlink="hlink" folHlink="folHlink"/>
  <p:sldLayoutIdLst>
    <p:sldLayoutId id="2147483696" r:id="rId1"/>
    <p:sldLayoutId id="2147483688" r:id="rId2"/>
    <p:sldLayoutId id="2147483698" r:id="rId3"/>
    <p:sldLayoutId id="2147483690" r:id="rId4"/>
    <p:sldLayoutId id="2147483691" r:id="rId5"/>
    <p:sldLayoutId id="2147483692" r:id="rId6"/>
  </p:sldLayoutIdLst>
  <p:hf hdr="0" dt="0"/>
  <p:txStyles>
    <p:titleStyle>
      <a:lvl1pPr algn="ctr" rtl="0" eaLnBrk="1" fontAlgn="base" hangingPunct="1">
        <a:spcBef>
          <a:spcPct val="0"/>
        </a:spcBef>
        <a:spcAft>
          <a:spcPct val="0"/>
        </a:spcAft>
        <a:defRPr sz="3600" kern="1200">
          <a:solidFill>
            <a:schemeClr val="tx1"/>
          </a:solidFill>
          <a:latin typeface="+mj-lt"/>
          <a:ea typeface="+mj-ea"/>
          <a:cs typeface="B Nazanin" panose="00000400000000000000" pitchFamily="2" charset="-78"/>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r" rtl="1" eaLnBrk="1" fontAlgn="base" hangingPunct="1">
        <a:spcBef>
          <a:spcPct val="20000"/>
        </a:spcBef>
        <a:spcAft>
          <a:spcPct val="0"/>
        </a:spcAft>
        <a:buClr>
          <a:schemeClr val="tx1"/>
        </a:buClr>
        <a:buFont typeface="Arial" panose="020B0604020202020204" pitchFamily="34" charset="0"/>
        <a:buChar char="•"/>
        <a:defRPr sz="2400" kern="1200">
          <a:solidFill>
            <a:schemeClr val="tx1"/>
          </a:solidFill>
          <a:latin typeface="+mn-lt"/>
          <a:ea typeface="+mn-ea"/>
          <a:cs typeface="B Nazanin" panose="00000400000000000000" pitchFamily="2" charset="-78"/>
        </a:defRPr>
      </a:lvl1pPr>
      <a:lvl2pPr marL="742950" indent="-285750" algn="r" rtl="1" eaLnBrk="1" fontAlgn="base" hangingPunct="1">
        <a:spcBef>
          <a:spcPct val="20000"/>
        </a:spcBef>
        <a:spcAft>
          <a:spcPct val="0"/>
        </a:spcAft>
        <a:buClr>
          <a:schemeClr val="tx1"/>
        </a:buClr>
        <a:buFont typeface="Arial" panose="020B0604020202020204" pitchFamily="34" charset="0"/>
        <a:buChar char="•"/>
        <a:defRPr sz="2000" kern="1200">
          <a:solidFill>
            <a:schemeClr val="tx1"/>
          </a:solidFill>
          <a:latin typeface="+mn-lt"/>
          <a:ea typeface="+mn-ea"/>
          <a:cs typeface="B Nazanin" panose="00000400000000000000" pitchFamily="2" charset="-78"/>
        </a:defRPr>
      </a:lvl2pPr>
      <a:lvl3pPr marL="1143000" indent="-228600" algn="r" rtl="1" eaLnBrk="1" fontAlgn="base" hangingPunct="1">
        <a:spcBef>
          <a:spcPct val="20000"/>
        </a:spcBef>
        <a:spcAft>
          <a:spcPct val="0"/>
        </a:spcAft>
        <a:buClr>
          <a:schemeClr val="tx1"/>
        </a:buClr>
        <a:buFont typeface="Arial" panose="020B0604020202020204" pitchFamily="34" charset="0"/>
        <a:buChar char="•"/>
        <a:defRPr sz="1800" kern="1200">
          <a:solidFill>
            <a:schemeClr val="tx1"/>
          </a:solidFill>
          <a:latin typeface="+mn-lt"/>
          <a:ea typeface="+mn-ea"/>
          <a:cs typeface="B Nazanin" panose="00000400000000000000" pitchFamily="2" charset="-78"/>
        </a:defRPr>
      </a:lvl3pPr>
      <a:lvl4pPr marL="1600200" indent="-228600" algn="r" rtl="1" eaLnBrk="1" fontAlgn="base" hangingPunct="1">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B Nazanin" panose="00000400000000000000" pitchFamily="2" charset="-78"/>
        </a:defRPr>
      </a:lvl4pPr>
      <a:lvl5pPr marL="2057400" indent="-228600" algn="r" rtl="1" eaLnBrk="1" fontAlgn="base" hangingPunct="1">
        <a:spcBef>
          <a:spcPct val="20000"/>
        </a:spcBef>
        <a:spcAft>
          <a:spcPct val="0"/>
        </a:spcAft>
        <a:buClr>
          <a:schemeClr val="tx1"/>
        </a:buClr>
        <a:buFont typeface="Arial" panose="020B0604020202020204" pitchFamily="34" charset="0"/>
        <a:buChar char="•"/>
        <a:defRPr sz="1600" kern="1200">
          <a:solidFill>
            <a:schemeClr val="tx1"/>
          </a:solidFill>
          <a:latin typeface="+mn-lt"/>
          <a:ea typeface="+mn-ea"/>
          <a:cs typeface="B Nazanin" panose="00000400000000000000" pitchFamily="2" charset="-7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20.png"/><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3528" y="2060848"/>
            <a:ext cx="8136904" cy="3693319"/>
          </a:xfrm>
          <a:prstGeom prst="rect">
            <a:avLst/>
          </a:prstGeom>
          <a:noFill/>
        </p:spPr>
        <p:txBody>
          <a:bodyPr wrap="square" rtlCol="0">
            <a:spAutoFit/>
          </a:bodyPr>
          <a:lstStyle/>
          <a:p>
            <a:pPr algn="ctr"/>
            <a:r>
              <a:rPr lang="ar-SA" sz="3600" b="1" dirty="0">
                <a:solidFill>
                  <a:srgbClr val="000000"/>
                </a:solidFill>
                <a:effectLst/>
                <a:latin typeface="BZarBold"/>
                <a:ea typeface="Times New Roman" panose="02020603050405020304" pitchFamily="18" charset="0"/>
                <a:cs typeface="B Nazanin" panose="00000400000000000000" pitchFamily="2" charset="-78"/>
              </a:rPr>
              <a:t>طراحی و پیادهسازی سامانه هوشمند نظارت بر تصاویر دوربین های پیرامونی تحت شبکه</a:t>
            </a:r>
            <a:endParaRPr lang="fa-IR" sz="6600" dirty="0">
              <a:cs typeface="B Nazanin" panose="00000400000000000000" pitchFamily="2" charset="-78"/>
            </a:endParaRPr>
          </a:p>
          <a:p>
            <a:pPr algn="ctr" rtl="1"/>
            <a:endParaRPr lang="en-US" sz="2400" b="1" dirty="0">
              <a:latin typeface="Times New Roman" panose="02020603050405020304" pitchFamily="18" charset="0"/>
              <a:cs typeface="B Nazanin" panose="00000400000000000000" pitchFamily="2" charset="-78"/>
            </a:endParaRPr>
          </a:p>
          <a:p>
            <a:pPr algn="ctr" rtl="1"/>
            <a:r>
              <a:rPr lang="fa-IR" sz="2400" b="1" dirty="0">
                <a:latin typeface="Times New Roman" panose="02020603050405020304" pitchFamily="18" charset="0"/>
                <a:cs typeface="B Nazanin" panose="00000400000000000000" pitchFamily="2" charset="-78"/>
              </a:rPr>
              <a:t>نگارش: حسین غلامی</a:t>
            </a:r>
            <a:endParaRPr lang="en-US" dirty="0">
              <a:latin typeface="Times New Roman" panose="02020603050405020304" pitchFamily="18" charset="0"/>
              <a:cs typeface="B Nazanin" panose="00000400000000000000" pitchFamily="2" charset="-78"/>
            </a:endParaRPr>
          </a:p>
          <a:p>
            <a:pPr algn="ctr" rtl="1"/>
            <a:endParaRPr lang="en-US" dirty="0">
              <a:latin typeface="Times New Roman" panose="02020603050405020304" pitchFamily="18" charset="0"/>
              <a:cs typeface="B Nazanin" panose="00000400000000000000" pitchFamily="2" charset="-78"/>
            </a:endParaRPr>
          </a:p>
          <a:p>
            <a:pPr algn="ctr" rtl="1"/>
            <a:r>
              <a:rPr lang="fa-IR" sz="2400" b="1" dirty="0">
                <a:latin typeface="Times New Roman" panose="02020603050405020304" pitchFamily="18" charset="0"/>
                <a:cs typeface="B Nazanin" panose="00000400000000000000" pitchFamily="2" charset="-78"/>
              </a:rPr>
              <a:t>استاد راهنما: دکتر</a:t>
            </a:r>
            <a:r>
              <a:rPr lang="en-US" sz="2400" b="1" dirty="0">
                <a:latin typeface="Times New Roman" panose="02020603050405020304" pitchFamily="18" charset="0"/>
                <a:cs typeface="B Nazanin" panose="00000400000000000000" pitchFamily="2" charset="-78"/>
              </a:rPr>
              <a:t> </a:t>
            </a:r>
            <a:r>
              <a:rPr lang="fa-IR" sz="2400" b="1" dirty="0">
                <a:latin typeface="Times New Roman" panose="02020603050405020304" pitchFamily="18" charset="0"/>
                <a:cs typeface="B Nazanin" panose="00000400000000000000" pitchFamily="2" charset="-78"/>
              </a:rPr>
              <a:t> ****</a:t>
            </a:r>
            <a:endParaRPr lang="en-US" sz="2400" b="1" dirty="0">
              <a:latin typeface="Times New Roman" panose="02020603050405020304" pitchFamily="18" charset="0"/>
              <a:cs typeface="B Nazanin" panose="00000400000000000000" pitchFamily="2" charset="-78"/>
            </a:endParaRPr>
          </a:p>
          <a:p>
            <a:pPr algn="ctr" rtl="1"/>
            <a:endParaRPr lang="fa-IR" b="1" dirty="0">
              <a:latin typeface="Times New Roman" panose="02020603050405020304" pitchFamily="18" charset="0"/>
              <a:cs typeface="B Nazanin" panose="00000400000000000000" pitchFamily="2" charset="-78"/>
            </a:endParaRPr>
          </a:p>
          <a:p>
            <a:pPr algn="ctr" rtl="1"/>
            <a:endParaRPr lang="en-US" b="1" dirty="0">
              <a:latin typeface="Times New Roman" panose="02020603050405020304" pitchFamily="18" charset="0"/>
              <a:cs typeface="B Nazanin" panose="00000400000000000000" pitchFamily="2" charset="-78"/>
            </a:endParaRPr>
          </a:p>
          <a:p>
            <a:pPr algn="ctr" rtl="1"/>
            <a:r>
              <a:rPr lang="fa-IR" b="1" dirty="0">
                <a:latin typeface="Times New Roman" panose="02020603050405020304" pitchFamily="18" charset="0"/>
                <a:cs typeface="B Nazanin" panose="00000400000000000000" pitchFamily="2" charset="-78"/>
              </a:rPr>
              <a:t>زمستان 1400</a:t>
            </a:r>
            <a:endParaRPr lang="en-US" b="1" dirty="0">
              <a:latin typeface="Times New Roman" panose="02020603050405020304" pitchFamily="18" charset="0"/>
              <a:cs typeface="B Nazanin" panose="00000400000000000000" pitchFamily="2" charset="-78"/>
            </a:endParaRPr>
          </a:p>
          <a:p>
            <a:pPr algn="ctr" rtl="1"/>
            <a:endParaRPr lang="en-US" dirty="0">
              <a:latin typeface="Times New Roman" panose="02020603050405020304" pitchFamily="18" charset="0"/>
              <a:cs typeface="B Nazanin" panose="00000400000000000000" pitchFamily="2" charset="-78"/>
            </a:endParaRPr>
          </a:p>
        </p:txBody>
      </p:sp>
      <p:sp>
        <p:nvSpPr>
          <p:cNvPr id="5" name="TextBox 4">
            <a:extLst>
              <a:ext uri="{FF2B5EF4-FFF2-40B4-BE49-F238E27FC236}">
                <a16:creationId xmlns:a16="http://schemas.microsoft.com/office/drawing/2014/main" id="{9BDB51E6-B685-40A6-BC75-BC96A93507EB}"/>
              </a:ext>
            </a:extLst>
          </p:cNvPr>
          <p:cNvSpPr txBox="1"/>
          <p:nvPr/>
        </p:nvSpPr>
        <p:spPr>
          <a:xfrm>
            <a:off x="1343980" y="759262"/>
            <a:ext cx="6096000" cy="1012585"/>
          </a:xfrm>
          <a:prstGeom prst="rect">
            <a:avLst/>
          </a:prstGeom>
          <a:noFill/>
        </p:spPr>
        <p:txBody>
          <a:bodyPr wrap="square">
            <a:spAutoFit/>
          </a:bodyPr>
          <a:lstStyle/>
          <a:p>
            <a:pPr marL="0" marR="0" indent="0" algn="ctr" rtl="1">
              <a:lnSpc>
                <a:spcPct val="115000"/>
              </a:lnSpc>
              <a:spcBef>
                <a:spcPts val="0"/>
              </a:spcBef>
              <a:spcAft>
                <a:spcPts val="0"/>
              </a:spcAft>
            </a:pPr>
            <a:r>
              <a:rPr lang="ar-SA" sz="3200" dirty="0">
                <a:effectLst/>
                <a:cs typeface="B Nazanin" panose="00000400000000000000" pitchFamily="2" charset="-78"/>
              </a:rPr>
              <a:t>ارتش جمهوری اسلامی ایران</a:t>
            </a:r>
            <a:endParaRPr lang="en-US" sz="3200" dirty="0">
              <a:effectLst/>
              <a:cs typeface="B Nazanin" panose="00000400000000000000" pitchFamily="2" charset="-78"/>
            </a:endParaRPr>
          </a:p>
          <a:p>
            <a:pPr marL="0" marR="0" indent="0" algn="ctr" rtl="1">
              <a:lnSpc>
                <a:spcPct val="115000"/>
              </a:lnSpc>
              <a:spcBef>
                <a:spcPts val="0"/>
              </a:spcBef>
              <a:spcAft>
                <a:spcPts val="0"/>
              </a:spcAft>
            </a:pPr>
            <a:r>
              <a:rPr lang="fa-IR" sz="2000" dirty="0">
                <a:effectLst/>
                <a:cs typeface="B Nazanin" panose="00000400000000000000" pitchFamily="2" charset="-78"/>
              </a:rPr>
              <a:t>(فرماندهی جنگال و سایبر راهبردی آجا )</a:t>
            </a:r>
            <a:endParaRPr lang="en-US" sz="3200" b="1" dirty="0">
              <a:effectLst/>
              <a:latin typeface="Times New Roman" panose="02020603050405020304" pitchFamily="18" charset="0"/>
              <a:ea typeface="Times New Roman" panose="02020603050405020304" pitchFamily="18" charset="0"/>
              <a:cs typeface="B Nazanin" panose="00000400000000000000" pitchFamily="2" charset="-78"/>
            </a:endParaRPr>
          </a:p>
        </p:txBody>
      </p:sp>
      <p:pic>
        <p:nvPicPr>
          <p:cNvPr id="7" name="Picture 21">
            <a:extLst>
              <a:ext uri="{FF2B5EF4-FFF2-40B4-BE49-F238E27FC236}">
                <a16:creationId xmlns:a16="http://schemas.microsoft.com/office/drawing/2014/main" id="{4EA8F7F5-58F7-49AC-ACB9-E5AE4D6C6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507" y="158517"/>
            <a:ext cx="1623925" cy="1813383"/>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C41276C5-89FB-4C51-A7BD-B3F0F0C81589}"/>
              </a:ext>
            </a:extLst>
          </p:cNvPr>
          <p:cNvSpPr txBox="1">
            <a:spLocks/>
          </p:cNvSpPr>
          <p:nvPr/>
        </p:nvSpPr>
        <p:spPr bwMode="auto">
          <a:xfrm>
            <a:off x="3345945" y="83401"/>
            <a:ext cx="2001078" cy="72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2800" kern="1200" baseline="0">
                <a:solidFill>
                  <a:schemeClr val="bg1"/>
                </a:solidFill>
                <a:latin typeface="+mj-lt"/>
                <a:ea typeface="+mj-ea"/>
                <a:cs typeface="B Nazanin" panose="00000400000000000000" pitchFamily="2" charset="-78"/>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fa-IR" sz="2400">
                <a:solidFill>
                  <a:schemeClr val="tx1"/>
                </a:solidFill>
              </a:rPr>
              <a:t>به نام خدا</a:t>
            </a:r>
            <a:endParaRPr lang="en-US" sz="2400" dirty="0">
              <a:solidFill>
                <a:schemeClr val="tx1"/>
              </a:solidFill>
            </a:endParaRPr>
          </a:p>
        </p:txBody>
      </p:sp>
      <p:pic>
        <p:nvPicPr>
          <p:cNvPr id="10" name="Picture 16" descr="Description: Description: بازنشسته.jpg">
            <a:extLst>
              <a:ext uri="{FF2B5EF4-FFF2-40B4-BE49-F238E27FC236}">
                <a16:creationId xmlns:a16="http://schemas.microsoft.com/office/drawing/2014/main" id="{96E0CEE7-799F-4C6E-B547-83A7DE0B6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31" y="129753"/>
            <a:ext cx="1628997" cy="168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8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9DD454-D2A2-4FD1-BEAF-96C1C02AB00F}"/>
              </a:ext>
            </a:extLst>
          </p:cNvPr>
          <p:cNvSpPr>
            <a:spLocks noGrp="1"/>
          </p:cNvSpPr>
          <p:nvPr>
            <p:ph idx="1"/>
          </p:nvPr>
        </p:nvSpPr>
        <p:spPr/>
        <p:txBody>
          <a:bodyPr/>
          <a:lstStyle/>
          <a:p>
            <a:pPr marL="0" marR="0" indent="0" algn="justLow" rtl="1">
              <a:lnSpc>
                <a:spcPct val="120000"/>
              </a:lnSpc>
              <a:spcBef>
                <a:spcPts val="600"/>
              </a:spcBef>
              <a:spcAft>
                <a:spcPts val="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سیستم کامل، از چند برنامه تشکیل‌شده که وظایف متفاوتی را انجام می­دهند، در اغلب مواقع این برنامه‌ها نیاز دارند با یکدیگر تعامل داشته باشند و باهم ارتباط برقرار کنند. به ایجاد کردن ارتباط میان برنامه‌های متفاوت یکپارچه‌سازی می­گویند. شیوه‌های متفاوتی از یکپارچه­سازی وجود دارد.</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en-US" dirty="0"/>
          </a:p>
        </p:txBody>
      </p:sp>
      <p:sp>
        <p:nvSpPr>
          <p:cNvPr id="3" name="Title 2">
            <a:extLst>
              <a:ext uri="{FF2B5EF4-FFF2-40B4-BE49-F238E27FC236}">
                <a16:creationId xmlns:a16="http://schemas.microsoft.com/office/drawing/2014/main" id="{0FDF2732-54C2-41C9-BFFF-BD3CF0D4E09B}"/>
              </a:ext>
            </a:extLst>
          </p:cNvPr>
          <p:cNvSpPr>
            <a:spLocks noGrp="1"/>
          </p:cNvSpPr>
          <p:nvPr>
            <p:ph type="title"/>
          </p:nvPr>
        </p:nvSpPr>
        <p:spPr/>
        <p:txBody>
          <a:bodyPr/>
          <a:lstStyle/>
          <a:p>
            <a:r>
              <a:rPr lang="fa-IR" dirty="0"/>
              <a:t>معماری-یکپارچه سازی سیستم</a:t>
            </a:r>
            <a:endParaRPr lang="en-US" dirty="0"/>
          </a:p>
        </p:txBody>
      </p:sp>
      <p:sp>
        <p:nvSpPr>
          <p:cNvPr id="4" name="Footer Placeholder 3">
            <a:extLst>
              <a:ext uri="{FF2B5EF4-FFF2-40B4-BE49-F238E27FC236}">
                <a16:creationId xmlns:a16="http://schemas.microsoft.com/office/drawing/2014/main" id="{D2AF1D86-405A-412D-BA70-16CF3136FFEC}"/>
              </a:ext>
            </a:extLst>
          </p:cNvPr>
          <p:cNvSpPr>
            <a:spLocks noGrp="1"/>
          </p:cNvSpPr>
          <p:nvPr>
            <p:ph type="ftr" sz="quarter" idx="11"/>
          </p:nvPr>
        </p:nvSpPr>
        <p:spPr/>
        <p:txBody>
          <a:bodyPr/>
          <a:lstStyle/>
          <a:p>
            <a:pPr>
              <a:defRPr/>
            </a:pPr>
            <a:r>
              <a:rPr lang="fa-IR" dirty="0"/>
              <a:t>معماری-یکپارچه سازی سیستم</a:t>
            </a:r>
            <a:endParaRPr lang="en-US" dirty="0"/>
          </a:p>
        </p:txBody>
      </p:sp>
      <p:sp>
        <p:nvSpPr>
          <p:cNvPr id="5" name="Slide Number Placeholder 4">
            <a:extLst>
              <a:ext uri="{FF2B5EF4-FFF2-40B4-BE49-F238E27FC236}">
                <a16:creationId xmlns:a16="http://schemas.microsoft.com/office/drawing/2014/main" id="{98C6723C-C94C-4D3D-B44E-20D995B1B09A}"/>
              </a:ext>
            </a:extLst>
          </p:cNvPr>
          <p:cNvSpPr>
            <a:spLocks noGrp="1"/>
          </p:cNvSpPr>
          <p:nvPr>
            <p:ph type="sldNum" sz="quarter" idx="12"/>
          </p:nvPr>
        </p:nvSpPr>
        <p:spPr/>
        <p:txBody>
          <a:bodyPr/>
          <a:lstStyle/>
          <a:p>
            <a:pPr>
              <a:defRPr/>
            </a:pPr>
            <a:fld id="{6BE6D1FB-4F8F-4809-B4CC-C2FE5C9ED48A}" type="slidenum">
              <a:rPr lang="en-US" smtClean="0"/>
              <a:pPr>
                <a:defRPr/>
              </a:pPr>
              <a:t>10</a:t>
            </a:fld>
            <a:endParaRPr lang="en-US" dirty="0"/>
          </a:p>
        </p:txBody>
      </p:sp>
      <p:sp>
        <p:nvSpPr>
          <p:cNvPr id="6" name="Text Placeholder 5">
            <a:extLst>
              <a:ext uri="{FF2B5EF4-FFF2-40B4-BE49-F238E27FC236}">
                <a16:creationId xmlns:a16="http://schemas.microsoft.com/office/drawing/2014/main" id="{F1FE160C-8F8A-46EB-A8BB-9C1B1FC0384F}"/>
              </a:ext>
            </a:extLst>
          </p:cNvPr>
          <p:cNvSpPr>
            <a:spLocks noGrp="1"/>
          </p:cNvSpPr>
          <p:nvPr>
            <p:ph type="body" sz="quarter" idx="13"/>
          </p:nvPr>
        </p:nvSpPr>
        <p:spPr/>
        <p:txBody>
          <a:bodyPr/>
          <a:lstStyle/>
          <a:p>
            <a:endParaRPr lang="en-US"/>
          </a:p>
        </p:txBody>
      </p:sp>
      <p:pic>
        <p:nvPicPr>
          <p:cNvPr id="2052" name="Picture 4">
            <a:extLst>
              <a:ext uri="{FF2B5EF4-FFF2-40B4-BE49-F238E27FC236}">
                <a16:creationId xmlns:a16="http://schemas.microsoft.com/office/drawing/2014/main" id="{02461BDA-FC76-410A-A2DD-1CA107DDD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311" y="3278726"/>
            <a:ext cx="5057378" cy="299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04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351AF-040A-448B-BE57-E82F0F10B377}"/>
              </a:ext>
            </a:extLst>
          </p:cNvPr>
          <p:cNvSpPr>
            <a:spLocks noGrp="1"/>
          </p:cNvSpPr>
          <p:nvPr>
            <p:ph idx="1"/>
          </p:nvPr>
        </p:nvSpPr>
        <p:spPr/>
        <p:txBody>
          <a:bodyPr/>
          <a:lstStyle/>
          <a:p>
            <a:pPr algn="justLow"/>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مدل اول یکپارچه­سازی مبتنی بر فایل است. در این مدل، برنامه اولیه فایلی که باید پردازش شود را ایجاد می­کند و در پوشه‌ای مشخص قرار می­دهد، سپس برنامه‌ای دیگر فایل‌هایی که در این پوشه قرارگرفته‌اند را بررسی می­کند. برای مثال برنامه دوم و فایل­های خراب را از سالم جدا کرده و در پوشه‌هایی متفاوت قرار می­دهد. قابل‌مشاهده است که این دو برنامه می­توانند مستقل از هم کار کنند و حتی می­توانند با زبان‌های برنامه‌نویسی متفاوتی ایجادشده باشند.</a:t>
            </a:r>
            <a:endParaRPr lang="en-US" sz="2800" dirty="0"/>
          </a:p>
        </p:txBody>
      </p:sp>
      <p:sp>
        <p:nvSpPr>
          <p:cNvPr id="3" name="Title 2">
            <a:extLst>
              <a:ext uri="{FF2B5EF4-FFF2-40B4-BE49-F238E27FC236}">
                <a16:creationId xmlns:a16="http://schemas.microsoft.com/office/drawing/2014/main" id="{FBC75917-23A5-44E9-B483-993EFE260AD6}"/>
              </a:ext>
            </a:extLst>
          </p:cNvPr>
          <p:cNvSpPr>
            <a:spLocks noGrp="1"/>
          </p:cNvSpPr>
          <p:nvPr>
            <p:ph type="title"/>
          </p:nvPr>
        </p:nvSpPr>
        <p:spPr/>
        <p:txBody>
          <a:bodyPr/>
          <a:lstStyle/>
          <a:p>
            <a:r>
              <a:rPr lang="fa-IR" dirty="0"/>
              <a:t>معماری-یکپارچه سازی سیستم</a:t>
            </a:r>
            <a:endParaRPr lang="en-US" dirty="0"/>
          </a:p>
        </p:txBody>
      </p:sp>
      <p:sp>
        <p:nvSpPr>
          <p:cNvPr id="4" name="Footer Placeholder 3">
            <a:extLst>
              <a:ext uri="{FF2B5EF4-FFF2-40B4-BE49-F238E27FC236}">
                <a16:creationId xmlns:a16="http://schemas.microsoft.com/office/drawing/2014/main" id="{05F79B06-0949-413E-B07A-0BA78620FAE0}"/>
              </a:ext>
            </a:extLst>
          </p:cNvPr>
          <p:cNvSpPr>
            <a:spLocks noGrp="1"/>
          </p:cNvSpPr>
          <p:nvPr>
            <p:ph type="ftr" sz="quarter" idx="11"/>
          </p:nvPr>
        </p:nvSpPr>
        <p:spPr/>
        <p:txBody>
          <a:bodyPr/>
          <a:lstStyle/>
          <a:p>
            <a:pPr>
              <a:defRPr/>
            </a:pPr>
            <a:r>
              <a:rPr lang="fa-IR" dirty="0"/>
              <a:t>معماری-یکپارچه سازی سیستم</a:t>
            </a:r>
            <a:endParaRPr lang="en-US" dirty="0"/>
          </a:p>
        </p:txBody>
      </p:sp>
      <p:sp>
        <p:nvSpPr>
          <p:cNvPr id="5" name="Slide Number Placeholder 4">
            <a:extLst>
              <a:ext uri="{FF2B5EF4-FFF2-40B4-BE49-F238E27FC236}">
                <a16:creationId xmlns:a16="http://schemas.microsoft.com/office/drawing/2014/main" id="{75FF9D20-F46A-433B-82DB-28D9F5A06C3B}"/>
              </a:ext>
            </a:extLst>
          </p:cNvPr>
          <p:cNvSpPr>
            <a:spLocks noGrp="1"/>
          </p:cNvSpPr>
          <p:nvPr>
            <p:ph type="sldNum" sz="quarter" idx="12"/>
          </p:nvPr>
        </p:nvSpPr>
        <p:spPr/>
        <p:txBody>
          <a:bodyPr/>
          <a:lstStyle/>
          <a:p>
            <a:pPr>
              <a:defRPr/>
            </a:pPr>
            <a:fld id="{6BE6D1FB-4F8F-4809-B4CC-C2FE5C9ED48A}" type="slidenum">
              <a:rPr lang="en-US" smtClean="0"/>
              <a:pPr>
                <a:defRPr/>
              </a:pPr>
              <a:t>11</a:t>
            </a:fld>
            <a:endParaRPr lang="en-US" dirty="0"/>
          </a:p>
        </p:txBody>
      </p:sp>
      <p:sp>
        <p:nvSpPr>
          <p:cNvPr id="6" name="Text Placeholder 5">
            <a:extLst>
              <a:ext uri="{FF2B5EF4-FFF2-40B4-BE49-F238E27FC236}">
                <a16:creationId xmlns:a16="http://schemas.microsoft.com/office/drawing/2014/main" id="{01F5CF9B-479B-4C9D-985D-22B1484A37A2}"/>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650CEA81-FAD6-4C8C-A8CE-D2BCFF2800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8092" y="3577287"/>
            <a:ext cx="7264308" cy="2548880"/>
          </a:xfrm>
          <a:prstGeom prst="rect">
            <a:avLst/>
          </a:prstGeom>
          <a:noFill/>
          <a:ln>
            <a:noFill/>
          </a:ln>
        </p:spPr>
      </p:pic>
    </p:spTree>
    <p:extLst>
      <p:ext uri="{BB962C8B-B14F-4D97-AF65-F5344CB8AC3E}">
        <p14:creationId xmlns:p14="http://schemas.microsoft.com/office/powerpoint/2010/main" val="3668583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A968E-695E-47CB-9BA1-86E492516451}"/>
              </a:ext>
            </a:extLst>
          </p:cNvPr>
          <p:cNvSpPr>
            <a:spLocks noGrp="1"/>
          </p:cNvSpPr>
          <p:nvPr>
            <p:ph idx="1"/>
          </p:nvPr>
        </p:nvSpPr>
        <p:spPr/>
        <p:txBody>
          <a:bodyPr/>
          <a:lstStyle/>
          <a:p>
            <a:pPr algn="justLow"/>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مدل دوم یکپارچه­سازی­هایی مبتنی بر پایگاه­داده مشترک یا توزیع‌شده است. در این مدل ابتدا یکی از برنامه­ها اطلاعاتی را در پایگاه­داده تغییر می­دهد. سپس برنامه دیگری آن را برداشته و پردازش می­کند و مجدداً به پایگاه­داده برمی­گرداند و به آن برچسب پردازش‌شده می­زند. به‌طور مشابه، این دو برنامه می­توانند مستقل از یکدیگر فعالیت کنند.</a:t>
            </a:r>
            <a:endParaRPr lang="en-US" sz="2800" dirty="0"/>
          </a:p>
        </p:txBody>
      </p:sp>
      <p:sp>
        <p:nvSpPr>
          <p:cNvPr id="3" name="Title 2">
            <a:extLst>
              <a:ext uri="{FF2B5EF4-FFF2-40B4-BE49-F238E27FC236}">
                <a16:creationId xmlns:a16="http://schemas.microsoft.com/office/drawing/2014/main" id="{1D89FBE8-1121-4DE0-A461-3FD988259B28}"/>
              </a:ext>
            </a:extLst>
          </p:cNvPr>
          <p:cNvSpPr>
            <a:spLocks noGrp="1"/>
          </p:cNvSpPr>
          <p:nvPr>
            <p:ph type="title"/>
          </p:nvPr>
        </p:nvSpPr>
        <p:spPr/>
        <p:txBody>
          <a:bodyPr/>
          <a:lstStyle/>
          <a:p>
            <a:r>
              <a:rPr lang="fa-IR" dirty="0"/>
              <a:t>معماری-یکپارچه سازی سیستم</a:t>
            </a:r>
            <a:endParaRPr lang="en-US" dirty="0"/>
          </a:p>
        </p:txBody>
      </p:sp>
      <p:sp>
        <p:nvSpPr>
          <p:cNvPr id="4" name="Footer Placeholder 3">
            <a:extLst>
              <a:ext uri="{FF2B5EF4-FFF2-40B4-BE49-F238E27FC236}">
                <a16:creationId xmlns:a16="http://schemas.microsoft.com/office/drawing/2014/main" id="{FDE9B56A-921E-4C45-9FD0-FD4969207B65}"/>
              </a:ext>
            </a:extLst>
          </p:cNvPr>
          <p:cNvSpPr>
            <a:spLocks noGrp="1"/>
          </p:cNvSpPr>
          <p:nvPr>
            <p:ph type="ftr" sz="quarter" idx="11"/>
          </p:nvPr>
        </p:nvSpPr>
        <p:spPr/>
        <p:txBody>
          <a:bodyPr/>
          <a:lstStyle/>
          <a:p>
            <a:pPr>
              <a:defRPr/>
            </a:pPr>
            <a:r>
              <a:rPr lang="fa-IR" dirty="0"/>
              <a:t>معماری-یکپارچه سازی سیستم</a:t>
            </a:r>
            <a:endParaRPr lang="en-US" dirty="0"/>
          </a:p>
        </p:txBody>
      </p:sp>
      <p:sp>
        <p:nvSpPr>
          <p:cNvPr id="5" name="Slide Number Placeholder 4">
            <a:extLst>
              <a:ext uri="{FF2B5EF4-FFF2-40B4-BE49-F238E27FC236}">
                <a16:creationId xmlns:a16="http://schemas.microsoft.com/office/drawing/2014/main" id="{E02AC0AF-BF67-4E89-9880-578DE577A651}"/>
              </a:ext>
            </a:extLst>
          </p:cNvPr>
          <p:cNvSpPr>
            <a:spLocks noGrp="1"/>
          </p:cNvSpPr>
          <p:nvPr>
            <p:ph type="sldNum" sz="quarter" idx="12"/>
          </p:nvPr>
        </p:nvSpPr>
        <p:spPr/>
        <p:txBody>
          <a:bodyPr/>
          <a:lstStyle/>
          <a:p>
            <a:pPr>
              <a:defRPr/>
            </a:pPr>
            <a:fld id="{6BE6D1FB-4F8F-4809-B4CC-C2FE5C9ED48A}" type="slidenum">
              <a:rPr lang="en-US" smtClean="0"/>
              <a:pPr>
                <a:defRPr/>
              </a:pPr>
              <a:t>12</a:t>
            </a:fld>
            <a:endParaRPr lang="en-US" dirty="0"/>
          </a:p>
        </p:txBody>
      </p:sp>
      <p:sp>
        <p:nvSpPr>
          <p:cNvPr id="6" name="Text Placeholder 5">
            <a:extLst>
              <a:ext uri="{FF2B5EF4-FFF2-40B4-BE49-F238E27FC236}">
                <a16:creationId xmlns:a16="http://schemas.microsoft.com/office/drawing/2014/main" id="{2EA4D195-48D5-4E50-A29F-22F2507B846C}"/>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592FA587-D3CD-418E-B117-B97232F9A0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37" y="3429000"/>
            <a:ext cx="7660125" cy="2212256"/>
          </a:xfrm>
          <a:prstGeom prst="rect">
            <a:avLst/>
          </a:prstGeom>
          <a:noFill/>
          <a:ln>
            <a:noFill/>
          </a:ln>
        </p:spPr>
      </p:pic>
    </p:spTree>
    <p:extLst>
      <p:ext uri="{BB962C8B-B14F-4D97-AF65-F5344CB8AC3E}">
        <p14:creationId xmlns:p14="http://schemas.microsoft.com/office/powerpoint/2010/main" val="394067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06974-AC46-4559-91D6-59002FF4557B}"/>
              </a:ext>
            </a:extLst>
          </p:cNvPr>
          <p:cNvSpPr>
            <a:spLocks noGrp="1"/>
          </p:cNvSpPr>
          <p:nvPr>
            <p:ph idx="1"/>
          </p:nvPr>
        </p:nvSpPr>
        <p:spPr/>
        <p:txBody>
          <a:bodyPr/>
          <a:lstStyle/>
          <a:p>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مدل سوم یکپارچه­سازی­هایی مبتنی بر ارتباط مستقیم است، به‌نحوی‌که برنامه‌ها به‌صورت مستقیم با یکدیگر ارتباط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tcp</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ip</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برقرار کرده و بعد از برقراری ارتباط شروع به ارسال پیام به یکدیگر می­کنند. فرمت پیام‌ها می­تواند به گونه‌های متفاوتی ازجمله باینری یا مبتنی برنوشته مانند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xml, json</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 باشد.</a:t>
            </a:r>
            <a:r>
              <a:rPr lang="ar-SA" sz="2400" dirty="0">
                <a:effectLst/>
                <a:ea typeface="Times New Roman" panose="02020603050405020304" pitchFamily="18" charset="0"/>
                <a:cs typeface="Times New Roman" panose="02020603050405020304" pitchFamily="18" charset="0"/>
              </a:rPr>
              <a:t> </a:t>
            </a:r>
            <a:endParaRPr lang="en-US" sz="2800" dirty="0"/>
          </a:p>
        </p:txBody>
      </p:sp>
      <p:sp>
        <p:nvSpPr>
          <p:cNvPr id="3" name="Title 2">
            <a:extLst>
              <a:ext uri="{FF2B5EF4-FFF2-40B4-BE49-F238E27FC236}">
                <a16:creationId xmlns:a16="http://schemas.microsoft.com/office/drawing/2014/main" id="{D282C40C-B461-4E5B-AE22-748D944D12AC}"/>
              </a:ext>
            </a:extLst>
          </p:cNvPr>
          <p:cNvSpPr>
            <a:spLocks noGrp="1"/>
          </p:cNvSpPr>
          <p:nvPr>
            <p:ph type="title"/>
          </p:nvPr>
        </p:nvSpPr>
        <p:spPr/>
        <p:txBody>
          <a:bodyPr/>
          <a:lstStyle/>
          <a:p>
            <a:r>
              <a:rPr lang="fa-IR" dirty="0"/>
              <a:t>معماری-یکپارچه سازی سیستم</a:t>
            </a:r>
            <a:endParaRPr lang="en-US" dirty="0"/>
          </a:p>
        </p:txBody>
      </p:sp>
      <p:sp>
        <p:nvSpPr>
          <p:cNvPr id="4" name="Footer Placeholder 3">
            <a:extLst>
              <a:ext uri="{FF2B5EF4-FFF2-40B4-BE49-F238E27FC236}">
                <a16:creationId xmlns:a16="http://schemas.microsoft.com/office/drawing/2014/main" id="{07D3A4C4-88AC-4B9F-96E8-512C646F5526}"/>
              </a:ext>
            </a:extLst>
          </p:cNvPr>
          <p:cNvSpPr>
            <a:spLocks noGrp="1"/>
          </p:cNvSpPr>
          <p:nvPr>
            <p:ph type="ftr" sz="quarter" idx="11"/>
          </p:nvPr>
        </p:nvSpPr>
        <p:spPr/>
        <p:txBody>
          <a:bodyPr/>
          <a:lstStyle/>
          <a:p>
            <a:pPr>
              <a:defRPr/>
            </a:pPr>
            <a:r>
              <a:rPr lang="fa-IR" dirty="0"/>
              <a:t>معماری-یکپارچه سازی سیستم</a:t>
            </a:r>
            <a:endParaRPr lang="en-US" dirty="0"/>
          </a:p>
        </p:txBody>
      </p:sp>
      <p:sp>
        <p:nvSpPr>
          <p:cNvPr id="5" name="Slide Number Placeholder 4">
            <a:extLst>
              <a:ext uri="{FF2B5EF4-FFF2-40B4-BE49-F238E27FC236}">
                <a16:creationId xmlns:a16="http://schemas.microsoft.com/office/drawing/2014/main" id="{59DB2724-7873-4B52-85B7-035F2E34EBC1}"/>
              </a:ext>
            </a:extLst>
          </p:cNvPr>
          <p:cNvSpPr>
            <a:spLocks noGrp="1"/>
          </p:cNvSpPr>
          <p:nvPr>
            <p:ph type="sldNum" sz="quarter" idx="12"/>
          </p:nvPr>
        </p:nvSpPr>
        <p:spPr/>
        <p:txBody>
          <a:bodyPr/>
          <a:lstStyle/>
          <a:p>
            <a:pPr>
              <a:defRPr/>
            </a:pPr>
            <a:fld id="{6BE6D1FB-4F8F-4809-B4CC-C2FE5C9ED48A}" type="slidenum">
              <a:rPr lang="en-US" smtClean="0"/>
              <a:pPr>
                <a:defRPr/>
              </a:pPr>
              <a:t>13</a:t>
            </a:fld>
            <a:endParaRPr lang="en-US" dirty="0"/>
          </a:p>
        </p:txBody>
      </p:sp>
      <p:sp>
        <p:nvSpPr>
          <p:cNvPr id="6" name="Text Placeholder 5">
            <a:extLst>
              <a:ext uri="{FF2B5EF4-FFF2-40B4-BE49-F238E27FC236}">
                <a16:creationId xmlns:a16="http://schemas.microsoft.com/office/drawing/2014/main" id="{93FE8A24-FD8E-4AC7-9421-46ABAAEC723F}"/>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5E99AAAD-214A-4368-A720-F7434BF33E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866" y="3429000"/>
            <a:ext cx="7541868" cy="1593900"/>
          </a:xfrm>
          <a:prstGeom prst="rect">
            <a:avLst/>
          </a:prstGeom>
          <a:noFill/>
          <a:ln>
            <a:noFill/>
          </a:ln>
        </p:spPr>
      </p:pic>
    </p:spTree>
    <p:extLst>
      <p:ext uri="{BB962C8B-B14F-4D97-AF65-F5344CB8AC3E}">
        <p14:creationId xmlns:p14="http://schemas.microsoft.com/office/powerpoint/2010/main" val="251139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618A1-79E6-4E09-845F-109AC8DB500C}"/>
              </a:ext>
            </a:extLst>
          </p:cNvPr>
          <p:cNvSpPr>
            <a:spLocks noGrp="1"/>
          </p:cNvSpPr>
          <p:nvPr>
            <p:ph idx="1"/>
          </p:nvPr>
        </p:nvSpPr>
        <p:spPr/>
        <p:txBody>
          <a:bodyPr/>
          <a:lstStyle/>
          <a:p>
            <a:pPr algn="justLow"/>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مدل چهارم یکپارچه­سازی بر پایه پیام دادن نامتقارن با کمک یک کارگزار پیام است. برنامه اولیه یا تولیدکننده اطلاعات در یک‌سو با هر فرمتی که بخواهد می­تواند، پیام ارسال کند ولی این بار یک برنامه میانی پیام‌ها را دریافت می­کند (که اغلب به آن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message broker</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یا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message bus</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می­گویند) پیام‌ها را در یک لیست قرار داده که به آن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Queue</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یا صف می­گویند و آن‌ها را به هدف، مقصد یا مصرف‌کننده منتقل می­کند.</a:t>
            </a:r>
            <a:endParaRPr lang="en-US" sz="2800" dirty="0"/>
          </a:p>
        </p:txBody>
      </p:sp>
      <p:sp>
        <p:nvSpPr>
          <p:cNvPr id="3" name="Title 2">
            <a:extLst>
              <a:ext uri="{FF2B5EF4-FFF2-40B4-BE49-F238E27FC236}">
                <a16:creationId xmlns:a16="http://schemas.microsoft.com/office/drawing/2014/main" id="{8A24CCB3-56FF-45CD-A42B-1EB5558A962A}"/>
              </a:ext>
            </a:extLst>
          </p:cNvPr>
          <p:cNvSpPr>
            <a:spLocks noGrp="1"/>
          </p:cNvSpPr>
          <p:nvPr>
            <p:ph type="title"/>
          </p:nvPr>
        </p:nvSpPr>
        <p:spPr/>
        <p:txBody>
          <a:bodyPr/>
          <a:lstStyle/>
          <a:p>
            <a:r>
              <a:rPr lang="fa-IR" dirty="0"/>
              <a:t>معماری-یکپارچه سازی سیستم</a:t>
            </a:r>
            <a:endParaRPr lang="en-US" dirty="0"/>
          </a:p>
        </p:txBody>
      </p:sp>
      <p:sp>
        <p:nvSpPr>
          <p:cNvPr id="4" name="Footer Placeholder 3">
            <a:extLst>
              <a:ext uri="{FF2B5EF4-FFF2-40B4-BE49-F238E27FC236}">
                <a16:creationId xmlns:a16="http://schemas.microsoft.com/office/drawing/2014/main" id="{9C6F7197-6310-47FA-94DA-A547216B96EB}"/>
              </a:ext>
            </a:extLst>
          </p:cNvPr>
          <p:cNvSpPr>
            <a:spLocks noGrp="1"/>
          </p:cNvSpPr>
          <p:nvPr>
            <p:ph type="ftr" sz="quarter" idx="11"/>
          </p:nvPr>
        </p:nvSpPr>
        <p:spPr/>
        <p:txBody>
          <a:bodyPr/>
          <a:lstStyle/>
          <a:p>
            <a:pPr>
              <a:defRPr/>
            </a:pPr>
            <a:r>
              <a:rPr lang="fa-IR" dirty="0"/>
              <a:t>معماری-یکپارچه سازی سیستم</a:t>
            </a:r>
            <a:endParaRPr lang="en-US" dirty="0"/>
          </a:p>
        </p:txBody>
      </p:sp>
      <p:sp>
        <p:nvSpPr>
          <p:cNvPr id="5" name="Slide Number Placeholder 4">
            <a:extLst>
              <a:ext uri="{FF2B5EF4-FFF2-40B4-BE49-F238E27FC236}">
                <a16:creationId xmlns:a16="http://schemas.microsoft.com/office/drawing/2014/main" id="{D2A37362-8FC3-43F3-A773-0A6978591ABC}"/>
              </a:ext>
            </a:extLst>
          </p:cNvPr>
          <p:cNvSpPr>
            <a:spLocks noGrp="1"/>
          </p:cNvSpPr>
          <p:nvPr>
            <p:ph type="sldNum" sz="quarter" idx="12"/>
          </p:nvPr>
        </p:nvSpPr>
        <p:spPr/>
        <p:txBody>
          <a:bodyPr/>
          <a:lstStyle/>
          <a:p>
            <a:pPr>
              <a:defRPr/>
            </a:pPr>
            <a:fld id="{6BE6D1FB-4F8F-4809-B4CC-C2FE5C9ED48A}" type="slidenum">
              <a:rPr lang="en-US" smtClean="0"/>
              <a:pPr>
                <a:defRPr/>
              </a:pPr>
              <a:t>14</a:t>
            </a:fld>
            <a:endParaRPr lang="en-US" dirty="0"/>
          </a:p>
        </p:txBody>
      </p:sp>
      <p:sp>
        <p:nvSpPr>
          <p:cNvPr id="6" name="Text Placeholder 5">
            <a:extLst>
              <a:ext uri="{FF2B5EF4-FFF2-40B4-BE49-F238E27FC236}">
                <a16:creationId xmlns:a16="http://schemas.microsoft.com/office/drawing/2014/main" id="{379D0E60-B6B9-4C04-A546-AC94EE791C88}"/>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C2CA5CF3-6D91-4485-A07A-7BA60B027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039" y="3520285"/>
            <a:ext cx="8183322" cy="2362196"/>
          </a:xfrm>
          <a:prstGeom prst="rect">
            <a:avLst/>
          </a:prstGeom>
          <a:noFill/>
          <a:ln>
            <a:noFill/>
          </a:ln>
        </p:spPr>
      </p:pic>
    </p:spTree>
    <p:extLst>
      <p:ext uri="{BB962C8B-B14F-4D97-AF65-F5344CB8AC3E}">
        <p14:creationId xmlns:p14="http://schemas.microsoft.com/office/powerpoint/2010/main" val="9494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FAB75A-CE12-4EEB-A7DE-2382B7F36A26}"/>
              </a:ext>
            </a:extLst>
          </p:cNvPr>
          <p:cNvSpPr>
            <a:spLocks noGrp="1"/>
          </p:cNvSpPr>
          <p:nvPr>
            <p:ph idx="1"/>
          </p:nvPr>
        </p:nvSpPr>
        <p:spPr/>
        <p:txBody>
          <a:bodyPr/>
          <a:lstStyle/>
          <a:p>
            <a:pPr marL="0" indent="0" algn="justLow" rtl="1">
              <a:buNone/>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در این پروژه سه برنامه کاربردی </a:t>
            </a:r>
            <a:r>
              <a:rPr lang="fa-IR" sz="2400" dirty="0">
                <a:latin typeface="Times New Roman" panose="02020603050405020304" pitchFamily="18" charset="0"/>
                <a:ea typeface="Times New Roman" panose="02020603050405020304" pitchFamily="18" charset="0"/>
              </a:rPr>
              <a:t>برای تحقق هدف پروژه طراحی شده است. که به شرح زیر است:</a:t>
            </a:r>
          </a:p>
          <a:p>
            <a:pPr marL="0" indent="0" algn="justLow" rtl="1">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61E71F3C-6A5B-408B-AF87-937C0927728C}"/>
              </a:ext>
            </a:extLst>
          </p:cNvPr>
          <p:cNvSpPr>
            <a:spLocks noGrp="1"/>
          </p:cNvSpPr>
          <p:nvPr>
            <p:ph type="title"/>
          </p:nvPr>
        </p:nvSpPr>
        <p:spPr/>
        <p:txBody>
          <a:bodyPr/>
          <a:lstStyle/>
          <a:p>
            <a:r>
              <a:rPr lang="fa-IR" dirty="0"/>
              <a:t>معماری-بررسی ساختار پیشنهادی</a:t>
            </a:r>
            <a:endParaRPr lang="en-US" dirty="0"/>
          </a:p>
        </p:txBody>
      </p:sp>
      <p:sp>
        <p:nvSpPr>
          <p:cNvPr id="4" name="Footer Placeholder 3">
            <a:extLst>
              <a:ext uri="{FF2B5EF4-FFF2-40B4-BE49-F238E27FC236}">
                <a16:creationId xmlns:a16="http://schemas.microsoft.com/office/drawing/2014/main" id="{48DA7E50-B34C-48CE-9EFD-549B3C095BA5}"/>
              </a:ext>
            </a:extLst>
          </p:cNvPr>
          <p:cNvSpPr>
            <a:spLocks noGrp="1"/>
          </p:cNvSpPr>
          <p:nvPr>
            <p:ph type="ftr" sz="quarter" idx="11"/>
          </p:nvPr>
        </p:nvSpPr>
        <p:spPr/>
        <p:txBody>
          <a:bodyPr/>
          <a:lstStyle/>
          <a:p>
            <a:pPr algn="ctr"/>
            <a:r>
              <a:rPr lang="fa-IR" dirty="0"/>
              <a:t>معماری-بررسی ساختار پیشنهادی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F2B5CEE9-7756-4B6F-B417-7670A8AD24A7}"/>
              </a:ext>
            </a:extLst>
          </p:cNvPr>
          <p:cNvSpPr>
            <a:spLocks noGrp="1"/>
          </p:cNvSpPr>
          <p:nvPr>
            <p:ph type="sldNum" sz="quarter" idx="12"/>
          </p:nvPr>
        </p:nvSpPr>
        <p:spPr/>
        <p:txBody>
          <a:bodyPr/>
          <a:lstStyle/>
          <a:p>
            <a:pPr>
              <a:defRPr/>
            </a:pPr>
            <a:fld id="{6BE6D1FB-4F8F-4809-B4CC-C2FE5C9ED48A}" type="slidenum">
              <a:rPr lang="en-US" smtClean="0"/>
              <a:pPr>
                <a:defRPr/>
              </a:pPr>
              <a:t>15</a:t>
            </a:fld>
            <a:endParaRPr lang="en-US" dirty="0"/>
          </a:p>
        </p:txBody>
      </p:sp>
      <p:sp>
        <p:nvSpPr>
          <p:cNvPr id="6" name="Text Placeholder 5">
            <a:extLst>
              <a:ext uri="{FF2B5EF4-FFF2-40B4-BE49-F238E27FC236}">
                <a16:creationId xmlns:a16="http://schemas.microsoft.com/office/drawing/2014/main" id="{D1BC802F-2CC5-4E72-AD8D-3943C59E4A72}"/>
              </a:ext>
            </a:extLst>
          </p:cNvPr>
          <p:cNvSpPr>
            <a:spLocks noGrp="1"/>
          </p:cNvSpPr>
          <p:nvPr>
            <p:ph type="body" sz="quarter" idx="13"/>
          </p:nvPr>
        </p:nvSpPr>
        <p:spPr/>
        <p:txBody>
          <a:bodyPr/>
          <a:lstStyle/>
          <a:p>
            <a:endParaRPr lang="en-US"/>
          </a:p>
        </p:txBody>
      </p:sp>
      <p:pic>
        <p:nvPicPr>
          <p:cNvPr id="7" name="Content Placeholder 4">
            <a:extLst>
              <a:ext uri="{FF2B5EF4-FFF2-40B4-BE49-F238E27FC236}">
                <a16:creationId xmlns:a16="http://schemas.microsoft.com/office/drawing/2014/main" id="{5AB5C42D-40C8-4D40-8FEB-C502CE784801}"/>
              </a:ext>
            </a:extLst>
          </p:cNvPr>
          <p:cNvPicPr>
            <a:picLocks noChangeAspect="1"/>
          </p:cNvPicPr>
          <p:nvPr/>
        </p:nvPicPr>
        <p:blipFill>
          <a:blip r:embed="rId2"/>
          <a:stretch>
            <a:fillRect/>
          </a:stretch>
        </p:blipFill>
        <p:spPr bwMode="auto">
          <a:xfrm>
            <a:off x="304800" y="1751123"/>
            <a:ext cx="5648953"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88C8629-9930-4450-9927-3E147FEBEC49}"/>
              </a:ext>
            </a:extLst>
          </p:cNvPr>
          <p:cNvSpPr txBox="1"/>
          <p:nvPr/>
        </p:nvSpPr>
        <p:spPr>
          <a:xfrm>
            <a:off x="5454419" y="2374876"/>
            <a:ext cx="3318520" cy="4154984"/>
          </a:xfrm>
          <a:prstGeom prst="rect">
            <a:avLst/>
          </a:prstGeom>
          <a:noFill/>
        </p:spPr>
        <p:txBody>
          <a:bodyPr wrap="square">
            <a:spAutoFit/>
          </a:bodyPr>
          <a:lstStyle/>
          <a:p>
            <a:pPr algn="justLow" rtl="1"/>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پیشفرض های این معماری:</a:t>
            </a:r>
          </a:p>
          <a:p>
            <a:pPr algn="justLow" rtl="1"/>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indent="0" algn="justLow" rtl="1">
              <a:buNone/>
            </a:pPr>
            <a:r>
              <a:rPr lang="fa-IR" sz="2400" dirty="0">
                <a:cs typeface="B Nazanin" panose="00000400000000000000" pitchFamily="2" charset="-78"/>
              </a:rPr>
              <a:t>1- در یک شبکه قرار داشته باشندو اجزا بتوانند یکدیگر را ببینند.</a:t>
            </a:r>
          </a:p>
          <a:p>
            <a:pPr marL="0" indent="0" algn="justLow" rtl="1">
              <a:buNone/>
            </a:pPr>
            <a:endParaRPr lang="fa-IR" sz="2400" dirty="0">
              <a:cs typeface="B Nazanin" panose="00000400000000000000" pitchFamily="2" charset="-78"/>
            </a:endParaRPr>
          </a:p>
          <a:p>
            <a:pPr marL="0" indent="0" algn="justLow" rtl="1">
              <a:buNone/>
            </a:pPr>
            <a:r>
              <a:rPr lang="fa-IR" sz="2400" dirty="0">
                <a:cs typeface="B Nazanin" panose="00000400000000000000" pitchFamily="2" charset="-78"/>
              </a:rPr>
              <a:t>2-دوربین ها استاندارد </a:t>
            </a:r>
            <a:r>
              <a:rPr lang="en-US" sz="2400" dirty="0" err="1">
                <a:cs typeface="B Nazanin" panose="00000400000000000000" pitchFamily="2" charset="-78"/>
              </a:rPr>
              <a:t>onvif</a:t>
            </a:r>
            <a:r>
              <a:rPr lang="fa-IR" sz="2400" dirty="0">
                <a:cs typeface="B Nazanin" panose="00000400000000000000" pitchFamily="2" charset="-78"/>
              </a:rPr>
              <a:t> داشته باشند یعنی بتوان با پروتکل </a:t>
            </a:r>
            <a:r>
              <a:rPr lang="en-US" sz="2400" dirty="0" err="1">
                <a:cs typeface="B Nazanin" panose="00000400000000000000" pitchFamily="2" charset="-78"/>
              </a:rPr>
              <a:t>rtsp</a:t>
            </a:r>
            <a:r>
              <a:rPr lang="fa-IR" sz="2400" dirty="0">
                <a:cs typeface="B Nazanin" panose="00000400000000000000" pitchFamily="2" charset="-78"/>
              </a:rPr>
              <a:t> از آن ها اطلاعات دریافت کرد.</a:t>
            </a:r>
          </a:p>
          <a:p>
            <a:pPr algn="justLow" rtl="1"/>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08736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67204F-A63F-418A-ADE9-5FDE456F97AB}"/>
              </a:ext>
            </a:extLst>
          </p:cNvPr>
          <p:cNvSpPr>
            <a:spLocks noGrp="1"/>
          </p:cNvSpPr>
          <p:nvPr>
            <p:ph idx="1"/>
          </p:nvPr>
        </p:nvSpPr>
        <p:spPr/>
        <p:txBody>
          <a:bodyPr/>
          <a:lstStyle/>
          <a:p>
            <a:pPr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یکپارچه سازی در شبکه به سرویس هایی نیازداریم که به شرح زیر هستند:</a:t>
            </a: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RabbitMQ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به جریان انداختن اطلاعات به صورت زمان واقعی</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MinIO</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ذخیره سازی اطلاعات دوربین ها و دسترسی به آن در شبکه</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lvl="1"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Redis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برای همگام سازی سه برنامه کاربردی با یکدیگ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ر، و کنترل دسترسی کاربران</a:t>
            </a:r>
          </a:p>
        </p:txBody>
      </p:sp>
      <p:sp>
        <p:nvSpPr>
          <p:cNvPr id="3" name="Title 2">
            <a:extLst>
              <a:ext uri="{FF2B5EF4-FFF2-40B4-BE49-F238E27FC236}">
                <a16:creationId xmlns:a16="http://schemas.microsoft.com/office/drawing/2014/main" id="{F46303A8-102F-4B20-808D-AD52715EC7C6}"/>
              </a:ext>
            </a:extLst>
          </p:cNvPr>
          <p:cNvSpPr>
            <a:spLocks noGrp="1"/>
          </p:cNvSpPr>
          <p:nvPr>
            <p:ph type="title"/>
          </p:nvPr>
        </p:nvSpPr>
        <p:spPr/>
        <p:txBody>
          <a:bodyPr/>
          <a:lstStyle/>
          <a:p>
            <a:r>
              <a:rPr lang="fa-IR" dirty="0"/>
              <a:t>معماری-بررسی سرویس ها</a:t>
            </a:r>
            <a:endParaRPr lang="en-US" dirty="0"/>
          </a:p>
        </p:txBody>
      </p:sp>
      <p:sp>
        <p:nvSpPr>
          <p:cNvPr id="4" name="Footer Placeholder 3">
            <a:extLst>
              <a:ext uri="{FF2B5EF4-FFF2-40B4-BE49-F238E27FC236}">
                <a16:creationId xmlns:a16="http://schemas.microsoft.com/office/drawing/2014/main" id="{CC4BC72A-410D-436E-BC42-59B5B810DF09}"/>
              </a:ext>
            </a:extLst>
          </p:cNvPr>
          <p:cNvSpPr>
            <a:spLocks noGrp="1"/>
          </p:cNvSpPr>
          <p:nvPr>
            <p:ph type="ftr" sz="quarter" idx="11"/>
          </p:nvPr>
        </p:nvSpPr>
        <p:spPr/>
        <p:txBody>
          <a:bodyPr/>
          <a:lstStyle/>
          <a:p>
            <a:pPr algn="ctr"/>
            <a:r>
              <a:rPr lang="fa-IR" sz="1200" dirty="0">
                <a:cs typeface="B Nazanin" panose="00000400000000000000" pitchFamily="2" charset="-78"/>
              </a:rPr>
              <a:t>مقدمه</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9401BBB0-E94B-46F3-AD6F-F4FEA4A30349}"/>
              </a:ext>
            </a:extLst>
          </p:cNvPr>
          <p:cNvSpPr>
            <a:spLocks noGrp="1"/>
          </p:cNvSpPr>
          <p:nvPr>
            <p:ph type="sldNum" sz="quarter" idx="12"/>
          </p:nvPr>
        </p:nvSpPr>
        <p:spPr/>
        <p:txBody>
          <a:bodyPr/>
          <a:lstStyle/>
          <a:p>
            <a:pPr>
              <a:defRPr/>
            </a:pPr>
            <a:fld id="{6BE6D1FB-4F8F-4809-B4CC-C2FE5C9ED48A}" type="slidenum">
              <a:rPr lang="en-US" smtClean="0"/>
              <a:pPr>
                <a:defRPr/>
              </a:pPr>
              <a:t>16</a:t>
            </a:fld>
            <a:endParaRPr lang="en-US" dirty="0"/>
          </a:p>
        </p:txBody>
      </p:sp>
      <p:sp>
        <p:nvSpPr>
          <p:cNvPr id="6" name="Text Placeholder 5">
            <a:extLst>
              <a:ext uri="{FF2B5EF4-FFF2-40B4-BE49-F238E27FC236}">
                <a16:creationId xmlns:a16="http://schemas.microsoft.com/office/drawing/2014/main" id="{F6D32E11-85AA-4B16-A1B5-60063AA3F466}"/>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D87FB8F7-D8CB-47C6-A86E-E386A45C7A35}"/>
              </a:ext>
            </a:extLst>
          </p:cNvPr>
          <p:cNvPicPr>
            <a:picLocks noChangeAspect="1"/>
          </p:cNvPicPr>
          <p:nvPr/>
        </p:nvPicPr>
        <p:blipFill rotWithShape="1">
          <a:blip r:embed="rId2"/>
          <a:srcRect l="725" t="11185" b="2935"/>
          <a:stretch/>
        </p:blipFill>
        <p:spPr bwMode="auto">
          <a:xfrm>
            <a:off x="164636" y="3140968"/>
            <a:ext cx="5544820" cy="1743075"/>
          </a:xfrm>
          <a:prstGeom prst="rect">
            <a:avLst/>
          </a:prstGeom>
          <a:ln>
            <a:no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4844FC5D-F547-4903-985A-6B99C50B3B34}"/>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188" b="93382" l="10000" r="90000">
                        <a14:foregroundMark x1="45397" y1="9333" x2="44286" y2="73586"/>
                        <a14:foregroundMark x1="44286" y1="73586" x2="46548" y2="34672"/>
                        <a14:foregroundMark x1="46548" y1="34672" x2="23810" y2="35068"/>
                        <a14:foregroundMark x1="23810" y1="35068" x2="23492" y2="81052"/>
                        <a14:foregroundMark x1="55675" y1="19910" x2="32540" y2="14762"/>
                        <a14:foregroundMark x1="32540" y1="14762" x2="54286" y2="8654"/>
                        <a14:foregroundMark x1="54286" y1="8654" x2="61706" y2="8654"/>
                        <a14:foregroundMark x1="70595" y1="5995" x2="70595" y2="5995"/>
                        <a14:foregroundMark x1="31508" y1="1188" x2="31508" y2="1188"/>
                        <a14:foregroundMark x1="31508" y1="1188" x2="31508" y2="1188"/>
                        <a14:foregroundMark x1="26111" y1="1697" x2="26270" y2="24943"/>
                        <a14:foregroundMark x1="26270" y1="24943" x2="32381" y2="19910"/>
                        <a14:foregroundMark x1="32381" y1="19910" x2="42222" y2="24774"/>
                        <a14:foregroundMark x1="42222" y1="24774" x2="45397" y2="24717"/>
                        <a14:foregroundMark x1="58333" y1="16799" x2="74563" y2="56391"/>
                        <a14:foregroundMark x1="74563" y1="56391" x2="65079" y2="70588"/>
                        <a14:foregroundMark x1="65079" y1="70588" x2="59683" y2="67534"/>
                        <a14:foregroundMark x1="59683" y1="67534" x2="57183" y2="46606"/>
                        <a14:foregroundMark x1="57183" y1="46606" x2="60556" y2="42251"/>
                        <a14:foregroundMark x1="73611" y1="9672" x2="73611" y2="9672"/>
                        <a14:foregroundMark x1="54683" y1="12161" x2="54683" y2="12161"/>
                        <a14:foregroundMark x1="50000" y1="12161" x2="50000" y2="12161"/>
                        <a14:foregroundMark x1="43690" y1="78676" x2="43690" y2="78676"/>
                        <a14:foregroundMark x1="42500" y1="76357" x2="45000" y2="81561"/>
                        <a14:foregroundMark x1="56429" y1="75113" x2="72738" y2="73360"/>
                        <a14:foregroundMark x1="72738" y1="73360" x2="75079" y2="83654"/>
                        <a14:foregroundMark x1="35754" y1="81787" x2="46786" y2="82240"/>
                        <a14:foregroundMark x1="46786" y1="82240" x2="50556" y2="80090"/>
                        <a14:foregroundMark x1="16825" y1="82410" x2="27738" y2="84106"/>
                        <a14:foregroundMark x1="27738" y1="84106" x2="29762" y2="83654"/>
                        <a14:foregroundMark x1="15238" y1="78224" x2="13016" y2="81787"/>
                        <a14:foregroundMark x1="16389" y1="78054" x2="11865" y2="69457"/>
                        <a14:foregroundMark x1="17738" y1="68382" x2="13333" y2="63405"/>
                        <a14:foregroundMark x1="80476" y1="63179" x2="87381" y2="77376"/>
                        <a14:foregroundMark x1="87698" y1="72568" x2="71627" y2="93382"/>
                        <a14:foregroundMark x1="71627" y1="93382" x2="71111" y2="93269"/>
                        <a14:foregroundMark x1="66706" y1="10916" x2="72619" y2="24152"/>
                        <a14:foregroundMark x1="72619" y1="24152" x2="79008" y2="62048"/>
                        <a14:foregroundMark x1="79008" y1="62048" x2="77262" y2="72738"/>
                        <a14:foregroundMark x1="77262" y1="72738" x2="75198" y2="73020"/>
                        <a14:foregroundMark x1="67579" y1="34333" x2="74286" y2="33597"/>
                        <a14:foregroundMark x1="74286" y1="33597" x2="80476" y2="33710"/>
                        <a14:foregroundMark x1="80476" y1="33710" x2="80476" y2="33484"/>
                        <a14:foregroundMark x1="74206" y1="32636" x2="79603" y2="40781"/>
                        <a14:foregroundMark x1="79603" y1="40781" x2="80595" y2="78733"/>
                        <a14:foregroundMark x1="80595" y1="78733" x2="79167" y2="82014"/>
                        <a14:foregroundMark x1="47659" y1="82636" x2="39643" y2="85068"/>
                        <a14:foregroundMark x1="39643" y1="85068" x2="25556" y2="82523"/>
                        <a14:foregroundMark x1="25556" y1="82523" x2="19524" y2="71719"/>
                        <a14:foregroundMark x1="19524" y1="71719" x2="19921" y2="43552"/>
                        <a14:foregroundMark x1="19921" y1="43552" x2="29683" y2="32127"/>
                        <a14:foregroundMark x1="29683" y1="32127" x2="29643" y2="21097"/>
                        <a14:foregroundMark x1="29643" y1="21097" x2="19683" y2="39310"/>
                        <a14:foregroundMark x1="19683" y1="39310" x2="15952" y2="66346"/>
                        <a14:foregroundMark x1="11706" y1="70928" x2="17341" y2="82127"/>
                        <a14:foregroundMark x1="17341" y1="82127" x2="33770" y2="89932"/>
                        <a14:foregroundMark x1="33770" y1="89932" x2="37659" y2="89536"/>
                        <a14:foregroundMark x1="13175" y1="79468" x2="15119" y2="87500"/>
                        <a14:foregroundMark x1="15119" y1="87500" x2="32103" y2="84106"/>
                        <a14:foregroundMark x1="32103" y1="84106" x2="34603" y2="81391"/>
                        <a14:backgroundMark x1="37976" y1="94740" x2="54286" y2="93778"/>
                        <a14:backgroundMark x1="54286" y1="93778" x2="83135" y2="94457"/>
                        <a14:backgroundMark x1="83135" y1="94457" x2="83135" y2="94344"/>
                        <a14:backgroundMark x1="93095" y1="34955" x2="89167" y2="55882"/>
                        <a14:backgroundMark x1="89167" y1="55882" x2="89008" y2="56052"/>
                      </a14:backgroundRemoval>
                    </a14:imgEffect>
                  </a14:imgLayer>
                </a14:imgProps>
              </a:ext>
              <a:ext uri="{28A0092B-C50C-407E-A947-70E740481C1C}">
                <a14:useLocalDpi xmlns:a14="http://schemas.microsoft.com/office/drawing/2010/main" val="0"/>
              </a:ext>
            </a:extLst>
          </a:blip>
          <a:srcRect l="12744" r="13143" b="10227"/>
          <a:stretch/>
        </p:blipFill>
        <p:spPr bwMode="auto">
          <a:xfrm>
            <a:off x="5724332" y="3291173"/>
            <a:ext cx="3240360" cy="27536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349F669-720B-49E2-97BA-E9619562FC8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34" b="91195" l="7256" r="93060">
                        <a14:foregroundMark x1="17035" y1="50943" x2="12303" y2="53459"/>
                        <a14:foregroundMark x1="90221" y1="18868" x2="89905" y2="33333"/>
                        <a14:foregroundMark x1="90852" y1="47799" x2="90852" y2="57233"/>
                        <a14:foregroundMark x1="75710" y1="91195" x2="89590" y2="90566"/>
                        <a14:foregroundMark x1="89590" y1="90566" x2="90536" y2="80503"/>
                        <a14:foregroundMark x1="55836" y1="91195" x2="45426" y2="91195"/>
                        <a14:foregroundMark x1="45426" y1="91195" x2="45426" y2="84277"/>
                        <a14:foregroundMark x1="93060" y1="15723" x2="93375" y2="35849"/>
                        <a14:foregroundMark x1="92744" y1="44025" x2="92744" y2="61006"/>
                        <a14:foregroundMark x1="92744" y1="61006" x2="92744" y2="61635"/>
                        <a14:foregroundMark x1="18927" y1="56604" x2="7256" y2="57233"/>
                        <a14:foregroundMark x1="7256" y1="57233" x2="11987" y2="50314"/>
                        <a14:foregroundMark x1="11987" y1="50314" x2="17981" y2="47799"/>
                        <a14:foregroundMark x1="17981" y1="47799" x2="19874" y2="47799"/>
                      </a14:backgroundRemoval>
                    </a14:imgEffect>
                  </a14:imgLayer>
                </a14:imgProps>
              </a:ext>
            </a:extLst>
          </a:blip>
          <a:stretch>
            <a:fillRect/>
          </a:stretch>
        </p:blipFill>
        <p:spPr>
          <a:xfrm>
            <a:off x="1115616" y="4805157"/>
            <a:ext cx="3240360" cy="1625291"/>
          </a:xfrm>
          <a:prstGeom prst="rect">
            <a:avLst/>
          </a:prstGeom>
        </p:spPr>
      </p:pic>
      <p:pic>
        <p:nvPicPr>
          <p:cNvPr id="1028" name="Picture 4">
            <a:extLst>
              <a:ext uri="{FF2B5EF4-FFF2-40B4-BE49-F238E27FC236}">
                <a16:creationId xmlns:a16="http://schemas.microsoft.com/office/drawing/2014/main" id="{A03D1829-03E5-4016-9307-55D62BB45419}"/>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31392" y1="38281" x2="31392" y2="38281"/>
                        <a14:foregroundMark x1="48861" y1="46094" x2="48861" y2="46094"/>
                        <a14:foregroundMark x1="56456" y1="49219" x2="56456" y2="49219"/>
                        <a14:foregroundMark x1="60506" y1="43750" x2="60506" y2="43750"/>
                        <a14:foregroundMark x1="67848" y1="44531" x2="67848" y2="44531"/>
                        <a14:foregroundMark x1="68354" y1="32031" x2="68354" y2="32031"/>
                        <a14:foregroundMark x1="72152" y1="41406" x2="72152" y2="41406"/>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184975" y="5282937"/>
            <a:ext cx="2073532" cy="67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667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0AEE2D-A8EE-4808-8DDE-BC1EF39B2EC0}"/>
              </a:ext>
            </a:extLst>
          </p:cNvPr>
          <p:cNvSpPr>
            <a:spLocks noGrp="1"/>
          </p:cNvSpPr>
          <p:nvPr>
            <p:ph idx="1"/>
          </p:nvPr>
        </p:nvSpPr>
        <p:spPr/>
        <p:txBody>
          <a:bodyPr/>
          <a:lstStyle/>
          <a:p>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RabbitMq</a:t>
            </a:r>
            <a:r>
              <a:rPr lang="en-US" sz="2400" dirty="0">
                <a:effectLst/>
                <a:latin typeface="B Nazanin" panose="00000400000000000000" pitchFamily="2" charset="-78"/>
                <a:ea typeface="Times New Roman" panose="02020603050405020304" pitchFamily="18" charset="0"/>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کارگزار پیام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که می­توان با کمک آن سیستم‌های بزرگی را یکپارچه­سازی کرد. به این شکل که پیام را ابتدا از تولیدکنندگان اطلاعات دریافت می­کند و به مصرف‌کنندگان اطلاعات منتقل می­کند. </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endParaRPr lang="fa-IR" sz="2400" dirty="0">
              <a:latin typeface="Times New Roman" panose="02020603050405020304" pitchFamily="18" charset="0"/>
            </a:endParaRPr>
          </a:p>
          <a:p>
            <a:r>
              <a:rPr lang="fa-IR" sz="2400" dirty="0">
                <a:latin typeface="Times New Roman" panose="02020603050405020304" pitchFamily="18" charset="0"/>
              </a:rPr>
              <a:t>از دو بخش کلی تشکیل شده:</a:t>
            </a:r>
          </a:p>
          <a:p>
            <a:pPr lvl="1"/>
            <a:r>
              <a:rPr lang="fa-IR" sz="2200" dirty="0">
                <a:latin typeface="Times New Roman" panose="02020603050405020304" pitchFamily="18" charset="0"/>
              </a:rPr>
              <a:t>مراکز توزیع داده</a:t>
            </a:r>
          </a:p>
          <a:p>
            <a:pPr lvl="1"/>
            <a:r>
              <a:rPr lang="fa-IR" sz="2200" dirty="0">
                <a:latin typeface="Times New Roman" panose="02020603050405020304" pitchFamily="18" charset="0"/>
              </a:rPr>
              <a:t>صف ها</a:t>
            </a:r>
          </a:p>
          <a:p>
            <a:endParaRPr lang="fa-IR" sz="2400" dirty="0">
              <a:latin typeface="Times New Roman" panose="02020603050405020304" pitchFamily="18" charset="0"/>
            </a:endParaRPr>
          </a:p>
          <a:p>
            <a:r>
              <a:rPr lang="fa-IR" sz="2400" dirty="0">
                <a:latin typeface="Times New Roman" panose="02020603050405020304" pitchFamily="18" charset="0"/>
              </a:rPr>
              <a:t>امکان پیاده سازی سناریو های مختلف براساس</a:t>
            </a:r>
          </a:p>
          <a:p>
            <a:pPr marL="457200" lvl="1" indent="0">
              <a:buNone/>
            </a:pPr>
            <a:r>
              <a:rPr lang="fa-IR" sz="2200" dirty="0">
                <a:latin typeface="Times New Roman" panose="02020603050405020304" pitchFamily="18" charset="0"/>
              </a:rPr>
              <a:t>نحوه اتصال صف ها به مراکز توزیع داده</a:t>
            </a:r>
          </a:p>
          <a:p>
            <a:pPr lvl="1"/>
            <a:endParaRPr lang="fa-IR" sz="2200" dirty="0">
              <a:latin typeface="Times New Roman" panose="02020603050405020304" pitchFamily="18" charset="0"/>
            </a:endParaRPr>
          </a:p>
        </p:txBody>
      </p:sp>
      <p:sp>
        <p:nvSpPr>
          <p:cNvPr id="3" name="Title 2">
            <a:extLst>
              <a:ext uri="{FF2B5EF4-FFF2-40B4-BE49-F238E27FC236}">
                <a16:creationId xmlns:a16="http://schemas.microsoft.com/office/drawing/2014/main" id="{C239D03E-4949-4753-8D33-8530E50B2E2C}"/>
              </a:ext>
            </a:extLst>
          </p:cNvPr>
          <p:cNvSpPr>
            <a:spLocks noGrp="1"/>
          </p:cNvSpPr>
          <p:nvPr>
            <p:ph type="title"/>
          </p:nvPr>
        </p:nvSpPr>
        <p:spPr/>
        <p:txBody>
          <a:bodyPr/>
          <a:lstStyle/>
          <a:p>
            <a:r>
              <a:rPr lang="fa-IR" dirty="0"/>
              <a:t>معماری-بررسی سرویس ها</a:t>
            </a:r>
            <a:endParaRPr lang="en-US" dirty="0"/>
          </a:p>
        </p:txBody>
      </p:sp>
      <p:sp>
        <p:nvSpPr>
          <p:cNvPr id="4" name="Footer Placeholder 3">
            <a:extLst>
              <a:ext uri="{FF2B5EF4-FFF2-40B4-BE49-F238E27FC236}">
                <a16:creationId xmlns:a16="http://schemas.microsoft.com/office/drawing/2014/main" id="{EAD5F1B4-7FB8-4911-A8EF-5EA2AEEFD488}"/>
              </a:ext>
            </a:extLst>
          </p:cNvPr>
          <p:cNvSpPr>
            <a:spLocks noGrp="1"/>
          </p:cNvSpPr>
          <p:nvPr>
            <p:ph type="ftr" sz="quarter" idx="11"/>
          </p:nvPr>
        </p:nvSpPr>
        <p:spPr/>
        <p:txBody>
          <a:bodyPr/>
          <a:lstStyle/>
          <a:p>
            <a:pPr>
              <a:defRPr/>
            </a:pPr>
            <a:r>
              <a:rPr lang="fa-IR" dirty="0"/>
              <a:t>معماری-بررسی سرویس ها</a:t>
            </a:r>
            <a:endParaRPr lang="en-US" dirty="0"/>
          </a:p>
        </p:txBody>
      </p:sp>
      <p:sp>
        <p:nvSpPr>
          <p:cNvPr id="5" name="Slide Number Placeholder 4">
            <a:extLst>
              <a:ext uri="{FF2B5EF4-FFF2-40B4-BE49-F238E27FC236}">
                <a16:creationId xmlns:a16="http://schemas.microsoft.com/office/drawing/2014/main" id="{E4FD8564-4C64-4026-8FD8-62CA76647C95}"/>
              </a:ext>
            </a:extLst>
          </p:cNvPr>
          <p:cNvSpPr>
            <a:spLocks noGrp="1"/>
          </p:cNvSpPr>
          <p:nvPr>
            <p:ph type="sldNum" sz="quarter" idx="12"/>
          </p:nvPr>
        </p:nvSpPr>
        <p:spPr/>
        <p:txBody>
          <a:bodyPr/>
          <a:lstStyle/>
          <a:p>
            <a:pPr>
              <a:defRPr/>
            </a:pPr>
            <a:fld id="{6BE6D1FB-4F8F-4809-B4CC-C2FE5C9ED48A}" type="slidenum">
              <a:rPr lang="en-US" smtClean="0"/>
              <a:pPr>
                <a:defRPr/>
              </a:pPr>
              <a:t>17</a:t>
            </a:fld>
            <a:endParaRPr lang="en-US" dirty="0"/>
          </a:p>
        </p:txBody>
      </p:sp>
      <p:sp>
        <p:nvSpPr>
          <p:cNvPr id="6" name="Text Placeholder 5">
            <a:extLst>
              <a:ext uri="{FF2B5EF4-FFF2-40B4-BE49-F238E27FC236}">
                <a16:creationId xmlns:a16="http://schemas.microsoft.com/office/drawing/2014/main" id="{21C0A56E-5704-431E-983D-4D05F46819DA}"/>
              </a:ext>
            </a:extLst>
          </p:cNvPr>
          <p:cNvSpPr>
            <a:spLocks noGrp="1"/>
          </p:cNvSpPr>
          <p:nvPr>
            <p:ph type="body" sz="quarter" idx="13"/>
          </p:nvPr>
        </p:nvSpPr>
        <p:spPr/>
        <p:txBody>
          <a:bodyPr/>
          <a:lstStyle/>
          <a:p>
            <a:endParaRPr lang="en-US"/>
          </a:p>
        </p:txBody>
      </p:sp>
      <p:pic>
        <p:nvPicPr>
          <p:cNvPr id="2050" name="Picture 2" descr="RabbitMQ Exchanges, Bindings and Routing Keys">
            <a:extLst>
              <a:ext uri="{FF2B5EF4-FFF2-40B4-BE49-F238E27FC236}">
                <a16:creationId xmlns:a16="http://schemas.microsoft.com/office/drawing/2014/main" id="{9E6359A3-A41A-42F9-AB91-30296C6FD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00" y="2304918"/>
            <a:ext cx="3486052" cy="382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48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D48CD-3170-49DB-8646-2C94CB55614E}"/>
              </a:ext>
            </a:extLst>
          </p:cNvPr>
          <p:cNvSpPr>
            <a:spLocks noGrp="1"/>
          </p:cNvSpPr>
          <p:nvPr>
            <p:ph idx="1"/>
          </p:nvPr>
        </p:nvSpPr>
        <p:spPr/>
        <p:txBody>
          <a:bodyPr/>
          <a:lstStyle/>
          <a:p>
            <a:r>
              <a:rPr lang="en-US" sz="2800" dirty="0" err="1">
                <a:effectLst/>
                <a:latin typeface="Times New Roman" panose="02020603050405020304" pitchFamily="18" charset="0"/>
                <a:ea typeface="Times New Roman" panose="02020603050405020304" pitchFamily="18" charset="0"/>
                <a:cs typeface="B Nazanin" panose="00000400000000000000" pitchFamily="2" charset="-78"/>
              </a:rPr>
              <a:t>MinIO</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نرم افزار متن باز، سمت سرور</a:t>
            </a:r>
            <a:r>
              <a:rPr lang="en-US" sz="2800" dirty="0">
                <a:latin typeface="Times New Roman" panose="02020603050405020304" pitchFamily="18" charset="0"/>
                <a:ea typeface="Times New Roman" panose="02020603050405020304" pitchFamily="18" charset="0"/>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برای پیاده سازی</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Object Storage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است. این سرویس به صورت اختصاصی برای نگهداری داده در مقیاس بالا و ایجاد یک ابر خصوصی است.</a:t>
            </a:r>
          </a:p>
          <a:p>
            <a:pPr marL="0" indent="0">
              <a:buNone/>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fa-IR" sz="2800" dirty="0">
                <a:latin typeface="Times New Roman" panose="02020603050405020304" pitchFamily="18" charset="0"/>
              </a:rPr>
              <a:t>آپلود اطلاعات</a:t>
            </a:r>
          </a:p>
          <a:p>
            <a:pPr lvl="1"/>
            <a:r>
              <a:rPr lang="fa-IR" sz="2600" dirty="0">
                <a:latin typeface="Times New Roman" panose="02020603050405020304" pitchFamily="18" charset="0"/>
              </a:rPr>
              <a:t>قرارگیری اطلاعات</a:t>
            </a:r>
          </a:p>
          <a:p>
            <a:r>
              <a:rPr lang="fa-IR" sz="2800" dirty="0">
                <a:latin typeface="Times New Roman" panose="02020603050405020304" pitchFamily="18" charset="0"/>
              </a:rPr>
              <a:t> دانلود اطلاعات</a:t>
            </a:r>
            <a:endParaRPr lang="en-US" sz="3200" dirty="0"/>
          </a:p>
        </p:txBody>
      </p:sp>
      <p:sp>
        <p:nvSpPr>
          <p:cNvPr id="3" name="Title 2">
            <a:extLst>
              <a:ext uri="{FF2B5EF4-FFF2-40B4-BE49-F238E27FC236}">
                <a16:creationId xmlns:a16="http://schemas.microsoft.com/office/drawing/2014/main" id="{F8256AFA-2285-4F0E-B112-41335D0CC126}"/>
              </a:ext>
            </a:extLst>
          </p:cNvPr>
          <p:cNvSpPr>
            <a:spLocks noGrp="1"/>
          </p:cNvSpPr>
          <p:nvPr>
            <p:ph type="title"/>
          </p:nvPr>
        </p:nvSpPr>
        <p:spPr/>
        <p:txBody>
          <a:bodyPr/>
          <a:lstStyle/>
          <a:p>
            <a:r>
              <a:rPr lang="fa-IR" dirty="0"/>
              <a:t>معماری-بررسی سرویس ها</a:t>
            </a:r>
            <a:endParaRPr lang="en-US" dirty="0"/>
          </a:p>
        </p:txBody>
      </p:sp>
      <p:sp>
        <p:nvSpPr>
          <p:cNvPr id="4" name="Footer Placeholder 3">
            <a:extLst>
              <a:ext uri="{FF2B5EF4-FFF2-40B4-BE49-F238E27FC236}">
                <a16:creationId xmlns:a16="http://schemas.microsoft.com/office/drawing/2014/main" id="{A5F02826-4E6C-4807-8FFE-82F36B9C5E4A}"/>
              </a:ext>
            </a:extLst>
          </p:cNvPr>
          <p:cNvSpPr>
            <a:spLocks noGrp="1"/>
          </p:cNvSpPr>
          <p:nvPr>
            <p:ph type="ftr" sz="quarter" idx="11"/>
          </p:nvPr>
        </p:nvSpPr>
        <p:spPr/>
        <p:txBody>
          <a:bodyPr/>
          <a:lstStyle/>
          <a:p>
            <a:pPr>
              <a:defRPr/>
            </a:pPr>
            <a:r>
              <a:rPr lang="fa-IR" dirty="0"/>
              <a:t>معماری-بررسی سرویس ها</a:t>
            </a:r>
            <a:endParaRPr lang="en-US" dirty="0"/>
          </a:p>
        </p:txBody>
      </p:sp>
      <p:sp>
        <p:nvSpPr>
          <p:cNvPr id="5" name="Slide Number Placeholder 4">
            <a:extLst>
              <a:ext uri="{FF2B5EF4-FFF2-40B4-BE49-F238E27FC236}">
                <a16:creationId xmlns:a16="http://schemas.microsoft.com/office/drawing/2014/main" id="{3932E21F-D7B4-4E86-BDDC-EA71BDA3D291}"/>
              </a:ext>
            </a:extLst>
          </p:cNvPr>
          <p:cNvSpPr>
            <a:spLocks noGrp="1"/>
          </p:cNvSpPr>
          <p:nvPr>
            <p:ph type="sldNum" sz="quarter" idx="12"/>
          </p:nvPr>
        </p:nvSpPr>
        <p:spPr/>
        <p:txBody>
          <a:bodyPr/>
          <a:lstStyle/>
          <a:p>
            <a:pPr>
              <a:defRPr/>
            </a:pPr>
            <a:fld id="{6BE6D1FB-4F8F-4809-B4CC-C2FE5C9ED48A}" type="slidenum">
              <a:rPr lang="en-US" smtClean="0"/>
              <a:pPr>
                <a:defRPr/>
              </a:pPr>
              <a:t>18</a:t>
            </a:fld>
            <a:endParaRPr lang="en-US" dirty="0"/>
          </a:p>
        </p:txBody>
      </p:sp>
      <p:sp>
        <p:nvSpPr>
          <p:cNvPr id="6" name="Text Placeholder 5">
            <a:extLst>
              <a:ext uri="{FF2B5EF4-FFF2-40B4-BE49-F238E27FC236}">
                <a16:creationId xmlns:a16="http://schemas.microsoft.com/office/drawing/2014/main" id="{0AB6AA2C-B43E-4506-988D-EFB10AD205A4}"/>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EC12D3FD-9D18-4C1C-906E-59D1F664105F}"/>
              </a:ext>
            </a:extLst>
          </p:cNvPr>
          <p:cNvPicPr>
            <a:picLocks noChangeAspect="1"/>
          </p:cNvPicPr>
          <p:nvPr/>
        </p:nvPicPr>
        <p:blipFill>
          <a:blip r:embed="rId2"/>
          <a:stretch>
            <a:fillRect/>
          </a:stretch>
        </p:blipFill>
        <p:spPr>
          <a:xfrm>
            <a:off x="457200" y="2694649"/>
            <a:ext cx="5428329" cy="3096547"/>
          </a:xfrm>
          <a:prstGeom prst="rect">
            <a:avLst/>
          </a:prstGeom>
        </p:spPr>
      </p:pic>
    </p:spTree>
    <p:extLst>
      <p:ext uri="{BB962C8B-B14F-4D97-AF65-F5344CB8AC3E}">
        <p14:creationId xmlns:p14="http://schemas.microsoft.com/office/powerpoint/2010/main" val="90408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B245B9-3893-4C2D-9DB2-E42E499C925C}"/>
              </a:ext>
            </a:extLst>
          </p:cNvPr>
          <p:cNvSpPr>
            <a:spLocks noGrp="1"/>
          </p:cNvSpPr>
          <p:nvPr>
            <p:ph idx="1"/>
          </p:nvPr>
        </p:nvSpPr>
        <p:spPr/>
        <p:txBody>
          <a:bodyPr/>
          <a:lstStyle/>
          <a:p>
            <a:pPr marL="0" marR="0" indent="0" algn="just" rtl="1">
              <a:lnSpc>
                <a:spcPct val="120000"/>
              </a:lnSpc>
              <a:spcBef>
                <a:spcPts val="1440"/>
              </a:spcBef>
              <a:spcAft>
                <a:spcPts val="0"/>
              </a:spcAf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Redis</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یک ذخیره کننده ساختار اطلاعات به صورت کلید و میزان ، داخل حافظه‌ای متن‌باز است که می</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تواند به‌عنوان پایگاه­داده، حافظه نهان و ابزاری برای یکپارچه‌سازی عمل 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این سرویس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از ساختار اطلاعات متفاوتی پشتیبانی می‌کند، ازجمله؛ رشته­ها، هش­ها، لیست­ها، مجموعه­ها، مجموعه­های مرتب ‌شده.</a:t>
            </a:r>
            <a:endParaRPr lang="fa-IR" sz="2400" dirty="0">
              <a:latin typeface="Times New Roman" panose="02020603050405020304" pitchFamily="18" charset="0"/>
              <a:ea typeface="Times New Roman" panose="02020603050405020304" pitchFamily="18" charset="0"/>
            </a:endParaRPr>
          </a:p>
          <a:p>
            <a:pPr marL="0" marR="0" indent="0" algn="just" rtl="1">
              <a:lnSpc>
                <a:spcPct val="120000"/>
              </a:lnSpc>
              <a:spcBef>
                <a:spcPts val="144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در این پروژه از ساختار </a:t>
            </a:r>
            <a:r>
              <a:rPr lang="fa-IR" sz="2400" dirty="0">
                <a:latin typeface="Times New Roman" panose="02020603050405020304" pitchFamily="18" charset="0"/>
                <a:ea typeface="Times New Roman" panose="02020603050405020304" pitchFamily="18" charset="0"/>
              </a:rPr>
              <a:t>داده هش استفاده شد.</a:t>
            </a:r>
            <a:endParaRPr lang="en-US" sz="2400" dirty="0">
              <a:latin typeface="Times New Roman" panose="02020603050405020304" pitchFamily="18" charset="0"/>
              <a:ea typeface="Times New Roman" panose="02020603050405020304" pitchFamily="18" charset="0"/>
            </a:endParaRPr>
          </a:p>
          <a:p>
            <a:pPr marL="0" indent="0" algn="just">
              <a:lnSpc>
                <a:spcPct val="120000"/>
              </a:lnSpc>
              <a:spcBef>
                <a:spcPts val="1440"/>
              </a:spcBef>
              <a:spcAft>
                <a:spcPts val="0"/>
              </a:spcAft>
            </a:pPr>
            <a:r>
              <a:rPr lang="fa-IR" sz="2400" dirty="0">
                <a:latin typeface="Times New Roman" panose="02020603050405020304" pitchFamily="18" charset="0"/>
                <a:ea typeface="Times New Roman" panose="02020603050405020304" pitchFamily="18" charset="0"/>
              </a:rPr>
              <a:t>  اطلاعات دوبین ها وضعیت آن‌ها، سطح دسترسی آن‌ها</a:t>
            </a:r>
          </a:p>
          <a:p>
            <a:pPr marL="0" indent="0" algn="just">
              <a:lnSpc>
                <a:spcPct val="120000"/>
              </a:lnSpc>
              <a:spcBef>
                <a:spcPts val="1440"/>
              </a:spcBef>
              <a:spcAft>
                <a:spcPts val="0"/>
              </a:spcAft>
              <a:buNone/>
            </a:pPr>
            <a:r>
              <a:rPr lang="fa-IR" sz="2400" dirty="0">
                <a:latin typeface="Times New Roman" panose="02020603050405020304" pitchFamily="18" charset="0"/>
                <a:ea typeface="Times New Roman" panose="02020603050405020304" pitchFamily="18" charset="0"/>
              </a:rPr>
              <a:t>    الگوریتم‌های هوش‌مصنوعی وضعیت و سطح دسترسی‌ها</a:t>
            </a:r>
          </a:p>
          <a:p>
            <a:pPr algn="just">
              <a:lnSpc>
                <a:spcPct val="120000"/>
              </a:lnSpc>
              <a:spcBef>
                <a:spcPts val="144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اطلاعات کاربران نام کار</a:t>
            </a:r>
            <a:r>
              <a:rPr lang="fa-IR" sz="2400" dirty="0">
                <a:latin typeface="Times New Roman" panose="02020603050405020304" pitchFamily="18" charset="0"/>
                <a:ea typeface="Times New Roman" panose="02020603050405020304" pitchFamily="18" charset="0"/>
              </a:rPr>
              <a:t>بری آنها سطح دسترسی آن‌ها</a:t>
            </a: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13E7C801-EE6A-4D85-BF55-C2D3A456A8ED}"/>
              </a:ext>
            </a:extLst>
          </p:cNvPr>
          <p:cNvSpPr>
            <a:spLocks noGrp="1"/>
          </p:cNvSpPr>
          <p:nvPr>
            <p:ph type="title"/>
          </p:nvPr>
        </p:nvSpPr>
        <p:spPr/>
        <p:txBody>
          <a:bodyPr/>
          <a:lstStyle/>
          <a:p>
            <a:r>
              <a:rPr lang="fa-IR" dirty="0"/>
              <a:t>معماری-بررسی سرویس ها</a:t>
            </a:r>
            <a:endParaRPr lang="en-US" dirty="0"/>
          </a:p>
        </p:txBody>
      </p:sp>
      <p:sp>
        <p:nvSpPr>
          <p:cNvPr id="4" name="Footer Placeholder 3">
            <a:extLst>
              <a:ext uri="{FF2B5EF4-FFF2-40B4-BE49-F238E27FC236}">
                <a16:creationId xmlns:a16="http://schemas.microsoft.com/office/drawing/2014/main" id="{BCFE6318-0029-4A75-A496-21FBD0E7977D}"/>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8CA307FC-87FF-4520-A25C-B3BD891AF8EC}"/>
              </a:ext>
            </a:extLst>
          </p:cNvPr>
          <p:cNvSpPr>
            <a:spLocks noGrp="1"/>
          </p:cNvSpPr>
          <p:nvPr>
            <p:ph type="sldNum" sz="quarter" idx="12"/>
          </p:nvPr>
        </p:nvSpPr>
        <p:spPr/>
        <p:txBody>
          <a:bodyPr/>
          <a:lstStyle/>
          <a:p>
            <a:pPr>
              <a:defRPr/>
            </a:pPr>
            <a:fld id="{6BE6D1FB-4F8F-4809-B4CC-C2FE5C9ED48A}" type="slidenum">
              <a:rPr lang="en-US" smtClean="0"/>
              <a:pPr>
                <a:defRPr/>
              </a:pPr>
              <a:t>19</a:t>
            </a:fld>
            <a:endParaRPr lang="en-US" dirty="0"/>
          </a:p>
        </p:txBody>
      </p:sp>
      <p:sp>
        <p:nvSpPr>
          <p:cNvPr id="6" name="Text Placeholder 5">
            <a:extLst>
              <a:ext uri="{FF2B5EF4-FFF2-40B4-BE49-F238E27FC236}">
                <a16:creationId xmlns:a16="http://schemas.microsoft.com/office/drawing/2014/main" id="{81632540-30D4-4CA0-9356-D81754C243BA}"/>
              </a:ext>
            </a:extLst>
          </p:cNvPr>
          <p:cNvSpPr>
            <a:spLocks noGrp="1"/>
          </p:cNvSpPr>
          <p:nvPr>
            <p:ph type="body" sz="quarter" idx="13"/>
          </p:nvPr>
        </p:nvSpPr>
        <p:spPr/>
        <p:txBody>
          <a:bodyPr/>
          <a:lstStyle/>
          <a:p>
            <a:endParaRPr lang="en-US"/>
          </a:p>
        </p:txBody>
      </p:sp>
      <p:pic>
        <p:nvPicPr>
          <p:cNvPr id="3074" name="Picture 2" descr="8.1.1 User information | Redis">
            <a:extLst>
              <a:ext uri="{FF2B5EF4-FFF2-40B4-BE49-F238E27FC236}">
                <a16:creationId xmlns:a16="http://schemas.microsoft.com/office/drawing/2014/main" id="{739BFF0C-53D2-4D7D-A596-2D13D7033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2" y="3140968"/>
            <a:ext cx="2986216" cy="263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2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0AEC85-2668-405A-BABC-4C09B7CA9897}"/>
              </a:ext>
            </a:extLst>
          </p:cNvPr>
          <p:cNvSpPr>
            <a:spLocks noGrp="1"/>
          </p:cNvSpPr>
          <p:nvPr>
            <p:ph sz="half" idx="1"/>
          </p:nvPr>
        </p:nvSpPr>
        <p:spPr>
          <a:xfrm>
            <a:off x="364232" y="1124744"/>
            <a:ext cx="4495800" cy="5059363"/>
          </a:xfrm>
        </p:spPr>
        <p:txBody>
          <a:bodyPr/>
          <a:lstStyle/>
          <a:p>
            <a:endParaRPr lang="fa-IR" sz="2400" dirty="0"/>
          </a:p>
          <a:p>
            <a:r>
              <a:rPr lang="fa-IR" sz="2400" dirty="0"/>
              <a:t>راه اندازی سیستم</a:t>
            </a:r>
          </a:p>
          <a:p>
            <a:pPr lvl="1"/>
            <a:r>
              <a:rPr lang="fa-IR" sz="2000" dirty="0"/>
              <a:t>راه اندازی سرویس ها</a:t>
            </a:r>
          </a:p>
          <a:p>
            <a:pPr lvl="1"/>
            <a:r>
              <a:rPr lang="fa-IR" sz="2200" dirty="0"/>
              <a:t>راه اندازی برنامه کاربردی سرور</a:t>
            </a:r>
          </a:p>
          <a:p>
            <a:pPr lvl="1"/>
            <a:r>
              <a:rPr lang="fa-IR" sz="2200" dirty="0"/>
              <a:t>راه اندازی برنامه کاربردی سرور پردازشی</a:t>
            </a:r>
          </a:p>
          <a:p>
            <a:pPr lvl="1"/>
            <a:r>
              <a:rPr lang="fa-IR" sz="2200" dirty="0"/>
              <a:t>راه اندازی برنامه کاربردی کاربر</a:t>
            </a:r>
          </a:p>
          <a:p>
            <a:pPr lvl="1"/>
            <a:endParaRPr lang="fa-IR" sz="2200" dirty="0"/>
          </a:p>
          <a:p>
            <a:pPr lvl="1"/>
            <a:endParaRPr lang="fa-IR" sz="2000" dirty="0"/>
          </a:p>
          <a:p>
            <a:r>
              <a:rPr lang="fa-IR" sz="2400" dirty="0"/>
              <a:t>پیشنهادات و جمع بندی</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p:txBody>
      </p:sp>
      <p:sp>
        <p:nvSpPr>
          <p:cNvPr id="9" name="Content Placeholder 8">
            <a:extLst>
              <a:ext uri="{FF2B5EF4-FFF2-40B4-BE49-F238E27FC236}">
                <a16:creationId xmlns:a16="http://schemas.microsoft.com/office/drawing/2014/main" id="{78AB87AC-1453-4C8B-B825-D8CAB001EEC2}"/>
              </a:ext>
            </a:extLst>
          </p:cNvPr>
          <p:cNvSpPr>
            <a:spLocks noGrp="1"/>
          </p:cNvSpPr>
          <p:nvPr>
            <p:ph sz="half" idx="2"/>
          </p:nvPr>
        </p:nvSpPr>
        <p:spPr/>
        <p:txBody>
          <a:bodyPr/>
          <a:lstStyle/>
          <a:p>
            <a:pPr algn="r" rtl="1"/>
            <a:endParaRPr lang="fa-IR" sz="2400" dirty="0">
              <a:cs typeface="B Nazanin" panose="00000400000000000000" pitchFamily="2" charset="-78"/>
            </a:endParaRPr>
          </a:p>
          <a:p>
            <a:pPr algn="r" rtl="1"/>
            <a:r>
              <a:rPr lang="fa-IR" sz="2400" dirty="0">
                <a:cs typeface="B Nazanin" panose="00000400000000000000" pitchFamily="2" charset="-78"/>
              </a:rPr>
              <a:t>مقدمه</a:t>
            </a:r>
            <a:r>
              <a:rPr lang="en-US" sz="2400" dirty="0">
                <a:cs typeface="B Nazanin" panose="00000400000000000000" pitchFamily="2" charset="-78"/>
              </a:rPr>
              <a:t> </a:t>
            </a:r>
            <a:endParaRPr lang="fa-IR" sz="2400" dirty="0"/>
          </a:p>
          <a:p>
            <a:pPr lvl="1"/>
            <a:r>
              <a:rPr lang="fa-IR" sz="2200" dirty="0">
                <a:cs typeface="B Nazanin" panose="00000400000000000000" pitchFamily="2" charset="-78"/>
              </a:rPr>
              <a:t> پیشگفتار</a:t>
            </a:r>
          </a:p>
          <a:p>
            <a:pPr lvl="1"/>
            <a:r>
              <a:rPr lang="fa-IR" sz="2200" dirty="0"/>
              <a:t>کارهای انجام شده در این زمینه</a:t>
            </a:r>
          </a:p>
          <a:p>
            <a:pPr lvl="1"/>
            <a:r>
              <a:rPr lang="fa-IR" sz="2200" dirty="0"/>
              <a:t>هدف پروژه</a:t>
            </a:r>
          </a:p>
          <a:p>
            <a:pPr lvl="1"/>
            <a:endParaRPr lang="fa-IR" sz="2200" dirty="0"/>
          </a:p>
          <a:p>
            <a:r>
              <a:rPr lang="fa-IR" sz="2400" dirty="0"/>
              <a:t>معماری </a:t>
            </a:r>
          </a:p>
          <a:p>
            <a:pPr lvl="1"/>
            <a:r>
              <a:rPr lang="fa-IR" sz="2200" dirty="0"/>
              <a:t>یکپارچه سازی</a:t>
            </a:r>
          </a:p>
          <a:p>
            <a:pPr lvl="1"/>
            <a:r>
              <a:rPr lang="fa-IR" sz="2200" dirty="0"/>
              <a:t>بررسی ساختار پیشنهادی</a:t>
            </a:r>
          </a:p>
          <a:p>
            <a:pPr lvl="1"/>
            <a:r>
              <a:rPr lang="fa-IR" sz="2200" dirty="0"/>
              <a:t>بررسی سرویس ها</a:t>
            </a:r>
          </a:p>
          <a:p>
            <a:pPr lvl="1"/>
            <a:r>
              <a:rPr lang="fa-IR" sz="2200" dirty="0"/>
              <a:t>بررسی برنامه های کاربردی</a:t>
            </a:r>
          </a:p>
        </p:txBody>
      </p:sp>
      <p:sp>
        <p:nvSpPr>
          <p:cNvPr id="3" name="Title 2">
            <a:extLst>
              <a:ext uri="{FF2B5EF4-FFF2-40B4-BE49-F238E27FC236}">
                <a16:creationId xmlns:a16="http://schemas.microsoft.com/office/drawing/2014/main" id="{B0C329D5-554B-47A8-B474-79290EB7E229}"/>
              </a:ext>
            </a:extLst>
          </p:cNvPr>
          <p:cNvSpPr>
            <a:spLocks noGrp="1"/>
          </p:cNvSpPr>
          <p:nvPr>
            <p:ph type="title"/>
          </p:nvPr>
        </p:nvSpPr>
        <p:spPr/>
        <p:txBody>
          <a:bodyPr/>
          <a:lstStyle/>
          <a:p>
            <a:r>
              <a:rPr lang="fa-IR" dirty="0"/>
              <a:t>فهرست مطالب</a:t>
            </a:r>
            <a:endParaRPr lang="en-US" dirty="0"/>
          </a:p>
        </p:txBody>
      </p:sp>
      <p:sp>
        <p:nvSpPr>
          <p:cNvPr id="4" name="Footer Placeholder 3">
            <a:extLst>
              <a:ext uri="{FF2B5EF4-FFF2-40B4-BE49-F238E27FC236}">
                <a16:creationId xmlns:a16="http://schemas.microsoft.com/office/drawing/2014/main" id="{DBCCF785-F634-4851-9C06-E626042354AE}"/>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9589326-9881-4276-8CC0-BAA4A63A9255}"/>
              </a:ext>
            </a:extLst>
          </p:cNvPr>
          <p:cNvSpPr>
            <a:spLocks noGrp="1"/>
          </p:cNvSpPr>
          <p:nvPr>
            <p:ph type="sldNum" sz="quarter" idx="12"/>
          </p:nvPr>
        </p:nvSpPr>
        <p:spPr/>
        <p:txBody>
          <a:bodyPr/>
          <a:lstStyle/>
          <a:p>
            <a:pPr>
              <a:defRPr/>
            </a:pPr>
            <a:fld id="{6BE6D1FB-4F8F-4809-B4CC-C2FE5C9ED48A}" type="slidenum">
              <a:rPr lang="en-US" smtClean="0"/>
              <a:pPr>
                <a:defRPr/>
              </a:pPr>
              <a:t>2</a:t>
            </a:fld>
            <a:endParaRPr lang="en-US" dirty="0"/>
          </a:p>
        </p:txBody>
      </p:sp>
      <p:sp>
        <p:nvSpPr>
          <p:cNvPr id="10" name="Text Placeholder 9">
            <a:extLst>
              <a:ext uri="{FF2B5EF4-FFF2-40B4-BE49-F238E27FC236}">
                <a16:creationId xmlns:a16="http://schemas.microsoft.com/office/drawing/2014/main" id="{349E2C1C-4AD9-4F43-B52D-3636AB49D3C3}"/>
              </a:ext>
            </a:extLst>
          </p:cNvPr>
          <p:cNvSpPr>
            <a:spLocks noGrp="1"/>
          </p:cNvSpPr>
          <p:nvPr>
            <p:ph type="body" sz="quarter" idx="13"/>
          </p:nvPr>
        </p:nvSpPr>
        <p:spPr/>
        <p:txBody>
          <a:bodyPr/>
          <a:lstStyle/>
          <a:p>
            <a:endParaRPr lang="en-US"/>
          </a:p>
        </p:txBody>
      </p:sp>
      <p:pic>
        <p:nvPicPr>
          <p:cNvPr id="7" name="Picture 21">
            <a:extLst>
              <a:ext uri="{FF2B5EF4-FFF2-40B4-BE49-F238E27FC236}">
                <a16:creationId xmlns:a16="http://schemas.microsoft.com/office/drawing/2014/main" id="{EB2B480A-870E-4BB6-B285-5AA2ED894C27}"/>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9699" b="89967" l="8240" r="90262">
                        <a14:foregroundMark x1="50187" y1="55518" x2="40824" y2="51171"/>
                        <a14:foregroundMark x1="8614" y1="38462" x2="9363" y2="58194"/>
                        <a14:foregroundMark x1="86517" y1="37458" x2="83895" y2="58863"/>
                        <a14:foregroundMark x1="90262" y1="48161" x2="90262" y2="48161"/>
                        <a14:foregroundMark x1="47566" y1="29766" x2="56180" y2="31438"/>
                        <a14:foregroundMark x1="48315" y1="47157" x2="48315" y2="47157"/>
                        <a14:foregroundMark x1="48315" y1="47157" x2="48315" y2="47157"/>
                        <a14:foregroundMark x1="46067" y1="47157" x2="50187" y2="39799"/>
                        <a14:foregroundMark x1="44944" y1="35452" x2="53558" y2="38127"/>
                        <a14:foregroundMark x1="41573" y1="55853" x2="56554" y2="58194"/>
                        <a14:foregroundMark x1="18727" y1="32776" x2="42697" y2="20736"/>
                        <a14:foregroundMark x1="48689" y1="19732" x2="73034" y2="23411"/>
                      </a14:backgroundRemoval>
                    </a14:imgEffect>
                  </a14:imgLayer>
                </a14:imgProps>
              </a:ext>
              <a:ext uri="{28A0092B-C50C-407E-A947-70E740481C1C}">
                <a14:useLocalDpi xmlns:a14="http://schemas.microsoft.com/office/drawing/2010/main" val="0"/>
              </a:ext>
            </a:extLst>
          </a:blip>
          <a:srcRect/>
          <a:stretch>
            <a:fillRect/>
          </a:stretch>
        </p:blipFill>
        <p:spPr bwMode="auto">
          <a:xfrm>
            <a:off x="-67679" y="-90992"/>
            <a:ext cx="895263" cy="9997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Description: Description: بازنشسته.jpg">
            <a:extLst>
              <a:ext uri="{FF2B5EF4-FFF2-40B4-BE49-F238E27FC236}">
                <a16:creationId xmlns:a16="http://schemas.microsoft.com/office/drawing/2014/main" id="{17753979-32B4-49FD-97D0-C907B3EF0FA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109" b="97445" l="5639" r="93985">
                        <a14:foregroundMark x1="40226" y1="16058" x2="78947" y2="28467"/>
                        <a14:foregroundMark x1="78947" y1="28467" x2="85714" y2="64964"/>
                        <a14:foregroundMark x1="85714" y1="64964" x2="64389" y2="93581"/>
                        <a14:foregroundMark x1="52056" y1="95698" x2="51880" y2="95620"/>
                        <a14:foregroundMark x1="55361" y1="97156" x2="55140" y2="97059"/>
                        <a14:foregroundMark x1="27820" y1="90146" x2="12406" y2="56204"/>
                        <a14:foregroundMark x1="12406" y1="56204" x2="37594" y2="21168"/>
                        <a14:foregroundMark x1="18797" y1="28467" x2="10150" y2="50000"/>
                        <a14:foregroundMark x1="6767" y1="49270" x2="6767" y2="49270"/>
                        <a14:foregroundMark x1="50000" y1="6204" x2="50000" y2="6204"/>
                        <a14:foregroundMark x1="91353" y1="53285" x2="91353" y2="53285"/>
                        <a14:foregroundMark x1="93985" y1="48540" x2="93985" y2="48540"/>
                        <a14:foregroundMark x1="5639" y1="61314" x2="5639" y2="61314"/>
                        <a14:backgroundMark x1="56767" y1="97445" x2="56767" y2="97445"/>
                        <a14:backgroundMark x1="54887" y1="97810" x2="62406" y2="98905"/>
                        <a14:backgroundMark x1="54135" y1="97810" x2="54135" y2="97810"/>
                        <a14:backgroundMark x1="54135" y1="97810" x2="53008" y2="97445"/>
                        <a14:backgroundMark x1="54135" y1="97445" x2="54887" y2="97445"/>
                        <a14:backgroundMark x1="54887" y1="97445" x2="54135" y2="97445"/>
                      </a14:backgroundRemoval>
                    </a14:imgEffect>
                  </a14:imgLayer>
                </a14:imgProps>
              </a:ext>
              <a:ext uri="{28A0092B-C50C-407E-A947-70E740481C1C}">
                <a14:useLocalDpi xmlns:a14="http://schemas.microsoft.com/office/drawing/2010/main" val="0"/>
              </a:ext>
            </a:extLst>
          </a:blip>
          <a:srcRect/>
          <a:stretch>
            <a:fillRect/>
          </a:stretch>
        </p:blipFill>
        <p:spPr bwMode="auto">
          <a:xfrm>
            <a:off x="8359106" y="-28700"/>
            <a:ext cx="792087" cy="81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719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494A02-ECD2-4CBD-8CD9-A364FF5177F4}"/>
              </a:ext>
            </a:extLst>
          </p:cNvPr>
          <p:cNvSpPr>
            <a:spLocks noGrp="1"/>
          </p:cNvSpPr>
          <p:nvPr>
            <p:ph idx="1"/>
          </p:nvPr>
        </p:nvSpPr>
        <p:spPr/>
        <p:txBody>
          <a:bodyPr/>
          <a:lstStyle/>
          <a:p>
            <a:pPr algn="justLow"/>
            <a:r>
              <a:rPr lang="fa-IR" sz="2400" dirty="0"/>
              <a:t>برنامه کاربردی سرور از یک رابط کاربری و صفر یا چند فرآیند تشکیل شده است. در رابط کاربری اطلاعات را از کاربر دریافت کرده و فرآیند متناسب با آن را اجرا می‌کند و اقدامات مربوط به هماهنگ سازی با سایر برنامه ها انجام خواهد شد.</a:t>
            </a:r>
          </a:p>
          <a:p>
            <a:pPr algn="justLow"/>
            <a:r>
              <a:rPr lang="fa-IR" sz="2400" dirty="0"/>
              <a:t>در این فرآیند، اطلاعات از دوربین دریافت شده ، اطلاعات به بروکر پیام ارسال شده و همچنین اطلاعات در فایل های یک دقیقه‌ای ذخیره خواهند شد.</a:t>
            </a:r>
          </a:p>
          <a:p>
            <a:pPr algn="justLow"/>
            <a:endParaRPr lang="fa-IR" sz="2400" dirty="0"/>
          </a:p>
        </p:txBody>
      </p:sp>
      <p:sp>
        <p:nvSpPr>
          <p:cNvPr id="3" name="Title 2">
            <a:extLst>
              <a:ext uri="{FF2B5EF4-FFF2-40B4-BE49-F238E27FC236}">
                <a16:creationId xmlns:a16="http://schemas.microsoft.com/office/drawing/2014/main" id="{77267E24-5752-40F0-BEF5-6924528FFFEC}"/>
              </a:ext>
            </a:extLst>
          </p:cNvPr>
          <p:cNvSpPr>
            <a:spLocks noGrp="1"/>
          </p:cNvSpPr>
          <p:nvPr>
            <p:ph type="title"/>
          </p:nvPr>
        </p:nvSpPr>
        <p:spPr/>
        <p:txBody>
          <a:bodyPr/>
          <a:lstStyle/>
          <a:p>
            <a:r>
              <a:rPr lang="fa-IR" dirty="0"/>
              <a:t>معماری-بررسی ساختار برنامه کاربردی</a:t>
            </a:r>
            <a:endParaRPr lang="en-US" dirty="0"/>
          </a:p>
        </p:txBody>
      </p:sp>
      <p:sp>
        <p:nvSpPr>
          <p:cNvPr id="4" name="Footer Placeholder 3">
            <a:extLst>
              <a:ext uri="{FF2B5EF4-FFF2-40B4-BE49-F238E27FC236}">
                <a16:creationId xmlns:a16="http://schemas.microsoft.com/office/drawing/2014/main" id="{821C414C-93FF-4221-B1B3-F90D046A751B}"/>
              </a:ext>
            </a:extLst>
          </p:cNvPr>
          <p:cNvSpPr>
            <a:spLocks noGrp="1"/>
          </p:cNvSpPr>
          <p:nvPr>
            <p:ph type="ftr" sz="quarter" idx="11"/>
          </p:nvPr>
        </p:nvSpPr>
        <p:spPr/>
        <p:txBody>
          <a:bodyPr/>
          <a:lstStyle/>
          <a:p>
            <a:pPr>
              <a:defRPr/>
            </a:pPr>
            <a:r>
              <a:rPr lang="fa-IR" dirty="0"/>
              <a:t>معماری-بررسی ساختار پیشنهادی</a:t>
            </a:r>
            <a:endParaRPr lang="en-US" dirty="0"/>
          </a:p>
        </p:txBody>
      </p:sp>
      <p:sp>
        <p:nvSpPr>
          <p:cNvPr id="5" name="Slide Number Placeholder 4">
            <a:extLst>
              <a:ext uri="{FF2B5EF4-FFF2-40B4-BE49-F238E27FC236}">
                <a16:creationId xmlns:a16="http://schemas.microsoft.com/office/drawing/2014/main" id="{0448AA67-4EE0-42DF-BCB0-46F8000C8D27}"/>
              </a:ext>
            </a:extLst>
          </p:cNvPr>
          <p:cNvSpPr>
            <a:spLocks noGrp="1"/>
          </p:cNvSpPr>
          <p:nvPr>
            <p:ph type="sldNum" sz="quarter" idx="12"/>
          </p:nvPr>
        </p:nvSpPr>
        <p:spPr/>
        <p:txBody>
          <a:bodyPr/>
          <a:lstStyle/>
          <a:p>
            <a:pPr>
              <a:defRPr/>
            </a:pPr>
            <a:fld id="{6BE6D1FB-4F8F-4809-B4CC-C2FE5C9ED48A}" type="slidenum">
              <a:rPr lang="en-US" smtClean="0"/>
              <a:pPr>
                <a:defRPr/>
              </a:pPr>
              <a:t>20</a:t>
            </a:fld>
            <a:endParaRPr lang="en-US" dirty="0"/>
          </a:p>
        </p:txBody>
      </p:sp>
      <p:sp>
        <p:nvSpPr>
          <p:cNvPr id="6" name="Text Placeholder 5">
            <a:extLst>
              <a:ext uri="{FF2B5EF4-FFF2-40B4-BE49-F238E27FC236}">
                <a16:creationId xmlns:a16="http://schemas.microsoft.com/office/drawing/2014/main" id="{B334A6E1-DF96-4A31-A142-FBD04C4AC42D}"/>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884CE675-CAC3-4590-B3B0-FC884079663D}"/>
              </a:ext>
            </a:extLst>
          </p:cNvPr>
          <p:cNvPicPr>
            <a:picLocks noChangeAspect="1"/>
          </p:cNvPicPr>
          <p:nvPr/>
        </p:nvPicPr>
        <p:blipFill>
          <a:blip r:embed="rId2"/>
          <a:stretch>
            <a:fillRect/>
          </a:stretch>
        </p:blipFill>
        <p:spPr>
          <a:xfrm>
            <a:off x="821905" y="3534602"/>
            <a:ext cx="7239000" cy="2867025"/>
          </a:xfrm>
          <a:prstGeom prst="rect">
            <a:avLst/>
          </a:prstGeom>
        </p:spPr>
      </p:pic>
    </p:spTree>
    <p:extLst>
      <p:ext uri="{BB962C8B-B14F-4D97-AF65-F5344CB8AC3E}">
        <p14:creationId xmlns:p14="http://schemas.microsoft.com/office/powerpoint/2010/main" val="63159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499B1D-9142-4F27-8DE6-830B5F7959C1}"/>
              </a:ext>
            </a:extLst>
          </p:cNvPr>
          <p:cNvSpPr>
            <a:spLocks noGrp="1"/>
          </p:cNvSpPr>
          <p:nvPr>
            <p:ph idx="1"/>
          </p:nvPr>
        </p:nvSpPr>
        <p:spPr/>
        <p:txBody>
          <a:bodyPr/>
          <a:lstStyle/>
          <a:p>
            <a:pPr algn="justLow"/>
            <a:r>
              <a:rPr lang="fa-IR" sz="2400" dirty="0"/>
              <a:t>برنامه کاربردی سرور پردازشی از یک رابط کاربری و صفر یا چند فرآیند تشکیل شده است. در رابط کاربری اطلاعات را از کاربر دریافت کرده و فرآیند متناسب با آن را اجرا می‌کند و اقدامات مربوط به هماهنگ سازی با سایر برنامه ها انجام خواهد شد.</a:t>
            </a:r>
          </a:p>
          <a:p>
            <a:pPr algn="justLow"/>
            <a:r>
              <a:rPr lang="fa-IR" sz="2400" dirty="0"/>
              <a:t>در این فرآیند، اطلاعات از بروکر پیام دریافت شده، اطلاعات توسط مدل هوش مصنوعی انتخابی در رابط کاربری پردازش شده و بروکر پیام تحویل داده خواهد شد.</a:t>
            </a:r>
          </a:p>
          <a:p>
            <a:pPr algn="justLow"/>
            <a:r>
              <a:rPr lang="fa-IR" sz="2400" dirty="0"/>
              <a:t>چالش پردازش در زمان واقعی؟!</a:t>
            </a:r>
          </a:p>
          <a:p>
            <a:pPr algn="justLow"/>
            <a:endParaRPr lang="fa-IR" sz="2400" dirty="0"/>
          </a:p>
        </p:txBody>
      </p:sp>
      <p:sp>
        <p:nvSpPr>
          <p:cNvPr id="3" name="Title 2">
            <a:extLst>
              <a:ext uri="{FF2B5EF4-FFF2-40B4-BE49-F238E27FC236}">
                <a16:creationId xmlns:a16="http://schemas.microsoft.com/office/drawing/2014/main" id="{319D1A96-4AA1-4E2D-AEAE-917B25150F8B}"/>
              </a:ext>
            </a:extLst>
          </p:cNvPr>
          <p:cNvSpPr>
            <a:spLocks noGrp="1"/>
          </p:cNvSpPr>
          <p:nvPr>
            <p:ph type="title"/>
          </p:nvPr>
        </p:nvSpPr>
        <p:spPr/>
        <p:txBody>
          <a:bodyPr/>
          <a:lstStyle/>
          <a:p>
            <a:r>
              <a:rPr lang="fa-IR" dirty="0"/>
              <a:t>معماری-بررسی ساختار برنامه کاربردی</a:t>
            </a:r>
            <a:endParaRPr lang="en-US" dirty="0"/>
          </a:p>
        </p:txBody>
      </p:sp>
      <p:sp>
        <p:nvSpPr>
          <p:cNvPr id="4" name="Footer Placeholder 3">
            <a:extLst>
              <a:ext uri="{FF2B5EF4-FFF2-40B4-BE49-F238E27FC236}">
                <a16:creationId xmlns:a16="http://schemas.microsoft.com/office/drawing/2014/main" id="{49A19CA0-55B8-48E9-AB6B-ECABBEDA8FF6}"/>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6B617FAA-2B5B-403B-B2CA-730EF13FCA99}"/>
              </a:ext>
            </a:extLst>
          </p:cNvPr>
          <p:cNvSpPr>
            <a:spLocks noGrp="1"/>
          </p:cNvSpPr>
          <p:nvPr>
            <p:ph type="sldNum" sz="quarter" idx="12"/>
          </p:nvPr>
        </p:nvSpPr>
        <p:spPr/>
        <p:txBody>
          <a:bodyPr/>
          <a:lstStyle/>
          <a:p>
            <a:pPr>
              <a:defRPr/>
            </a:pPr>
            <a:fld id="{6BE6D1FB-4F8F-4809-B4CC-C2FE5C9ED48A}" type="slidenum">
              <a:rPr lang="en-US" smtClean="0"/>
              <a:pPr>
                <a:defRPr/>
              </a:pPr>
              <a:t>21</a:t>
            </a:fld>
            <a:endParaRPr lang="en-US" dirty="0"/>
          </a:p>
        </p:txBody>
      </p:sp>
      <p:sp>
        <p:nvSpPr>
          <p:cNvPr id="6" name="Text Placeholder 5">
            <a:extLst>
              <a:ext uri="{FF2B5EF4-FFF2-40B4-BE49-F238E27FC236}">
                <a16:creationId xmlns:a16="http://schemas.microsoft.com/office/drawing/2014/main" id="{BDCB5526-0D4B-4660-A510-3ACAC77F82BE}"/>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C4AD9BE2-6724-4FF7-B765-3AE7BA8C5ACD}"/>
              </a:ext>
            </a:extLst>
          </p:cNvPr>
          <p:cNvPicPr>
            <a:picLocks noChangeAspect="1"/>
          </p:cNvPicPr>
          <p:nvPr/>
        </p:nvPicPr>
        <p:blipFill>
          <a:blip r:embed="rId2"/>
          <a:stretch>
            <a:fillRect/>
          </a:stretch>
        </p:blipFill>
        <p:spPr>
          <a:xfrm>
            <a:off x="876300" y="3586311"/>
            <a:ext cx="7239000" cy="2867025"/>
          </a:xfrm>
          <a:prstGeom prst="rect">
            <a:avLst/>
          </a:prstGeom>
        </p:spPr>
      </p:pic>
    </p:spTree>
    <p:extLst>
      <p:ext uri="{BB962C8B-B14F-4D97-AF65-F5344CB8AC3E}">
        <p14:creationId xmlns:p14="http://schemas.microsoft.com/office/powerpoint/2010/main" val="203263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EF093-998C-4900-9E64-996F9C72D45D}"/>
              </a:ext>
            </a:extLst>
          </p:cNvPr>
          <p:cNvSpPr>
            <a:spLocks noGrp="1"/>
          </p:cNvSpPr>
          <p:nvPr>
            <p:ph idx="1"/>
          </p:nvPr>
        </p:nvSpPr>
        <p:spPr/>
        <p:txBody>
          <a:bodyPr/>
          <a:lstStyle/>
          <a:p>
            <a:pPr algn="justLow"/>
            <a:r>
              <a:rPr lang="fa-IR" sz="2400" dirty="0"/>
              <a:t>فرض کنید یک دوربین با نرخ 30 فریم بر ثانیه تصویر ارسال می‌کند. یعنی مدت زمان بین هر دو فریم، 1/30 برابر 33 میلی ثانیه است. یعنی مدت زمانی که برای پردازش یک فریم داریم تنها 33 میلی ثانیه است. حال اگر مدل هوش مصنوعی برای هر فریم 50 میلی ثانیه زمان صرف کند، سیستم ناپایدار خواهد شد و صف ها به پر شدن میروند.</a:t>
            </a:r>
          </a:p>
          <a:p>
            <a:pPr algn="justLow"/>
            <a:r>
              <a:rPr lang="fa-IR" sz="2400" dirty="0"/>
              <a:t>راهکار:</a:t>
            </a:r>
          </a:p>
          <a:p>
            <a:pPr algn="justLow"/>
            <a:r>
              <a:rPr lang="fa-IR" sz="2400" dirty="0"/>
              <a:t>همه ی فریم ها را پردازش نکنیم! مثلا از هر 10 فریم تنها یک فریم را پردازش کنیم. </a:t>
            </a:r>
          </a:p>
          <a:p>
            <a:pPr algn="justLow"/>
            <a:r>
              <a:rPr lang="fa-IR" sz="2400" dirty="0"/>
              <a:t>حال با این فرض و همان نرخ ارسال، زمانی که برای پردازش </a:t>
            </a:r>
            <a:r>
              <a:rPr lang="fa-IR" sz="2400"/>
              <a:t>داریم به 330 میلی ثانیه میرسد که عدد منطقی تری برای سیستم است.</a:t>
            </a:r>
            <a:endParaRPr lang="fa-IR" sz="2400" dirty="0"/>
          </a:p>
        </p:txBody>
      </p:sp>
      <p:sp>
        <p:nvSpPr>
          <p:cNvPr id="3" name="Title 2">
            <a:extLst>
              <a:ext uri="{FF2B5EF4-FFF2-40B4-BE49-F238E27FC236}">
                <a16:creationId xmlns:a16="http://schemas.microsoft.com/office/drawing/2014/main" id="{B68F3275-6018-400E-B755-09D4A0FD94C7}"/>
              </a:ext>
            </a:extLst>
          </p:cNvPr>
          <p:cNvSpPr>
            <a:spLocks noGrp="1"/>
          </p:cNvSpPr>
          <p:nvPr>
            <p:ph type="title"/>
          </p:nvPr>
        </p:nvSpPr>
        <p:spPr/>
        <p:txBody>
          <a:bodyPr/>
          <a:lstStyle/>
          <a:p>
            <a:r>
              <a:rPr lang="fa-IR" dirty="0"/>
              <a:t>چالش پردازش در زمان واقعی</a:t>
            </a:r>
            <a:endParaRPr lang="en-US" dirty="0"/>
          </a:p>
        </p:txBody>
      </p:sp>
      <p:sp>
        <p:nvSpPr>
          <p:cNvPr id="4" name="Footer Placeholder 3">
            <a:extLst>
              <a:ext uri="{FF2B5EF4-FFF2-40B4-BE49-F238E27FC236}">
                <a16:creationId xmlns:a16="http://schemas.microsoft.com/office/drawing/2014/main" id="{C0B34940-D07F-45DD-A378-F3BF51A82D47}"/>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B526F048-ACE4-469B-B371-137D709690B2}"/>
              </a:ext>
            </a:extLst>
          </p:cNvPr>
          <p:cNvSpPr>
            <a:spLocks noGrp="1"/>
          </p:cNvSpPr>
          <p:nvPr>
            <p:ph type="sldNum" sz="quarter" idx="12"/>
          </p:nvPr>
        </p:nvSpPr>
        <p:spPr/>
        <p:txBody>
          <a:bodyPr/>
          <a:lstStyle/>
          <a:p>
            <a:pPr>
              <a:defRPr/>
            </a:pPr>
            <a:fld id="{6BE6D1FB-4F8F-4809-B4CC-C2FE5C9ED48A}" type="slidenum">
              <a:rPr lang="en-US" smtClean="0"/>
              <a:pPr>
                <a:defRPr/>
              </a:pPr>
              <a:t>22</a:t>
            </a:fld>
            <a:endParaRPr lang="en-US" dirty="0"/>
          </a:p>
        </p:txBody>
      </p:sp>
      <p:sp>
        <p:nvSpPr>
          <p:cNvPr id="6" name="Text Placeholder 5">
            <a:extLst>
              <a:ext uri="{FF2B5EF4-FFF2-40B4-BE49-F238E27FC236}">
                <a16:creationId xmlns:a16="http://schemas.microsoft.com/office/drawing/2014/main" id="{9D12E6B2-BDCE-4E13-B409-D19604E8BB6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324473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538BD7-CF0A-4B55-AE9D-04E9E6ECD28B}"/>
              </a:ext>
            </a:extLst>
          </p:cNvPr>
          <p:cNvSpPr>
            <a:spLocks noGrp="1"/>
          </p:cNvSpPr>
          <p:nvPr>
            <p:ph idx="1"/>
          </p:nvPr>
        </p:nvSpPr>
        <p:spPr>
          <a:xfrm>
            <a:off x="510480" y="961925"/>
            <a:ext cx="8382000" cy="5059363"/>
          </a:xfrm>
        </p:spPr>
        <p:txBody>
          <a:bodyPr/>
          <a:lstStyle/>
          <a:p>
            <a:pPr algn="justLow"/>
            <a:r>
              <a:rPr lang="fa-IR" sz="2400" dirty="0"/>
              <a:t>برنامه کاربردی کاربر از یک رابط کاربری و صفر یا چند فرآیند تشکیل شده است.</a:t>
            </a:r>
          </a:p>
          <a:p>
            <a:pPr algn="justLow"/>
            <a:r>
              <a:rPr lang="fa-IR" sz="2400" dirty="0"/>
              <a:t>رابط کاربری این برنامه از دو بخش پخش زنده اطلاعات و بازپخش اطلاعات تشکیل شده که در هر بخش فرآیندی متناسب با دوربین انتخابی اجرا خواهد شد.</a:t>
            </a:r>
          </a:p>
          <a:p>
            <a:pPr algn="justLow"/>
            <a:r>
              <a:rPr lang="fa-IR" sz="2400" dirty="0"/>
              <a:t>در فرآیند پخش زنده ، نرم افزار به بروکر متصل شده و اطلاعات زنده و پردازش شده را دریافت میکند و به کاربر نمایش میدهد. </a:t>
            </a:r>
          </a:p>
          <a:p>
            <a:pPr algn="justLow"/>
            <a:r>
              <a:rPr lang="fa-IR" sz="2400" dirty="0"/>
              <a:t>در فرآیند بازپخش به سرویس ذخیره کننده اطلاعات متصل شده و اطلاعات را دریافت  می‌کند.</a:t>
            </a:r>
          </a:p>
          <a:p>
            <a:pPr algn="justLow"/>
            <a:endParaRPr lang="fa-IR" sz="2400" dirty="0"/>
          </a:p>
        </p:txBody>
      </p:sp>
      <p:sp>
        <p:nvSpPr>
          <p:cNvPr id="3" name="Title 2">
            <a:extLst>
              <a:ext uri="{FF2B5EF4-FFF2-40B4-BE49-F238E27FC236}">
                <a16:creationId xmlns:a16="http://schemas.microsoft.com/office/drawing/2014/main" id="{0C6DA78B-EE69-4EE3-B615-0F6EDC7DF26F}"/>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E5C3A3EF-339D-4282-8382-F293D018E2AF}"/>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D729F017-C61D-4D74-809A-A4A349049437}"/>
              </a:ext>
            </a:extLst>
          </p:cNvPr>
          <p:cNvSpPr>
            <a:spLocks noGrp="1"/>
          </p:cNvSpPr>
          <p:nvPr>
            <p:ph type="sldNum" sz="quarter" idx="12"/>
          </p:nvPr>
        </p:nvSpPr>
        <p:spPr/>
        <p:txBody>
          <a:bodyPr/>
          <a:lstStyle/>
          <a:p>
            <a:pPr>
              <a:defRPr/>
            </a:pPr>
            <a:fld id="{6BE6D1FB-4F8F-4809-B4CC-C2FE5C9ED48A}" type="slidenum">
              <a:rPr lang="en-US" smtClean="0"/>
              <a:pPr>
                <a:defRPr/>
              </a:pPr>
              <a:t>23</a:t>
            </a:fld>
            <a:endParaRPr lang="en-US" dirty="0"/>
          </a:p>
        </p:txBody>
      </p:sp>
      <p:sp>
        <p:nvSpPr>
          <p:cNvPr id="6" name="Text Placeholder 5">
            <a:extLst>
              <a:ext uri="{FF2B5EF4-FFF2-40B4-BE49-F238E27FC236}">
                <a16:creationId xmlns:a16="http://schemas.microsoft.com/office/drawing/2014/main" id="{EA539958-7AC6-445B-B4EF-2C5CF4BB64A4}"/>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F52D68ED-2C9E-4B82-B84F-15FD2342299C}"/>
              </a:ext>
            </a:extLst>
          </p:cNvPr>
          <p:cNvPicPr>
            <a:picLocks noChangeAspect="1"/>
          </p:cNvPicPr>
          <p:nvPr/>
        </p:nvPicPr>
        <p:blipFill>
          <a:blip r:embed="rId2"/>
          <a:stretch>
            <a:fillRect/>
          </a:stretch>
        </p:blipFill>
        <p:spPr>
          <a:xfrm>
            <a:off x="251520" y="3501008"/>
            <a:ext cx="6650360" cy="2851082"/>
          </a:xfrm>
          <a:prstGeom prst="rect">
            <a:avLst/>
          </a:prstGeom>
        </p:spPr>
      </p:pic>
    </p:spTree>
    <p:extLst>
      <p:ext uri="{BB962C8B-B14F-4D97-AF65-F5344CB8AC3E}">
        <p14:creationId xmlns:p14="http://schemas.microsoft.com/office/powerpoint/2010/main" val="339293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500591-02F1-47D3-8CBF-4849202A096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7CDC5F7-1C26-460C-A7E4-212B3A06AAE4}"/>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69579B7-2B6D-4CD3-9BB2-EBF646E11D2E}"/>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E7539C52-5017-460A-ACD9-5BAF18D6A92C}"/>
              </a:ext>
            </a:extLst>
          </p:cNvPr>
          <p:cNvSpPr>
            <a:spLocks noGrp="1"/>
          </p:cNvSpPr>
          <p:nvPr>
            <p:ph type="sldNum" sz="quarter" idx="12"/>
          </p:nvPr>
        </p:nvSpPr>
        <p:spPr/>
        <p:txBody>
          <a:bodyPr/>
          <a:lstStyle/>
          <a:p>
            <a:pPr>
              <a:defRPr/>
            </a:pPr>
            <a:fld id="{6BE6D1FB-4F8F-4809-B4CC-C2FE5C9ED48A}" type="slidenum">
              <a:rPr lang="en-US" smtClean="0"/>
              <a:pPr>
                <a:defRPr/>
              </a:pPr>
              <a:t>24</a:t>
            </a:fld>
            <a:endParaRPr lang="en-US" dirty="0"/>
          </a:p>
        </p:txBody>
      </p:sp>
      <p:sp>
        <p:nvSpPr>
          <p:cNvPr id="6" name="Text Placeholder 5">
            <a:extLst>
              <a:ext uri="{FF2B5EF4-FFF2-40B4-BE49-F238E27FC236}">
                <a16:creationId xmlns:a16="http://schemas.microsoft.com/office/drawing/2014/main" id="{91426D18-A084-4DFB-A6F2-4B0E025B0750}"/>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6E27185D-E686-406F-B345-E38343DF6C9A}"/>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راه اندازی سیستم</a:t>
            </a:r>
            <a:endParaRPr lang="en-US" sz="4000" dirty="0">
              <a:cs typeface="B Nazanin" panose="00000400000000000000" pitchFamily="2" charset="-78"/>
            </a:endParaRPr>
          </a:p>
        </p:txBody>
      </p:sp>
    </p:spTree>
    <p:extLst>
      <p:ext uri="{BB962C8B-B14F-4D97-AF65-F5344CB8AC3E}">
        <p14:creationId xmlns:p14="http://schemas.microsoft.com/office/powerpoint/2010/main" val="175000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sz="2400" dirty="0"/>
              <a:t>پیش از راه اندازی برنامه کاربردی سرور ، نیازداریم تا سرویس های پروژه را اجرا کنیم.</a:t>
            </a:r>
          </a:p>
          <a:p>
            <a:r>
              <a:rPr lang="fa-IR" sz="2400" dirty="0"/>
              <a:t>برای این کار در ریشه پروژه دستور زیر را اجرا می‌کنیم.</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25</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B1024EFF-EBC4-4115-A80A-A2C516246D7C}"/>
              </a:ext>
            </a:extLst>
          </p:cNvPr>
          <p:cNvPicPr>
            <a:picLocks noChangeAspect="1"/>
          </p:cNvPicPr>
          <p:nvPr/>
        </p:nvPicPr>
        <p:blipFill rotWithShape="1">
          <a:blip r:embed="rId2"/>
          <a:srcRect l="36" t="3456"/>
          <a:stretch/>
        </p:blipFill>
        <p:spPr>
          <a:xfrm>
            <a:off x="754199" y="2423410"/>
            <a:ext cx="7635601" cy="2011179"/>
          </a:xfrm>
          <a:prstGeom prst="rect">
            <a:avLst/>
          </a:prstGeom>
        </p:spPr>
      </p:pic>
    </p:spTree>
    <p:extLst>
      <p:ext uri="{BB962C8B-B14F-4D97-AF65-F5344CB8AC3E}">
        <p14:creationId xmlns:p14="http://schemas.microsoft.com/office/powerpoint/2010/main" val="2683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برای راه اندازی برنامه کاربردی سرور به پوشه </a:t>
            </a:r>
            <a:r>
              <a:rPr lang="en-US" dirty="0"/>
              <a:t>server</a:t>
            </a:r>
            <a:r>
              <a:rPr lang="fa-IR" dirty="0"/>
              <a:t> رفته و دستور زیر را اجرا می‌کنیم.</a:t>
            </a:r>
          </a:p>
          <a:p>
            <a:endParaRPr lang="fa-IR" dirty="0"/>
          </a:p>
          <a:p>
            <a:endParaRPr lang="fa-IR" dirty="0"/>
          </a:p>
          <a:p>
            <a:endParaRPr lang="fa-IR" dirty="0"/>
          </a:p>
          <a:p>
            <a:r>
              <a:rPr lang="fa-IR" dirty="0"/>
              <a:t>با اجرای این دستور پنجره ی فوق باز خواهد شد.</a:t>
            </a:r>
            <a:endParaRPr lang="en-US" dirty="0"/>
          </a:p>
          <a:p>
            <a:r>
              <a:rPr lang="fa-IR" dirty="0"/>
              <a:t>نام کاربری و رمز عبور پیش فرض برای این برنامه </a:t>
            </a:r>
            <a:r>
              <a:rPr lang="en-US" dirty="0" err="1"/>
              <a:t>guest,guest</a:t>
            </a:r>
            <a:r>
              <a:rPr lang="fa-IR" dirty="0"/>
              <a:t> است</a:t>
            </a:r>
            <a:r>
              <a:rPr lang="en-US" dirty="0"/>
              <a:t>.</a:t>
            </a: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26</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EA744A94-F7FE-402E-BB33-9C51C22F8ABB}"/>
              </a:ext>
            </a:extLst>
          </p:cNvPr>
          <p:cNvPicPr>
            <a:picLocks noChangeAspect="1"/>
          </p:cNvPicPr>
          <p:nvPr/>
        </p:nvPicPr>
        <p:blipFill>
          <a:blip r:embed="rId2"/>
          <a:stretch>
            <a:fillRect/>
          </a:stretch>
        </p:blipFill>
        <p:spPr>
          <a:xfrm>
            <a:off x="334744" y="1454393"/>
            <a:ext cx="3877216" cy="1076475"/>
          </a:xfrm>
          <a:prstGeom prst="rect">
            <a:avLst/>
          </a:prstGeom>
        </p:spPr>
      </p:pic>
      <p:pic>
        <p:nvPicPr>
          <p:cNvPr id="11" name="Picture 10">
            <a:extLst>
              <a:ext uri="{FF2B5EF4-FFF2-40B4-BE49-F238E27FC236}">
                <a16:creationId xmlns:a16="http://schemas.microsoft.com/office/drawing/2014/main" id="{EEEFFEAE-18F0-4D43-AFFB-DF7B21648D94}"/>
              </a:ext>
            </a:extLst>
          </p:cNvPr>
          <p:cNvPicPr>
            <a:picLocks noChangeAspect="1"/>
          </p:cNvPicPr>
          <p:nvPr/>
        </p:nvPicPr>
        <p:blipFill>
          <a:blip r:embed="rId3"/>
          <a:stretch>
            <a:fillRect/>
          </a:stretch>
        </p:blipFill>
        <p:spPr>
          <a:xfrm>
            <a:off x="489372" y="2740368"/>
            <a:ext cx="2098273" cy="3569155"/>
          </a:xfrm>
          <a:prstGeom prst="rect">
            <a:avLst/>
          </a:prstGeom>
        </p:spPr>
      </p:pic>
      <p:pic>
        <p:nvPicPr>
          <p:cNvPr id="12" name="Picture 11">
            <a:extLst>
              <a:ext uri="{FF2B5EF4-FFF2-40B4-BE49-F238E27FC236}">
                <a16:creationId xmlns:a16="http://schemas.microsoft.com/office/drawing/2014/main" id="{2F948B36-693A-4309-A6C1-3AB266514DCA}"/>
              </a:ext>
            </a:extLst>
          </p:cNvPr>
          <p:cNvPicPr>
            <a:picLocks noChangeAspect="1"/>
          </p:cNvPicPr>
          <p:nvPr/>
        </p:nvPicPr>
        <p:blipFill>
          <a:blip r:embed="rId2"/>
          <a:stretch>
            <a:fillRect/>
          </a:stretch>
        </p:blipFill>
        <p:spPr>
          <a:xfrm>
            <a:off x="334744" y="1484784"/>
            <a:ext cx="3877216" cy="1076475"/>
          </a:xfrm>
          <a:prstGeom prst="rect">
            <a:avLst/>
          </a:prstGeom>
        </p:spPr>
      </p:pic>
    </p:spTree>
    <p:extLst>
      <p:ext uri="{BB962C8B-B14F-4D97-AF65-F5344CB8AC3E}">
        <p14:creationId xmlns:p14="http://schemas.microsoft.com/office/powerpoint/2010/main" val="3150182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با ورود به این برنامه با پنجره رو به روی مواجه خواهید شد. این برنامه از 3 تب تشکیل شده که وظایف تعریف دوربین جدید، کنترل دوربین و کنترل کاربران را برعهده خواهد داشت.</a:t>
            </a:r>
          </a:p>
          <a:p>
            <a:pPr marL="0" indent="0">
              <a:buNone/>
            </a:pPr>
            <a:r>
              <a:rPr lang="fa-IR" dirty="0"/>
              <a:t>	</a:t>
            </a:r>
          </a:p>
          <a:p>
            <a:pPr marL="0" indent="0">
              <a:buNone/>
            </a:pPr>
            <a:r>
              <a:rPr lang="fa-IR" dirty="0"/>
              <a:t>در تب اول</a:t>
            </a:r>
          </a:p>
          <a:p>
            <a:r>
              <a:rPr lang="fa-IR" dirty="0"/>
              <a:t>در خط اول لینک آدرس دوربین وارد خواهد شد.</a:t>
            </a:r>
          </a:p>
          <a:p>
            <a:r>
              <a:rPr lang="fa-IR" dirty="0"/>
              <a:t>در خط دوم یک نام منحصر به فرد باید تعیین شود.</a:t>
            </a:r>
          </a:p>
          <a:p>
            <a:r>
              <a:rPr lang="fa-IR" dirty="0"/>
              <a:t>در لیست انتخابی باید سطح دسترسی دوربین مشخص</a:t>
            </a:r>
          </a:p>
          <a:p>
            <a:pPr marL="0" indent="0">
              <a:buNone/>
            </a:pPr>
            <a:r>
              <a:rPr lang="fa-IR" dirty="0"/>
              <a:t> شود.</a:t>
            </a:r>
          </a:p>
          <a:p>
            <a:r>
              <a:rPr lang="fa-IR" dirty="0"/>
              <a:t>نهایتاً، گزینه اضافه کردن دوربین باید فشرده شود.</a:t>
            </a:r>
          </a:p>
          <a:p>
            <a:endParaRPr lang="fa-IR" dirty="0"/>
          </a:p>
          <a:p>
            <a:endParaRPr lang="fa-IR" dirty="0"/>
          </a:p>
          <a:p>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27</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EFEFB3B8-43B4-4A93-9A97-23CF0D451544}"/>
              </a:ext>
            </a:extLst>
          </p:cNvPr>
          <p:cNvPicPr>
            <a:picLocks noChangeAspect="1"/>
          </p:cNvPicPr>
          <p:nvPr/>
        </p:nvPicPr>
        <p:blipFill>
          <a:blip r:embed="rId2"/>
          <a:stretch>
            <a:fillRect/>
          </a:stretch>
        </p:blipFill>
        <p:spPr>
          <a:xfrm>
            <a:off x="119311" y="1822256"/>
            <a:ext cx="3973338" cy="4608715"/>
          </a:xfrm>
          <a:prstGeom prst="rect">
            <a:avLst/>
          </a:prstGeom>
        </p:spPr>
      </p:pic>
    </p:spTree>
    <p:extLst>
      <p:ext uri="{BB962C8B-B14F-4D97-AF65-F5344CB8AC3E}">
        <p14:creationId xmlns:p14="http://schemas.microsoft.com/office/powerpoint/2010/main" val="146607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495800" y="1066804"/>
            <a:ext cx="4191000" cy="5059363"/>
          </a:xfrm>
        </p:spPr>
        <p:txBody>
          <a:bodyPr/>
          <a:lstStyle/>
          <a:p>
            <a:pPr marL="0" indent="0" algn="justLow">
              <a:buNone/>
            </a:pPr>
            <a:r>
              <a:rPr lang="fa-IR" dirty="0"/>
              <a:t>تب دوم از دو بخش تشکیل شده یک بخش برای کنترل دوربین های تعریف شده و یک بخش برای حذف اطلاعات دوربین هایی که از آنها در سرور اطلاعات موجود است.</a:t>
            </a:r>
          </a:p>
          <a:p>
            <a:pPr marL="0" indent="0" algn="justLow">
              <a:buNone/>
            </a:pPr>
            <a:r>
              <a:rPr lang="fa-IR" dirty="0"/>
              <a:t>در بخش اول در لیست انتخابی نام دوربین تعریف شده مورد نظر انتخاب شود.</a:t>
            </a:r>
          </a:p>
          <a:p>
            <a:pPr marL="0" indent="0" algn="justLow">
              <a:buNone/>
            </a:pPr>
            <a:r>
              <a:rPr lang="fa-IR" dirty="0"/>
              <a:t>سپس فرآیند مرتبط با دوربین مورد نظر را میتوان فعال و غیرفعال کرد.  یا میتوان دوربین انتخابی را حذف نمود. با حذف دوربین انتخابی باید مجددا آن را تب قبلی تعریف نمود. با حذف دوربین اطلاعات ذخیره شده آن در سرور حذف نمی‌شود.</a:t>
            </a:r>
          </a:p>
          <a:p>
            <a:pPr marL="0" indent="0" algn="justLow">
              <a:buNone/>
            </a:pPr>
            <a:r>
              <a:rPr lang="fa-IR" dirty="0"/>
              <a:t>به همین منظور در بخش دوم گزینه ای برای حذف اطلاعات ذخیره شده دوربین در نظر گرفته شد. تا بتوان اطلاعات ذخیره شده دوربین را حذف نمود.</a:t>
            </a:r>
          </a:p>
          <a:p>
            <a:pPr marL="0" indent="0" algn="justLow">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28</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F604180B-4486-4ECE-9B23-EA524AC839D2}"/>
              </a:ext>
            </a:extLst>
          </p:cNvPr>
          <p:cNvPicPr>
            <a:picLocks noChangeAspect="1"/>
          </p:cNvPicPr>
          <p:nvPr/>
        </p:nvPicPr>
        <p:blipFill rotWithShape="1">
          <a:blip r:embed="rId2"/>
          <a:srcRect l="533"/>
          <a:stretch/>
        </p:blipFill>
        <p:spPr>
          <a:xfrm>
            <a:off x="179512" y="1062273"/>
            <a:ext cx="4254500" cy="4887007"/>
          </a:xfrm>
          <a:prstGeom prst="rect">
            <a:avLst/>
          </a:prstGeom>
        </p:spPr>
      </p:pic>
    </p:spTree>
    <p:extLst>
      <p:ext uri="{BB962C8B-B14F-4D97-AF65-F5344CB8AC3E}">
        <p14:creationId xmlns:p14="http://schemas.microsoft.com/office/powerpoint/2010/main" val="3092449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627242" y="1066804"/>
            <a:ext cx="4059558" cy="5059363"/>
          </a:xfrm>
        </p:spPr>
        <p:txBody>
          <a:bodyPr/>
          <a:lstStyle/>
          <a:p>
            <a:pPr marL="0" indent="0" algn="justLow">
              <a:buNone/>
            </a:pPr>
            <a:r>
              <a:rPr lang="fa-IR" dirty="0"/>
              <a:t>تب سوم از برنامه کاربردی سرور برای کنترل کاربران سیستم است و از دو بخش تشکیل شده</a:t>
            </a:r>
          </a:p>
          <a:p>
            <a:pPr marL="0" indent="0" algn="justLow">
              <a:buNone/>
            </a:pPr>
            <a:r>
              <a:rPr lang="fa-IR" dirty="0"/>
              <a:t>بخش اضافه کردن کاربر و بخش حذف کاربر.</a:t>
            </a:r>
          </a:p>
          <a:p>
            <a:pPr marL="0" indent="0" algn="justLow">
              <a:buNone/>
            </a:pPr>
            <a:r>
              <a:rPr lang="fa-IR" dirty="0"/>
              <a:t>در بخش اضافه کردن کاربر جدید، در خط اول نام کاربری و در خط دوم رمز عبور و در لیست انتخابی موجود سطح دسترسی کاربر جدید تعیین می‌شود.</a:t>
            </a:r>
          </a:p>
          <a:p>
            <a:pPr marL="0" indent="0" algn="justLow">
              <a:buNone/>
            </a:pPr>
            <a:r>
              <a:rPr lang="fa-IR" dirty="0"/>
              <a:t>و با فشردن کلید اضافه کردن کاربر، کاربر جدید تعریف خواهد شد.</a:t>
            </a:r>
          </a:p>
          <a:p>
            <a:pPr marL="0" indent="0" algn="justLow">
              <a:buNone/>
            </a:pPr>
            <a:r>
              <a:rPr lang="fa-IR" dirty="0"/>
              <a:t>در بخش حذف کاربر از طریق لیست انتخابی موجود کاربر تعیین می‌شود و با فشردن کلید حذف کاربر از سیستم حذف خواهد شد.</a:t>
            </a:r>
          </a:p>
          <a:p>
            <a:pPr algn="justLow"/>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29</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05C5F580-E206-4145-8C9D-F3E45AC1C9A6}"/>
              </a:ext>
            </a:extLst>
          </p:cNvPr>
          <p:cNvPicPr>
            <a:picLocks noChangeAspect="1"/>
          </p:cNvPicPr>
          <p:nvPr/>
        </p:nvPicPr>
        <p:blipFill>
          <a:blip r:embed="rId2"/>
          <a:stretch>
            <a:fillRect/>
          </a:stretch>
        </p:blipFill>
        <p:spPr>
          <a:xfrm>
            <a:off x="268017" y="1161709"/>
            <a:ext cx="4248743" cy="4906060"/>
          </a:xfrm>
          <a:prstGeom prst="rect">
            <a:avLst/>
          </a:prstGeom>
        </p:spPr>
      </p:pic>
    </p:spTree>
    <p:extLst>
      <p:ext uri="{BB962C8B-B14F-4D97-AF65-F5344CB8AC3E}">
        <p14:creationId xmlns:p14="http://schemas.microsoft.com/office/powerpoint/2010/main" val="366398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3</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مقدمه</a:t>
            </a:r>
            <a:endParaRPr lang="en-US" sz="4000" dirty="0">
              <a:cs typeface="B Nazanin" panose="00000400000000000000" pitchFamily="2" charset="-78"/>
            </a:endParaRPr>
          </a:p>
        </p:txBody>
      </p:sp>
    </p:spTree>
    <p:extLst>
      <p:ext uri="{BB962C8B-B14F-4D97-AF65-F5344CB8AC3E}">
        <p14:creationId xmlns:p14="http://schemas.microsoft.com/office/powerpoint/2010/main" val="2546084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برنامه کاربردی سرور پردازشی میتواند بر روی رایانه ای متفاوت از رایانه ای که برنامه کاربردی سرور را اجرا می‌کند، اجرا شود. برای این کار کافی است تنها مرحله نصب کتابخانه‌های پایتون را برای اجرای این برنامه بر روی آن رایانه انجام داد و پوشه </a:t>
            </a:r>
            <a:r>
              <a:rPr lang="en-US" dirty="0" err="1"/>
              <a:t>Server_process</a:t>
            </a:r>
            <a:r>
              <a:rPr lang="en-US" dirty="0"/>
              <a:t> layer</a:t>
            </a:r>
            <a:r>
              <a:rPr lang="fa-IR" dirty="0"/>
              <a:t> را به آن کامپیوتر انتقال داد.</a:t>
            </a:r>
          </a:p>
          <a:p>
            <a:endParaRPr lang="fa-IR" dirty="0"/>
          </a:p>
          <a:p>
            <a:r>
              <a:rPr lang="fa-IR" dirty="0"/>
              <a:t>حال برای راه اندازی برنامه کاربردی سرور پردازشی به پوشه</a:t>
            </a:r>
            <a:r>
              <a:rPr lang="en-US" dirty="0" err="1"/>
              <a:t>Server_process</a:t>
            </a:r>
            <a:r>
              <a:rPr lang="en-US" dirty="0"/>
              <a:t> layer</a:t>
            </a:r>
            <a:r>
              <a:rPr lang="fa-IR" dirty="0"/>
              <a:t> رفته و دستور زیر را اجرا می‌کنیم.</a:t>
            </a:r>
          </a:p>
          <a:p>
            <a:endParaRPr lang="fa-IR" dirty="0"/>
          </a:p>
          <a:p>
            <a:endParaRPr lang="fa-IR" dirty="0"/>
          </a:p>
          <a:p>
            <a:pPr marL="0" indent="0">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30</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C56C0F41-CB82-42E8-9AB6-02D757C63022}"/>
              </a:ext>
            </a:extLst>
          </p:cNvPr>
          <p:cNvPicPr>
            <a:picLocks noChangeAspect="1"/>
          </p:cNvPicPr>
          <p:nvPr/>
        </p:nvPicPr>
        <p:blipFill>
          <a:blip r:embed="rId2"/>
          <a:stretch>
            <a:fillRect/>
          </a:stretch>
        </p:blipFill>
        <p:spPr>
          <a:xfrm>
            <a:off x="755575" y="3212976"/>
            <a:ext cx="4265639" cy="1224136"/>
          </a:xfrm>
          <a:prstGeom prst="rect">
            <a:avLst/>
          </a:prstGeom>
        </p:spPr>
      </p:pic>
    </p:spTree>
    <p:extLst>
      <p:ext uri="{BB962C8B-B14F-4D97-AF65-F5344CB8AC3E}">
        <p14:creationId xmlns:p14="http://schemas.microsoft.com/office/powerpoint/2010/main" val="2434085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3439144" y="1097758"/>
            <a:ext cx="5247655" cy="5059363"/>
          </a:xfrm>
        </p:spPr>
        <p:txBody>
          <a:bodyPr/>
          <a:lstStyle/>
          <a:p>
            <a:pPr algn="justLow"/>
            <a:r>
              <a:rPr lang="fa-IR" dirty="0"/>
              <a:t>با اجرا دستور قبل دستور پنجره ی فوق باز خواهد شد.</a:t>
            </a:r>
            <a:endParaRPr lang="en-US" dirty="0"/>
          </a:p>
          <a:p>
            <a:pPr marL="0" indent="0" algn="justLow">
              <a:buNone/>
            </a:pPr>
            <a:endParaRPr lang="fa-IR" dirty="0"/>
          </a:p>
          <a:p>
            <a:pPr marL="0" indent="0" algn="justLow">
              <a:buNone/>
            </a:pPr>
            <a:endParaRPr lang="fa-IR" dirty="0"/>
          </a:p>
          <a:p>
            <a:pPr marL="0" indent="0" algn="justLow">
              <a:buNone/>
            </a:pPr>
            <a:r>
              <a:rPr lang="fa-IR" dirty="0"/>
              <a:t>در خط اول آدرس کامپیوتر سرور باید وارد شود.</a:t>
            </a:r>
          </a:p>
          <a:p>
            <a:pPr marL="0" indent="0" algn="justLow">
              <a:buNone/>
            </a:pPr>
            <a:r>
              <a:rPr lang="fa-IR" dirty="0"/>
              <a:t>در خط دوم پورت سرویس </a:t>
            </a:r>
            <a:r>
              <a:rPr lang="en-US" dirty="0" err="1"/>
              <a:t>rabbitmq</a:t>
            </a:r>
            <a:r>
              <a:rPr lang="fa-IR" dirty="0"/>
              <a:t> که در داکرکامپوز تعیین شده است.</a:t>
            </a:r>
          </a:p>
          <a:p>
            <a:pPr marL="0" indent="0" algn="justLow">
              <a:buNone/>
            </a:pPr>
            <a:r>
              <a:rPr lang="fa-IR" dirty="0"/>
              <a:t>در خط سوم و چهارم نام کاربری و رمز عبور برنامه سرور باید تعیین شود.</a:t>
            </a:r>
          </a:p>
          <a:p>
            <a:pPr marL="0" indent="0" algn="justLow">
              <a:buNone/>
            </a:pPr>
            <a:r>
              <a:rPr lang="fa-IR" dirty="0"/>
              <a:t>و در پایان با فشردن کلید ورود، وارد برنامه خواهید شد.</a:t>
            </a:r>
            <a:endParaRPr lang="en-US"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31</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12" name="Picture 11">
            <a:extLst>
              <a:ext uri="{FF2B5EF4-FFF2-40B4-BE49-F238E27FC236}">
                <a16:creationId xmlns:a16="http://schemas.microsoft.com/office/drawing/2014/main" id="{50854459-C09A-48E0-B7C8-828C024C1EE0}"/>
              </a:ext>
            </a:extLst>
          </p:cNvPr>
          <p:cNvPicPr>
            <a:picLocks noChangeAspect="1"/>
          </p:cNvPicPr>
          <p:nvPr/>
        </p:nvPicPr>
        <p:blipFill>
          <a:blip r:embed="rId2"/>
          <a:stretch>
            <a:fillRect/>
          </a:stretch>
        </p:blipFill>
        <p:spPr>
          <a:xfrm>
            <a:off x="457201" y="1089169"/>
            <a:ext cx="2981943" cy="5059363"/>
          </a:xfrm>
          <a:prstGeom prst="rect">
            <a:avLst/>
          </a:prstGeom>
        </p:spPr>
      </p:pic>
    </p:spTree>
    <p:extLst>
      <p:ext uri="{BB962C8B-B14F-4D97-AF65-F5344CB8AC3E}">
        <p14:creationId xmlns:p14="http://schemas.microsoft.com/office/powerpoint/2010/main" val="2974512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140502" y="1097758"/>
            <a:ext cx="4546298" cy="5059363"/>
          </a:xfrm>
        </p:spPr>
        <p:txBody>
          <a:bodyPr/>
          <a:lstStyle/>
          <a:p>
            <a:pPr marL="0" indent="0" algn="justLow">
              <a:buNone/>
            </a:pPr>
            <a:r>
              <a:rPr lang="fa-IR" dirty="0"/>
              <a:t>این برنامه از دو تب اصلی تشکیل شده است. یک تب برای اضافه کردن لایه پردازشی جدید و یک تب برای کنترل لایه پردازشی تعریف شده.</a:t>
            </a:r>
          </a:p>
          <a:p>
            <a:pPr marL="0" indent="0" algn="justLow">
              <a:buNone/>
            </a:pPr>
            <a:r>
              <a:rPr lang="fa-IR" dirty="0"/>
              <a:t>در تب اول یک لیست انتخابی از دوربین های فعال در سیستم را مشاهده می‌شود که قصد داریم اطلاعات آن را پردازش کنیم.</a:t>
            </a:r>
          </a:p>
          <a:p>
            <a:pPr marL="0" indent="0" algn="justLow">
              <a:buNone/>
            </a:pPr>
            <a:r>
              <a:rPr lang="fa-IR" dirty="0"/>
              <a:t>در ادامه یک نام برای لایه پردازشی اضافه شده در نظر می‌گیریم و سطح دسترسی برای دستیابی به اطلاعات پردازش شده را درنظر می‌گیریم.</a:t>
            </a:r>
          </a:p>
          <a:p>
            <a:pPr marL="0" indent="0" algn="justLow">
              <a:buNone/>
            </a:pPr>
            <a:r>
              <a:rPr lang="fa-IR" dirty="0"/>
              <a:t>سپس با فشردن کلید اضافه کردن لایه پردازشی میتوان لایه پردازشی را به مجموعه اضافه نمود.</a:t>
            </a:r>
          </a:p>
          <a:p>
            <a:pPr marL="0" indent="0" algn="justLow">
              <a:buNone/>
            </a:pPr>
            <a:endParaRPr lang="fa-IR" dirty="0"/>
          </a:p>
          <a:p>
            <a:pPr marL="0" indent="0" algn="justLow">
              <a:buNone/>
            </a:pPr>
            <a:r>
              <a:rPr lang="fa-IR" dirty="0"/>
              <a:t>با فشردن کلیدبازیابی لیست انتخابی متشکل از دوربین‌های فعال به روزرسانی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32</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10" name="Picture 9">
            <a:extLst>
              <a:ext uri="{FF2B5EF4-FFF2-40B4-BE49-F238E27FC236}">
                <a16:creationId xmlns:a16="http://schemas.microsoft.com/office/drawing/2014/main" id="{C5D20E14-B89D-4B67-A300-E527F9BCE714}"/>
              </a:ext>
            </a:extLst>
          </p:cNvPr>
          <p:cNvPicPr>
            <a:picLocks noChangeAspect="1"/>
          </p:cNvPicPr>
          <p:nvPr/>
        </p:nvPicPr>
        <p:blipFill>
          <a:blip r:embed="rId2"/>
          <a:stretch>
            <a:fillRect/>
          </a:stretch>
        </p:blipFill>
        <p:spPr>
          <a:xfrm>
            <a:off x="169634" y="1322010"/>
            <a:ext cx="3970868" cy="4570076"/>
          </a:xfrm>
          <a:prstGeom prst="rect">
            <a:avLst/>
          </a:prstGeom>
        </p:spPr>
      </p:pic>
    </p:spTree>
    <p:extLst>
      <p:ext uri="{BB962C8B-B14F-4D97-AF65-F5344CB8AC3E}">
        <p14:creationId xmlns:p14="http://schemas.microsoft.com/office/powerpoint/2010/main" val="1703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140502" y="1097758"/>
            <a:ext cx="4546298" cy="5059363"/>
          </a:xfrm>
        </p:spPr>
        <p:txBody>
          <a:bodyPr/>
          <a:lstStyle/>
          <a:p>
            <a:pPr marL="0" indent="0" algn="justLow">
              <a:buNone/>
            </a:pPr>
            <a:r>
              <a:rPr lang="fa-IR" dirty="0"/>
              <a:t>در تب دوم این برنامه میتوان در بخش اول لایه پردازشی مدنظر را که در تب پیش تعریف شد انتخاب نمود.</a:t>
            </a:r>
          </a:p>
          <a:p>
            <a:pPr marL="0" indent="0" algn="justLow">
              <a:buNone/>
            </a:pPr>
            <a:r>
              <a:rPr lang="fa-IR" dirty="0"/>
              <a:t>الگوریتم هوش مصنوعی مورد نظر که قصد داریم در این لایه پردازشی فعال کنیم را انتخاب خواهیم نمود.</a:t>
            </a:r>
          </a:p>
          <a:p>
            <a:pPr marL="0" indent="0" algn="justLow">
              <a:buNone/>
            </a:pPr>
            <a:endParaRPr lang="fa-IR" dirty="0"/>
          </a:p>
          <a:p>
            <a:pPr marL="0" indent="0" algn="justLow">
              <a:buNone/>
            </a:pPr>
            <a:r>
              <a:rPr lang="fa-IR" dirty="0"/>
              <a:t>تعداد پردازش فریم آن را تعیین خواهیم نمود، بدین شکل عدد 60 به این معناست که از هر 60 فریم تصویر یک فریم پردازش شود. به عنوان مثال اگر تصویر با سرعت 30 فریم بر ثانیه خوانده شود، هر 2 ثانیه یک فریم پردازش خواهد شد. که بسته به الگوریتم و توان پردازشی رایانه باید تعیین شود</a:t>
            </a:r>
          </a:p>
          <a:p>
            <a:pPr marL="0" indent="0" algn="justLow">
              <a:buNone/>
            </a:pPr>
            <a:endParaRPr lang="fa-IR" dirty="0"/>
          </a:p>
          <a:p>
            <a:pPr marL="0" indent="0" algn="justLow">
              <a:buNone/>
            </a:pPr>
            <a:r>
              <a:rPr lang="fa-IR" dirty="0"/>
              <a:t>در پایان نیز با فشردن کلید فعال‌سازی، غیر‌فعال‌سازی می‌توان این لایه را کنترل نمود.با فشردن کلید حذف، این لایه پردازشی حذف شده و باید آن را تعریف نمود.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سرور پردازشی</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33</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DC8687A8-B328-4B1F-A3B7-1C880DBCBBB4}"/>
              </a:ext>
            </a:extLst>
          </p:cNvPr>
          <p:cNvPicPr>
            <a:picLocks noChangeAspect="1"/>
          </p:cNvPicPr>
          <p:nvPr/>
        </p:nvPicPr>
        <p:blipFill>
          <a:blip r:embed="rId2"/>
          <a:stretch>
            <a:fillRect/>
          </a:stretch>
        </p:blipFill>
        <p:spPr>
          <a:xfrm>
            <a:off x="41528" y="1162474"/>
            <a:ext cx="4128904" cy="4782803"/>
          </a:xfrm>
          <a:prstGeom prst="rect">
            <a:avLst/>
          </a:prstGeom>
        </p:spPr>
      </p:pic>
    </p:spTree>
    <p:extLst>
      <p:ext uri="{BB962C8B-B14F-4D97-AF65-F5344CB8AC3E}">
        <p14:creationId xmlns:p14="http://schemas.microsoft.com/office/powerpoint/2010/main" val="178260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p:txBody>
          <a:bodyPr/>
          <a:lstStyle/>
          <a:p>
            <a:r>
              <a:rPr lang="fa-IR" dirty="0"/>
              <a:t>برنامه کاربردی کاربر می‌تواند بر روی هر رایانه ای که در شبکه داخلی سیستم قرار گرفته اجرا شود. برای این کار کافی است تنها مرحله نصب کتابخانه‌های پایتون را برای اجرای این برنامه بر روی آن رایانه انجام داد و پوشه </a:t>
            </a:r>
            <a:r>
              <a:rPr lang="en-US" dirty="0"/>
              <a:t>Client application</a:t>
            </a:r>
            <a:r>
              <a:rPr lang="fa-IR" dirty="0"/>
              <a:t> را به آن کامپیوتر انتقال داد.</a:t>
            </a:r>
          </a:p>
          <a:p>
            <a:endParaRPr lang="fa-IR" dirty="0"/>
          </a:p>
          <a:p>
            <a:r>
              <a:rPr lang="fa-IR" dirty="0"/>
              <a:t>حال برای راه اندازی برنامه کاربردی سرور پردازشی به پوشه </a:t>
            </a:r>
            <a:r>
              <a:rPr lang="en-US" dirty="0"/>
              <a:t>Client application</a:t>
            </a:r>
            <a:r>
              <a:rPr lang="fa-IR" dirty="0"/>
              <a:t> رفته و دستور زیر را اجرا می‌کنیم.</a:t>
            </a:r>
          </a:p>
          <a:p>
            <a:endParaRPr lang="fa-IR" dirty="0"/>
          </a:p>
          <a:p>
            <a:endParaRPr lang="fa-IR" dirty="0"/>
          </a:p>
          <a:p>
            <a:pPr marL="0" indent="0">
              <a:buNone/>
            </a:pPr>
            <a:endParaRPr lang="fa-IR"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34</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CDA279A7-CE5F-4B4B-AB4F-24C785FCD92A}"/>
              </a:ext>
            </a:extLst>
          </p:cNvPr>
          <p:cNvPicPr>
            <a:picLocks noChangeAspect="1"/>
          </p:cNvPicPr>
          <p:nvPr/>
        </p:nvPicPr>
        <p:blipFill>
          <a:blip r:embed="rId2"/>
          <a:stretch>
            <a:fillRect/>
          </a:stretch>
        </p:blipFill>
        <p:spPr>
          <a:xfrm>
            <a:off x="539552" y="3568899"/>
            <a:ext cx="4372585" cy="1057423"/>
          </a:xfrm>
          <a:prstGeom prst="rect">
            <a:avLst/>
          </a:prstGeom>
        </p:spPr>
      </p:pic>
    </p:spTree>
    <p:extLst>
      <p:ext uri="{BB962C8B-B14F-4D97-AF65-F5344CB8AC3E}">
        <p14:creationId xmlns:p14="http://schemas.microsoft.com/office/powerpoint/2010/main" val="3301198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3851920" y="1066804"/>
            <a:ext cx="4834880" cy="5059363"/>
          </a:xfrm>
        </p:spPr>
        <p:txBody>
          <a:bodyPr/>
          <a:lstStyle/>
          <a:p>
            <a:pPr algn="justLow"/>
            <a:r>
              <a:rPr lang="fa-IR" dirty="0"/>
              <a:t>با اجرا دستور قبل دستور پنجره ی فوق باز خواهد شد.</a:t>
            </a:r>
            <a:endParaRPr lang="en-US" dirty="0"/>
          </a:p>
          <a:p>
            <a:pPr marL="0" indent="0" algn="justLow">
              <a:buNone/>
            </a:pPr>
            <a:endParaRPr lang="fa-IR" dirty="0"/>
          </a:p>
          <a:p>
            <a:pPr marL="0" indent="0" algn="justLow">
              <a:buNone/>
            </a:pPr>
            <a:endParaRPr lang="fa-IR" dirty="0"/>
          </a:p>
          <a:p>
            <a:pPr marL="0" indent="0" algn="justLow">
              <a:buNone/>
            </a:pPr>
            <a:r>
              <a:rPr lang="fa-IR" dirty="0"/>
              <a:t>در خط اول آدرس کامپیوتر سرور باید وارد شود.</a:t>
            </a:r>
          </a:p>
          <a:p>
            <a:pPr marL="0" indent="0" algn="justLow">
              <a:buNone/>
            </a:pPr>
            <a:r>
              <a:rPr lang="fa-IR" dirty="0"/>
              <a:t>در خط سوم و چهارم نام کاربری و رمز عبور که در برنامه کاربردی سرور تعیین شد باید وارد شود.</a:t>
            </a:r>
            <a:endParaRPr lang="en-US" dirty="0"/>
          </a:p>
          <a:p>
            <a:pPr marL="0" indent="0" algn="justLow">
              <a:buNone/>
            </a:pPr>
            <a:r>
              <a:rPr lang="fa-IR" dirty="0"/>
              <a:t>و در پایان با فشردن کلید ورود، وارد برنامه خواهید شد.</a:t>
            </a:r>
            <a:endParaRPr lang="en-US" dirty="0"/>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35</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EB6F8BC1-0C3A-4E5B-8390-DFEEEB500B34}"/>
              </a:ext>
            </a:extLst>
          </p:cNvPr>
          <p:cNvPicPr>
            <a:picLocks noChangeAspect="1"/>
          </p:cNvPicPr>
          <p:nvPr/>
        </p:nvPicPr>
        <p:blipFill rotWithShape="1">
          <a:blip r:embed="rId2"/>
          <a:srcRect t="523" b="-1"/>
          <a:stretch/>
        </p:blipFill>
        <p:spPr>
          <a:xfrm>
            <a:off x="476920" y="1066804"/>
            <a:ext cx="2857899" cy="4833032"/>
          </a:xfrm>
          <a:prstGeom prst="rect">
            <a:avLst/>
          </a:prstGeom>
        </p:spPr>
      </p:pic>
    </p:spTree>
    <p:extLst>
      <p:ext uri="{BB962C8B-B14F-4D97-AF65-F5344CB8AC3E}">
        <p14:creationId xmlns:p14="http://schemas.microsoft.com/office/powerpoint/2010/main" val="2560624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297140" y="1066804"/>
            <a:ext cx="4389660" cy="5059363"/>
          </a:xfrm>
        </p:spPr>
        <p:txBody>
          <a:bodyPr/>
          <a:lstStyle/>
          <a:p>
            <a:pPr algn="justLow"/>
            <a:r>
              <a:rPr lang="fa-IR" dirty="0"/>
              <a:t>این برنامه از دو تب اصلی تشکیل شده است. یک تب برای دسترسی به پخش زنده اطلاعات دوربین و یک تب برای دسترسی به اطلاعات ذخیره شده دوربین</a:t>
            </a:r>
          </a:p>
          <a:p>
            <a:pPr algn="justLow"/>
            <a:r>
              <a:rPr lang="fa-IR" dirty="0"/>
              <a:t>در این برنامه یک کلید انتخابی تعبیه شده که لیست دوربین‌های فعال سیستم را در تب اول و لیست انتخابی دوربین‌هایی که از آنها در سرور اطلاعات موجود است را بروزسانی می‌کند.</a:t>
            </a:r>
          </a:p>
          <a:p>
            <a:pPr marL="0" indent="0" algn="justLow">
              <a:buNone/>
            </a:pPr>
            <a:r>
              <a:rPr lang="fa-IR" dirty="0"/>
              <a:t>در تب اول با انتخابی دوربین فعال مورد در نظر در لیست انتخابی، با فشردن کلید نمایش اطلاعات، صفحه پخش زنده اطلاعات نمایان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36</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9899AFEB-D824-4F68-927F-7B4DEB516BA7}"/>
              </a:ext>
            </a:extLst>
          </p:cNvPr>
          <p:cNvPicPr>
            <a:picLocks noChangeAspect="1"/>
          </p:cNvPicPr>
          <p:nvPr/>
        </p:nvPicPr>
        <p:blipFill>
          <a:blip r:embed="rId2"/>
          <a:stretch>
            <a:fillRect/>
          </a:stretch>
        </p:blipFill>
        <p:spPr>
          <a:xfrm>
            <a:off x="29344" y="1075436"/>
            <a:ext cx="4267796" cy="4906060"/>
          </a:xfrm>
          <a:prstGeom prst="rect">
            <a:avLst/>
          </a:prstGeom>
        </p:spPr>
      </p:pic>
    </p:spTree>
    <p:extLst>
      <p:ext uri="{BB962C8B-B14F-4D97-AF65-F5344CB8AC3E}">
        <p14:creationId xmlns:p14="http://schemas.microsoft.com/office/powerpoint/2010/main" val="23431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5678912" y="1066804"/>
            <a:ext cx="3007888" cy="5059363"/>
          </a:xfrm>
        </p:spPr>
        <p:txBody>
          <a:bodyPr/>
          <a:lstStyle/>
          <a:p>
            <a:pPr algn="justLow"/>
            <a:r>
              <a:rPr lang="fa-IR" dirty="0"/>
              <a:t>در تصویر رو به رو پخش زنده اطلاعات را میتوان مشاهد کرد.</a:t>
            </a:r>
          </a:p>
          <a:p>
            <a:pPr algn="justLow"/>
            <a:r>
              <a:rPr lang="fa-IR" dirty="0"/>
              <a:t>برای دسترسی به اطلاعات پردازش شده دوربین یک لیست انتخابی، و دو کلید تعریف شده است.</a:t>
            </a:r>
          </a:p>
          <a:p>
            <a:pPr algn="justLow"/>
            <a:r>
              <a:rPr lang="fa-IR" dirty="0"/>
              <a:t>با فشردن کلید بازیابی الگوریتم های فعال برای دوربین مورد نظر به روز رسانی می‌شود.</a:t>
            </a:r>
          </a:p>
          <a:p>
            <a:pPr algn="justLow"/>
            <a:r>
              <a:rPr lang="fa-IR" dirty="0"/>
              <a:t>با انتخاب الگوریتم و مدل هوش مصنوعی دلخواه و فشردن کلید فعال سازی ، اطلاعات پردازش شده بر روی تصویر نمایان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37</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27FDC3A6-3AA9-483E-94B2-BC9F60C09A2C}"/>
              </a:ext>
            </a:extLst>
          </p:cNvPr>
          <p:cNvPicPr>
            <a:picLocks noChangeAspect="1"/>
          </p:cNvPicPr>
          <p:nvPr/>
        </p:nvPicPr>
        <p:blipFill>
          <a:blip r:embed="rId2"/>
          <a:stretch>
            <a:fillRect/>
          </a:stretch>
        </p:blipFill>
        <p:spPr>
          <a:xfrm>
            <a:off x="-29964" y="1066803"/>
            <a:ext cx="5708876" cy="5059363"/>
          </a:xfrm>
          <a:prstGeom prst="rect">
            <a:avLst/>
          </a:prstGeom>
        </p:spPr>
      </p:pic>
    </p:spTree>
    <p:extLst>
      <p:ext uri="{BB962C8B-B14F-4D97-AF65-F5344CB8AC3E}">
        <p14:creationId xmlns:p14="http://schemas.microsoft.com/office/powerpoint/2010/main" val="3141068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5678912" y="1066804"/>
            <a:ext cx="3007888" cy="5059363"/>
          </a:xfrm>
        </p:spPr>
        <p:txBody>
          <a:bodyPr/>
          <a:lstStyle/>
          <a:p>
            <a:pPr algn="justLow"/>
            <a:r>
              <a:rPr lang="fa-IR" dirty="0"/>
              <a:t>با انتخاب مدل تشخیص چهره و کلید فعال‌سازی، اطلاعات تشخیص داده شده به نمایش در خواهد آمد.</a:t>
            </a:r>
          </a:p>
          <a:p>
            <a:pPr algn="justLow"/>
            <a:r>
              <a:rPr lang="fa-IR" dirty="0"/>
              <a:t>برای غیرفعال کردن نمایش اطلاعات کافی است در لیست انتخابی </a:t>
            </a:r>
            <a:r>
              <a:rPr lang="en-US" dirty="0"/>
              <a:t>None</a:t>
            </a:r>
            <a:r>
              <a:rPr lang="fa-IR" dirty="0"/>
              <a:t> انتخاب شده و گزینه فعال‌سازی انتخاب شود.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38</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B221AECF-6D6C-4275-B346-C25475912260}"/>
              </a:ext>
            </a:extLst>
          </p:cNvPr>
          <p:cNvPicPr>
            <a:picLocks noChangeAspect="1"/>
          </p:cNvPicPr>
          <p:nvPr/>
        </p:nvPicPr>
        <p:blipFill>
          <a:blip r:embed="rId2"/>
          <a:stretch>
            <a:fillRect/>
          </a:stretch>
        </p:blipFill>
        <p:spPr>
          <a:xfrm>
            <a:off x="0" y="1124744"/>
            <a:ext cx="5636325" cy="4968755"/>
          </a:xfrm>
          <a:prstGeom prst="rect">
            <a:avLst/>
          </a:prstGeom>
        </p:spPr>
      </p:pic>
    </p:spTree>
    <p:extLst>
      <p:ext uri="{BB962C8B-B14F-4D97-AF65-F5344CB8AC3E}">
        <p14:creationId xmlns:p14="http://schemas.microsoft.com/office/powerpoint/2010/main" val="1635048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4297140" y="1066804"/>
            <a:ext cx="4389660" cy="5059363"/>
          </a:xfrm>
        </p:spPr>
        <p:txBody>
          <a:bodyPr/>
          <a:lstStyle/>
          <a:p>
            <a:pPr marL="0" indent="0" algn="justLow">
              <a:buNone/>
            </a:pPr>
            <a:r>
              <a:rPr lang="fa-IR" dirty="0"/>
              <a:t>در تب دوم برنامه کاربردی کاربر می‌توان به اطلاعات ذخیره شده دوربین ها دست یافت. بدین شکل که در یک لیست انتخابی دوربین‌هایی که از آنها در سرور اطلاعات ذخیره شده، نمایش داده می‌شود.</a:t>
            </a:r>
          </a:p>
          <a:p>
            <a:pPr marL="0" indent="0" algn="justLow">
              <a:buNone/>
            </a:pPr>
            <a:endParaRPr lang="fa-IR" dirty="0"/>
          </a:p>
          <a:p>
            <a:pPr marL="0" indent="0" algn="justLow">
              <a:buNone/>
            </a:pPr>
            <a:r>
              <a:rPr lang="fa-IR" dirty="0"/>
              <a:t>با انتخاب دوربین مورد نظر و فشردن کلید بازپخش اطلاعات پنجره باز پخش اطلاعات باز خواهد شد.</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39</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9" name="Picture 8">
            <a:extLst>
              <a:ext uri="{FF2B5EF4-FFF2-40B4-BE49-F238E27FC236}">
                <a16:creationId xmlns:a16="http://schemas.microsoft.com/office/drawing/2014/main" id="{D7164460-90A2-48B0-BE11-8246ED5AA253}"/>
              </a:ext>
            </a:extLst>
          </p:cNvPr>
          <p:cNvPicPr>
            <a:picLocks noChangeAspect="1"/>
          </p:cNvPicPr>
          <p:nvPr/>
        </p:nvPicPr>
        <p:blipFill>
          <a:blip r:embed="rId2"/>
          <a:stretch>
            <a:fillRect/>
          </a:stretch>
        </p:blipFill>
        <p:spPr>
          <a:xfrm>
            <a:off x="67450" y="990259"/>
            <a:ext cx="4229690" cy="4877481"/>
          </a:xfrm>
          <a:prstGeom prst="rect">
            <a:avLst/>
          </a:prstGeom>
        </p:spPr>
      </p:pic>
    </p:spTree>
    <p:extLst>
      <p:ext uri="{BB962C8B-B14F-4D97-AF65-F5344CB8AC3E}">
        <p14:creationId xmlns:p14="http://schemas.microsoft.com/office/powerpoint/2010/main" val="137507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11528F-FA6D-48D6-B39D-F2971D12A720}"/>
              </a:ext>
            </a:extLst>
          </p:cNvPr>
          <p:cNvSpPr>
            <a:spLocks noGrp="1"/>
          </p:cNvSpPr>
          <p:nvPr>
            <p:ph idx="1"/>
          </p:nvPr>
        </p:nvSpPr>
        <p:spPr>
          <a:xfrm>
            <a:off x="438472" y="1393973"/>
            <a:ext cx="8382000" cy="5059363"/>
          </a:xfrm>
        </p:spPr>
        <p:txBody>
          <a:bodyPr/>
          <a:lstStyle/>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امنیت یکی از مفاهیم اولیه ای است که انسان از ابتدا با آن درگیر بود</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و همواره در صدد افزایش آن است.</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یکی از مواردی که در سال های اخیر برای افزایش امنیت رونق گرفته و پیشرفت کرده، ایجاد امنیت توسط سیستم­های نظارتی و دوربین­ها است.</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دوربین­ها نمی­توانند به صرف ذخیره اطلاعات امنیت را تامین کنند، برای ایجاد امنیت نیازمند آن هستیم که شخصی بر دوربین ها نظارت دائمی داشته باشد که فرآیندی هزینه­بر است و احتمال خطای انسانی وجود دارد.</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6B1F1D05-B738-4792-93CF-BCD680E1B792}"/>
              </a:ext>
            </a:extLst>
          </p:cNvPr>
          <p:cNvSpPr>
            <a:spLocks noGrp="1"/>
          </p:cNvSpPr>
          <p:nvPr>
            <p:ph type="title"/>
          </p:nvPr>
        </p:nvSpPr>
        <p:spPr>
          <a:xfrm>
            <a:off x="0" y="2704"/>
            <a:ext cx="8915400" cy="762000"/>
          </a:xfrm>
        </p:spPr>
        <p:txBody>
          <a:bodyPr/>
          <a:lstStyle/>
          <a:p>
            <a:r>
              <a:rPr lang="fa-IR" dirty="0"/>
              <a:t>مقدمه-پیشگفتار</a:t>
            </a:r>
            <a:endParaRPr lang="en-US" dirty="0"/>
          </a:p>
        </p:txBody>
      </p:sp>
      <p:sp>
        <p:nvSpPr>
          <p:cNvPr id="4" name="Footer Placeholder 3">
            <a:extLst>
              <a:ext uri="{FF2B5EF4-FFF2-40B4-BE49-F238E27FC236}">
                <a16:creationId xmlns:a16="http://schemas.microsoft.com/office/drawing/2014/main" id="{A9325F86-A64C-4BED-A9BC-649CC7D4851A}"/>
              </a:ext>
            </a:extLst>
          </p:cNvPr>
          <p:cNvSpPr>
            <a:spLocks noGrp="1"/>
          </p:cNvSpPr>
          <p:nvPr>
            <p:ph type="ftr" sz="quarter" idx="11"/>
          </p:nvPr>
        </p:nvSpPr>
        <p:spPr/>
        <p:txBody>
          <a:bodyPr/>
          <a:lstStyle/>
          <a:p>
            <a:pPr algn="ctr"/>
            <a:r>
              <a:rPr lang="fa-IR" dirty="0">
                <a:cs typeface="B Nazanin" panose="00000400000000000000" pitchFamily="2" charset="-78"/>
              </a:rPr>
              <a:t>مقدمه-پیشگفتار</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AA97E2C0-50D8-4559-85AC-C90043528643}"/>
              </a:ext>
            </a:extLst>
          </p:cNvPr>
          <p:cNvSpPr>
            <a:spLocks noGrp="1"/>
          </p:cNvSpPr>
          <p:nvPr>
            <p:ph type="sldNum" sz="quarter" idx="12"/>
          </p:nvPr>
        </p:nvSpPr>
        <p:spPr/>
        <p:txBody>
          <a:bodyPr/>
          <a:lstStyle/>
          <a:p>
            <a:pPr>
              <a:defRPr/>
            </a:pPr>
            <a:fld id="{6BE6D1FB-4F8F-4809-B4CC-C2FE5C9ED48A}" type="slidenum">
              <a:rPr lang="en-US" smtClean="0"/>
              <a:pPr>
                <a:defRPr/>
              </a:pPr>
              <a:t>4</a:t>
            </a:fld>
            <a:endParaRPr lang="en-US" dirty="0"/>
          </a:p>
        </p:txBody>
      </p:sp>
      <p:sp>
        <p:nvSpPr>
          <p:cNvPr id="6" name="Text Placeholder 5">
            <a:extLst>
              <a:ext uri="{FF2B5EF4-FFF2-40B4-BE49-F238E27FC236}">
                <a16:creationId xmlns:a16="http://schemas.microsoft.com/office/drawing/2014/main" id="{9A94CCA4-61BE-457C-932E-6D4A45C8F43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81225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E48BA4-C38A-4A1E-B8C6-AB894ABE61E6}"/>
              </a:ext>
            </a:extLst>
          </p:cNvPr>
          <p:cNvSpPr>
            <a:spLocks noGrp="1"/>
          </p:cNvSpPr>
          <p:nvPr>
            <p:ph idx="1"/>
          </p:nvPr>
        </p:nvSpPr>
        <p:spPr>
          <a:xfrm>
            <a:off x="6417724" y="1066804"/>
            <a:ext cx="2497676" cy="5059363"/>
          </a:xfrm>
        </p:spPr>
        <p:txBody>
          <a:bodyPr/>
          <a:lstStyle/>
          <a:p>
            <a:pPr marL="0" indent="0" algn="justLow">
              <a:buNone/>
            </a:pPr>
            <a:r>
              <a:rPr lang="fa-IR" dirty="0"/>
              <a:t>پنجره بازپخش اطلاعات از دو لیست اصلی تشکیل شده است. که لیست اول اطلاعات موجود در سرور را به نمایش می‌گذارد و لیست دوم اطلاعات ذخیره شده در سمت کاربر را نمایش می‌دهد.</a:t>
            </a:r>
          </a:p>
          <a:p>
            <a:pPr marL="0" indent="0" algn="justLow">
              <a:buNone/>
            </a:pPr>
            <a:r>
              <a:rPr lang="fa-IR" dirty="0"/>
              <a:t>در این پنجره یک کلید بازیابی تعبیه شده که لیست اطلاعات ذخیره شده سرور را به بروزرسانی می‌کند.</a:t>
            </a:r>
          </a:p>
          <a:p>
            <a:pPr marL="0" indent="0" algn="justLow">
              <a:buNone/>
            </a:pPr>
            <a:r>
              <a:rPr lang="fa-IR" dirty="0"/>
              <a:t>با انتخاب زمان مورد نظر از لیست اول و فشردن کلید دریافت، اطلاعات وارد لیست دوم شده</a:t>
            </a:r>
          </a:p>
        </p:txBody>
      </p:sp>
      <p:sp>
        <p:nvSpPr>
          <p:cNvPr id="3" name="Title 2">
            <a:extLst>
              <a:ext uri="{FF2B5EF4-FFF2-40B4-BE49-F238E27FC236}">
                <a16:creationId xmlns:a16="http://schemas.microsoft.com/office/drawing/2014/main" id="{C13D1A5A-1E44-41ED-88A8-40C9304E09BD}"/>
              </a:ext>
            </a:extLst>
          </p:cNvPr>
          <p:cNvSpPr>
            <a:spLocks noGrp="1"/>
          </p:cNvSpPr>
          <p:nvPr>
            <p:ph type="title"/>
          </p:nvPr>
        </p:nvSpPr>
        <p:spPr/>
        <p:txBody>
          <a:bodyPr/>
          <a:lstStyle/>
          <a:p>
            <a:pPr algn="ctr"/>
            <a:r>
              <a:rPr lang="fa-IR" sz="2800" dirty="0">
                <a:cs typeface="B Nazanin" panose="00000400000000000000" pitchFamily="2" charset="-78"/>
              </a:rPr>
              <a:t>راه اندازی برنامه کاربردی کاربر</a:t>
            </a:r>
            <a:endParaRPr lang="en-US" sz="2800" dirty="0">
              <a:cs typeface="B Nazanin" panose="00000400000000000000" pitchFamily="2" charset="-78"/>
            </a:endParaRPr>
          </a:p>
        </p:txBody>
      </p:sp>
      <p:sp>
        <p:nvSpPr>
          <p:cNvPr id="4" name="Footer Placeholder 3">
            <a:extLst>
              <a:ext uri="{FF2B5EF4-FFF2-40B4-BE49-F238E27FC236}">
                <a16:creationId xmlns:a16="http://schemas.microsoft.com/office/drawing/2014/main" id="{980FD707-D2BD-4BA9-AC46-8087171B1220}"/>
              </a:ext>
            </a:extLst>
          </p:cNvPr>
          <p:cNvSpPr>
            <a:spLocks noGrp="1"/>
          </p:cNvSpPr>
          <p:nvPr>
            <p:ph type="ftr" sz="quarter" idx="11"/>
          </p:nvPr>
        </p:nvSpPr>
        <p:spPr/>
        <p:txBody>
          <a:bodyPr/>
          <a:lstStyle/>
          <a:p>
            <a:pPr algn="ctr"/>
            <a:r>
              <a:rPr lang="fa-IR" sz="1200" dirty="0">
                <a:cs typeface="B Nazanin" panose="00000400000000000000" pitchFamily="2" charset="-78"/>
              </a:rPr>
              <a:t>راه اندازی برنامه کاربردی سرور پردازشی</a:t>
            </a:r>
            <a:endParaRPr lang="en-US" sz="1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CB648948-5F35-48A5-9B01-7CA94EAD2C70}"/>
              </a:ext>
            </a:extLst>
          </p:cNvPr>
          <p:cNvSpPr>
            <a:spLocks noGrp="1"/>
          </p:cNvSpPr>
          <p:nvPr>
            <p:ph type="sldNum" sz="quarter" idx="12"/>
          </p:nvPr>
        </p:nvSpPr>
        <p:spPr/>
        <p:txBody>
          <a:bodyPr/>
          <a:lstStyle/>
          <a:p>
            <a:pPr>
              <a:defRPr/>
            </a:pPr>
            <a:fld id="{6BE6D1FB-4F8F-4809-B4CC-C2FE5C9ED48A}" type="slidenum">
              <a:rPr lang="en-US" smtClean="0"/>
              <a:pPr>
                <a:defRPr/>
              </a:pPr>
              <a:t>40</a:t>
            </a:fld>
            <a:endParaRPr lang="en-US" dirty="0"/>
          </a:p>
        </p:txBody>
      </p:sp>
      <p:sp>
        <p:nvSpPr>
          <p:cNvPr id="6" name="Text Placeholder 5">
            <a:extLst>
              <a:ext uri="{FF2B5EF4-FFF2-40B4-BE49-F238E27FC236}">
                <a16:creationId xmlns:a16="http://schemas.microsoft.com/office/drawing/2014/main" id="{9CE419E9-8343-4946-867E-D01F918F5A6B}"/>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B6CF72CC-BDAA-4170-BAF4-278FC4B33B67}"/>
              </a:ext>
            </a:extLst>
          </p:cNvPr>
          <p:cNvPicPr>
            <a:picLocks noChangeAspect="1"/>
          </p:cNvPicPr>
          <p:nvPr/>
        </p:nvPicPr>
        <p:blipFill>
          <a:blip r:embed="rId2"/>
          <a:stretch>
            <a:fillRect/>
          </a:stretch>
        </p:blipFill>
        <p:spPr>
          <a:xfrm>
            <a:off x="12700" y="1066804"/>
            <a:ext cx="6405025" cy="4257093"/>
          </a:xfrm>
          <a:prstGeom prst="rect">
            <a:avLst/>
          </a:prstGeom>
        </p:spPr>
      </p:pic>
      <p:pic>
        <p:nvPicPr>
          <p:cNvPr id="11" name="Picture 10">
            <a:extLst>
              <a:ext uri="{FF2B5EF4-FFF2-40B4-BE49-F238E27FC236}">
                <a16:creationId xmlns:a16="http://schemas.microsoft.com/office/drawing/2014/main" id="{11ADA916-86EA-4F23-AB7F-5BFCB559D21B}"/>
              </a:ext>
            </a:extLst>
          </p:cNvPr>
          <p:cNvPicPr>
            <a:picLocks noChangeAspect="1"/>
          </p:cNvPicPr>
          <p:nvPr/>
        </p:nvPicPr>
        <p:blipFill>
          <a:blip r:embed="rId3"/>
          <a:stretch>
            <a:fillRect/>
          </a:stretch>
        </p:blipFill>
        <p:spPr>
          <a:xfrm>
            <a:off x="12699" y="5311625"/>
            <a:ext cx="1762371" cy="1105054"/>
          </a:xfrm>
          <a:prstGeom prst="rect">
            <a:avLst/>
          </a:prstGeom>
        </p:spPr>
      </p:pic>
      <p:sp>
        <p:nvSpPr>
          <p:cNvPr id="13" name="TextBox 12">
            <a:extLst>
              <a:ext uri="{FF2B5EF4-FFF2-40B4-BE49-F238E27FC236}">
                <a16:creationId xmlns:a16="http://schemas.microsoft.com/office/drawing/2014/main" id="{01209E66-D42C-42FB-AAA6-A78797F9318B}"/>
              </a:ext>
            </a:extLst>
          </p:cNvPr>
          <p:cNvSpPr txBox="1"/>
          <p:nvPr/>
        </p:nvSpPr>
        <p:spPr>
          <a:xfrm>
            <a:off x="1259632" y="5457418"/>
            <a:ext cx="7704856" cy="707886"/>
          </a:xfrm>
          <a:prstGeom prst="rect">
            <a:avLst/>
          </a:prstGeom>
          <a:noFill/>
        </p:spPr>
        <p:txBody>
          <a:bodyPr wrap="square">
            <a:spAutoFit/>
          </a:bodyPr>
          <a:lstStyle/>
          <a:p>
            <a:pPr algn="r" rtl="1"/>
            <a:r>
              <a:rPr lang="fa-IR" sz="2000" dirty="0">
                <a:cs typeface="B Nazanin" panose="00000400000000000000" pitchFamily="2" charset="-78"/>
              </a:rPr>
              <a:t>             و در پوشه </a:t>
            </a:r>
            <a:r>
              <a:rPr lang="en-US" sz="2000" dirty="0" err="1">
                <a:cs typeface="B Nazanin" panose="00000400000000000000" pitchFamily="2" charset="-78"/>
              </a:rPr>
              <a:t>downlaod</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قرار خواهد گرفت. با فشردن کلید حذف می‌توان این اطلاعات را حذف نمود و با فشردن کلید پخش در پنجره مشخص شده فایل مورد نظر پخش خواهد شد.</a:t>
            </a:r>
            <a:endParaRPr lang="en-US" sz="2000" dirty="0">
              <a:cs typeface="B Nazanin" panose="00000400000000000000" pitchFamily="2" charset="-78"/>
            </a:endParaRPr>
          </a:p>
        </p:txBody>
      </p:sp>
    </p:spTree>
    <p:extLst>
      <p:ext uri="{BB962C8B-B14F-4D97-AF65-F5344CB8AC3E}">
        <p14:creationId xmlns:p14="http://schemas.microsoft.com/office/powerpoint/2010/main" val="941226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500591-02F1-47D3-8CBF-4849202A0967}"/>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7CDC5F7-1C26-460C-A7E4-212B3A06AAE4}"/>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269579B7-2B6D-4CD3-9BB2-EBF646E11D2E}"/>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E7539C52-5017-460A-ACD9-5BAF18D6A92C}"/>
              </a:ext>
            </a:extLst>
          </p:cNvPr>
          <p:cNvSpPr>
            <a:spLocks noGrp="1"/>
          </p:cNvSpPr>
          <p:nvPr>
            <p:ph type="sldNum" sz="quarter" idx="12"/>
          </p:nvPr>
        </p:nvSpPr>
        <p:spPr/>
        <p:txBody>
          <a:bodyPr/>
          <a:lstStyle/>
          <a:p>
            <a:pPr>
              <a:defRPr/>
            </a:pPr>
            <a:fld id="{6BE6D1FB-4F8F-4809-B4CC-C2FE5C9ED48A}" type="slidenum">
              <a:rPr lang="en-US" smtClean="0"/>
              <a:pPr>
                <a:defRPr/>
              </a:pPr>
              <a:t>41</a:t>
            </a:fld>
            <a:endParaRPr lang="en-US" dirty="0"/>
          </a:p>
        </p:txBody>
      </p:sp>
      <p:sp>
        <p:nvSpPr>
          <p:cNvPr id="6" name="Text Placeholder 5">
            <a:extLst>
              <a:ext uri="{FF2B5EF4-FFF2-40B4-BE49-F238E27FC236}">
                <a16:creationId xmlns:a16="http://schemas.microsoft.com/office/drawing/2014/main" id="{91426D18-A084-4DFB-A6F2-4B0E025B0750}"/>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6E27185D-E686-406F-B345-E38343DF6C9A}"/>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پیشنهادات و جمع بندی</a:t>
            </a:r>
            <a:endParaRPr lang="en-US" sz="4000" dirty="0">
              <a:cs typeface="B Nazanin" panose="00000400000000000000" pitchFamily="2" charset="-78"/>
            </a:endParaRPr>
          </a:p>
        </p:txBody>
      </p:sp>
    </p:spTree>
    <p:extLst>
      <p:ext uri="{BB962C8B-B14F-4D97-AF65-F5344CB8AC3E}">
        <p14:creationId xmlns:p14="http://schemas.microsoft.com/office/powerpoint/2010/main" val="2848835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CE1DF-5A9D-4181-BDF6-1B5252C89883}"/>
              </a:ext>
            </a:extLst>
          </p:cNvPr>
          <p:cNvSpPr>
            <a:spLocks noGrp="1"/>
          </p:cNvSpPr>
          <p:nvPr>
            <p:ph type="title"/>
          </p:nvPr>
        </p:nvSpPr>
        <p:spPr/>
        <p:txBody>
          <a:bodyPr/>
          <a:lstStyle/>
          <a:p>
            <a:r>
              <a:rPr lang="fa-IR" dirty="0"/>
              <a:t>پیشنهادات</a:t>
            </a:r>
            <a:endParaRPr lang="en-US" dirty="0"/>
          </a:p>
        </p:txBody>
      </p:sp>
      <p:sp>
        <p:nvSpPr>
          <p:cNvPr id="4" name="Footer Placeholder 3">
            <a:extLst>
              <a:ext uri="{FF2B5EF4-FFF2-40B4-BE49-F238E27FC236}">
                <a16:creationId xmlns:a16="http://schemas.microsoft.com/office/drawing/2014/main" id="{4B25ABDA-B697-47BC-8D21-6D4DBC198DE2}"/>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B982A3C8-8E03-49DE-AF67-A15A2FF64E77}"/>
              </a:ext>
            </a:extLst>
          </p:cNvPr>
          <p:cNvSpPr>
            <a:spLocks noGrp="1"/>
          </p:cNvSpPr>
          <p:nvPr>
            <p:ph type="sldNum" sz="quarter" idx="12"/>
          </p:nvPr>
        </p:nvSpPr>
        <p:spPr/>
        <p:txBody>
          <a:bodyPr/>
          <a:lstStyle/>
          <a:p>
            <a:pPr>
              <a:defRPr/>
            </a:pPr>
            <a:fld id="{6BE6D1FB-4F8F-4809-B4CC-C2FE5C9ED48A}" type="slidenum">
              <a:rPr lang="en-US" smtClean="0"/>
              <a:pPr>
                <a:defRPr/>
              </a:pPr>
              <a:t>42</a:t>
            </a:fld>
            <a:endParaRPr lang="en-US" dirty="0"/>
          </a:p>
        </p:txBody>
      </p:sp>
      <p:sp>
        <p:nvSpPr>
          <p:cNvPr id="6" name="Text Placeholder 5">
            <a:extLst>
              <a:ext uri="{FF2B5EF4-FFF2-40B4-BE49-F238E27FC236}">
                <a16:creationId xmlns:a16="http://schemas.microsoft.com/office/drawing/2014/main" id="{D7DF6BFD-8B7B-4057-B9BF-D2C8D515332F}"/>
              </a:ext>
            </a:extLst>
          </p:cNvPr>
          <p:cNvSpPr>
            <a:spLocks noGrp="1"/>
          </p:cNvSpPr>
          <p:nvPr>
            <p:ph type="body" sz="quarter" idx="13"/>
          </p:nvPr>
        </p:nvSpPr>
        <p:spPr/>
        <p:txBody>
          <a:bodyPr/>
          <a:lstStyle/>
          <a:p>
            <a:endParaRPr lang="en-US"/>
          </a:p>
        </p:txBody>
      </p:sp>
      <p:sp>
        <p:nvSpPr>
          <p:cNvPr id="7" name="Content Placeholder 6">
            <a:extLst>
              <a:ext uri="{FF2B5EF4-FFF2-40B4-BE49-F238E27FC236}">
                <a16:creationId xmlns:a16="http://schemas.microsoft.com/office/drawing/2014/main" id="{96DF5725-D3BE-4486-8125-388BE7EEC2E3}"/>
              </a:ext>
            </a:extLst>
          </p:cNvPr>
          <p:cNvSpPr>
            <a:spLocks noGrp="1"/>
          </p:cNvSpPr>
          <p:nvPr>
            <p:ph idx="1"/>
          </p:nvPr>
        </p:nvSpPr>
        <p:spPr/>
        <p:txBody>
          <a:bodyPr/>
          <a:lstStyle/>
          <a:p>
            <a:pPr marL="0" marR="0" indent="0" algn="justLow" rtl="1">
              <a:lnSpc>
                <a:spcPct val="120000"/>
              </a:lnSpc>
              <a:spcBef>
                <a:spcPts val="60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1-در این پروژه از رابط کاربری گرافیکی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pyqt</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استفاده شد که محیط اجرا را به رایانه محدود می­کند و نیازمند نصب برنامه کاربردی بر روی کامپیوتر کاربر است. این درحالی است که اگر از رابط­های گرافیکی تحت وب استفاده شود، کاربری را ساده تر خواهد کرد و افراد می­توانند بدون نصب هیچگونه پیشنیازی و تنها با یک مرورگر وب به سیستم دسترسی پیدا کنند. یا حتی از طریق تلفن­های همراه بتوانند از سیستم بهره­برداری کنند.</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indent="0" algn="justLow" rtl="1">
              <a:lnSpc>
                <a:spcPct val="120000"/>
              </a:lnSpc>
              <a:spcBef>
                <a:spcPts val="60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2-در این پروژه در برنامه های سرور و سرور پردازشی از فرآیندها استفاده شد. هنگامی که از فرآیندها استفاده می­کنیم، سیستم عامل کامپیوتر میزبان وظیفه اجرای آن فرآیند را برعهده میگیرد و اجرای آن را مدیریت می­کند. راهکار مناسب­تر این است که بجای استفاده از فرآیندها اجرای برنامه ها را داخل یک کانتینر داکر برد، و اجرای آن را بر عهده کوبرنتیس قرار داد، با انجام این کار فرآیند اجرای برنامه ها بر روی خوشه ای از رایانه ها ساده تر خواهد شد.</a:t>
            </a:r>
          </a:p>
          <a:p>
            <a:pPr marL="0" marR="0" indent="0" algn="justLow" rtl="1">
              <a:lnSpc>
                <a:spcPct val="120000"/>
              </a:lnSpc>
              <a:spcBef>
                <a:spcPts val="600"/>
              </a:spcBef>
              <a:spcAft>
                <a:spcPts val="0"/>
              </a:spcAft>
            </a:pP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826252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FE068B-6DB9-4E54-8613-D722D91932C0}"/>
              </a:ext>
            </a:extLst>
          </p:cNvPr>
          <p:cNvSpPr>
            <a:spLocks noGrp="1"/>
          </p:cNvSpPr>
          <p:nvPr>
            <p:ph idx="1"/>
          </p:nvPr>
        </p:nvSpPr>
        <p:spPr/>
        <p:txBody>
          <a:bodyPr/>
          <a:lstStyle/>
          <a:p>
            <a:pPr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سیستم هوشمند کامل برای پیاده‌سازی در سامانه نظارتی مکان های امنیتی برای نظارت پیرامونی، ارائه شد که بتوان هر الگوریتم هوش مصنوعی دلخواه را بر روی سیستم پیاده کرد تا کاربران اتاق مانیتورینگ بتوانند نتیجه پردازش شده این مدل­ها را روی دوربین مورد نظر بررسی کنند.</a:t>
            </a:r>
          </a:p>
          <a:p>
            <a:pPr algn="justLow"/>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این کار موجب افزایش بهره­وری افراد خواهد شد، چرا که هر شخص می­تواند با دقت بیشتری، تعداد دوربین بیشتری را بررسی کند و از خطای انسانی ناشی عدم دقت شخص ناظر نسبت به یک نقطه جلوگیری کند و مفهوم ایجاد امنیت تحقق یابد. </a:t>
            </a:r>
          </a:p>
          <a:p>
            <a:pPr algn="justLow"/>
            <a:endParaRPr lang="fa-IR" sz="2400" dirty="0">
              <a:latin typeface="Times New Roman" panose="02020603050405020304" pitchFamily="18" charset="0"/>
              <a:ea typeface="Times New Roman" panose="02020603050405020304" pitchFamily="18" charset="0"/>
            </a:endParaRPr>
          </a:p>
          <a:p>
            <a:pPr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همچنین برای اینکه بتوان نظارت دوربین­های مناطق متفاوت را در یک پایگاه امنیتی، در اختیار اشخاص متفاوت قرار داد و از حداکثر توانمندی یک مجموعه استفاده کرد، برای هر دوربین سطح دسترسی تعریف شد، تا اشخاصی که به دوربین ها دسترسی پیدا می‌کنند را مدیریت کرد.</a:t>
            </a:r>
            <a:endParaRPr lang="en-US" sz="2800" dirty="0"/>
          </a:p>
        </p:txBody>
      </p:sp>
      <p:sp>
        <p:nvSpPr>
          <p:cNvPr id="3" name="Title 2">
            <a:extLst>
              <a:ext uri="{FF2B5EF4-FFF2-40B4-BE49-F238E27FC236}">
                <a16:creationId xmlns:a16="http://schemas.microsoft.com/office/drawing/2014/main" id="{5D127190-7E85-4D4E-8BA8-8BE6358B20D4}"/>
              </a:ext>
            </a:extLst>
          </p:cNvPr>
          <p:cNvSpPr>
            <a:spLocks noGrp="1"/>
          </p:cNvSpPr>
          <p:nvPr>
            <p:ph type="title"/>
          </p:nvPr>
        </p:nvSpPr>
        <p:spPr/>
        <p:txBody>
          <a:bodyPr/>
          <a:lstStyle/>
          <a:p>
            <a:r>
              <a:rPr lang="fa-IR" dirty="0"/>
              <a:t>جمع بندی</a:t>
            </a:r>
            <a:endParaRPr lang="en-US" dirty="0"/>
          </a:p>
        </p:txBody>
      </p:sp>
      <p:sp>
        <p:nvSpPr>
          <p:cNvPr id="4" name="Footer Placeholder 3">
            <a:extLst>
              <a:ext uri="{FF2B5EF4-FFF2-40B4-BE49-F238E27FC236}">
                <a16:creationId xmlns:a16="http://schemas.microsoft.com/office/drawing/2014/main" id="{9D6F74F2-F124-42DA-A46E-40644CDCC66C}"/>
              </a:ext>
            </a:extLst>
          </p:cNvPr>
          <p:cNvSpPr>
            <a:spLocks noGrp="1"/>
          </p:cNvSpPr>
          <p:nvPr>
            <p:ph type="ftr" sz="quarter" idx="11"/>
          </p:nvPr>
        </p:nvSpPr>
        <p:spPr/>
        <p:txBody>
          <a:bodyPr/>
          <a:lstStyle/>
          <a:p>
            <a:pPr>
              <a:defRPr/>
            </a:pPr>
            <a:r>
              <a:rPr lang="en-US"/>
              <a:t>IRS-aided wireless systems</a:t>
            </a:r>
            <a:endParaRPr lang="en-US" dirty="0"/>
          </a:p>
        </p:txBody>
      </p:sp>
      <p:sp>
        <p:nvSpPr>
          <p:cNvPr id="5" name="Slide Number Placeholder 4">
            <a:extLst>
              <a:ext uri="{FF2B5EF4-FFF2-40B4-BE49-F238E27FC236}">
                <a16:creationId xmlns:a16="http://schemas.microsoft.com/office/drawing/2014/main" id="{E2ED90F0-B040-4469-AB1A-3A7BC6DA417C}"/>
              </a:ext>
            </a:extLst>
          </p:cNvPr>
          <p:cNvSpPr>
            <a:spLocks noGrp="1"/>
          </p:cNvSpPr>
          <p:nvPr>
            <p:ph type="sldNum" sz="quarter" idx="12"/>
          </p:nvPr>
        </p:nvSpPr>
        <p:spPr/>
        <p:txBody>
          <a:bodyPr/>
          <a:lstStyle/>
          <a:p>
            <a:pPr>
              <a:defRPr/>
            </a:pPr>
            <a:fld id="{6BE6D1FB-4F8F-4809-B4CC-C2FE5C9ED48A}" type="slidenum">
              <a:rPr lang="en-US" smtClean="0"/>
              <a:pPr>
                <a:defRPr/>
              </a:pPr>
              <a:t>43</a:t>
            </a:fld>
            <a:endParaRPr lang="en-US" dirty="0"/>
          </a:p>
        </p:txBody>
      </p:sp>
      <p:sp>
        <p:nvSpPr>
          <p:cNvPr id="6" name="Text Placeholder 5">
            <a:extLst>
              <a:ext uri="{FF2B5EF4-FFF2-40B4-BE49-F238E27FC236}">
                <a16:creationId xmlns:a16="http://schemas.microsoft.com/office/drawing/2014/main" id="{CA2F1C1F-2AE7-42E2-A529-3DB7774BDAB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00375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96F6F-3ED8-4DDA-A4AB-E205789AC0CE}"/>
              </a:ext>
            </a:extLst>
          </p:cNvPr>
          <p:cNvSpPr>
            <a:spLocks noGrp="1"/>
          </p:cNvSpPr>
          <p:nvPr>
            <p:ph idx="1"/>
          </p:nvPr>
        </p:nvSpPr>
        <p:spPr/>
        <p:txBody>
          <a:bodyPr/>
          <a:lstStyle/>
          <a:p>
            <a:pPr algn="ctr"/>
            <a:endParaRPr lang="fa-IR" sz="6000" dirty="0"/>
          </a:p>
          <a:p>
            <a:pPr marL="0" indent="0" algn="ctr">
              <a:buNone/>
            </a:pPr>
            <a:endParaRPr lang="fa-IR" sz="6000" dirty="0"/>
          </a:p>
          <a:p>
            <a:pPr marL="0" indent="0" algn="ctr">
              <a:buNone/>
            </a:pPr>
            <a:r>
              <a:rPr lang="fa-IR" sz="6000" dirty="0"/>
              <a:t>تشکر از توجه شما</a:t>
            </a:r>
            <a:endParaRPr lang="en-US" sz="6000" dirty="0"/>
          </a:p>
        </p:txBody>
      </p:sp>
      <p:sp>
        <p:nvSpPr>
          <p:cNvPr id="3" name="Title 2">
            <a:extLst>
              <a:ext uri="{FF2B5EF4-FFF2-40B4-BE49-F238E27FC236}">
                <a16:creationId xmlns:a16="http://schemas.microsoft.com/office/drawing/2014/main" id="{DD809093-D91C-4116-BB8B-B177593A410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E1A0A84-45BC-43A5-81B7-B6712A3FC87C}"/>
              </a:ext>
            </a:extLst>
          </p:cNvPr>
          <p:cNvSpPr>
            <a:spLocks noGrp="1"/>
          </p:cNvSpPr>
          <p:nvPr>
            <p:ph type="ftr" sz="quarter" idx="11"/>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AD69B5BF-82F4-4C35-A9EF-51511AB5F8D7}"/>
              </a:ext>
            </a:extLst>
          </p:cNvPr>
          <p:cNvSpPr>
            <a:spLocks noGrp="1"/>
          </p:cNvSpPr>
          <p:nvPr>
            <p:ph type="sldNum" sz="quarter" idx="12"/>
          </p:nvPr>
        </p:nvSpPr>
        <p:spPr/>
        <p:txBody>
          <a:bodyPr/>
          <a:lstStyle/>
          <a:p>
            <a:pPr>
              <a:defRPr/>
            </a:pPr>
            <a:fld id="{6BE6D1FB-4F8F-4809-B4CC-C2FE5C9ED48A}" type="slidenum">
              <a:rPr lang="en-US" smtClean="0"/>
              <a:pPr>
                <a:defRPr/>
              </a:pPr>
              <a:t>44</a:t>
            </a:fld>
            <a:endParaRPr lang="en-US" dirty="0"/>
          </a:p>
        </p:txBody>
      </p:sp>
      <p:sp>
        <p:nvSpPr>
          <p:cNvPr id="6" name="Text Placeholder 5">
            <a:extLst>
              <a:ext uri="{FF2B5EF4-FFF2-40B4-BE49-F238E27FC236}">
                <a16:creationId xmlns:a16="http://schemas.microsoft.com/office/drawing/2014/main" id="{F84E2CD2-721B-45EA-9B37-0A23083D7A8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940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9EF537-A945-4E5A-B485-C8791B70AA47}"/>
              </a:ext>
            </a:extLst>
          </p:cNvPr>
          <p:cNvSpPr>
            <a:spLocks noGrp="1"/>
          </p:cNvSpPr>
          <p:nvPr>
            <p:ph idx="1"/>
          </p:nvPr>
        </p:nvSpPr>
        <p:spPr/>
        <p:txBody>
          <a:bodyPr/>
          <a:lstStyle/>
          <a:p>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برنامه هایی که چنین قایلیتی ارائه میکنند،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VMS</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video management software</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نامیده می‌شوند. </a:t>
            </a:r>
            <a:r>
              <a:rPr lang="fa-IR" sz="2400" dirty="0">
                <a:latin typeface="Times New Roman" panose="02020603050405020304" pitchFamily="18" charset="0"/>
                <a:ea typeface="Times New Roman" panose="02020603050405020304" pitchFamily="18" charset="0"/>
              </a:rPr>
              <a:t>نمونه ای از این نرم افزار ها شامل:</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x-none" dirty="0">
                <a:effectLst/>
                <a:latin typeface="Times New Roman" panose="02020603050405020304" pitchFamily="18" charset="0"/>
                <a:ea typeface="Times New Roman" panose="02020603050405020304" pitchFamily="18" charset="0"/>
                <a:cs typeface="B Nazanin" panose="00000400000000000000" pitchFamily="2" charset="-78"/>
              </a:rPr>
              <a:t>Cisco Meraki</a:t>
            </a: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en-US" dirty="0">
                <a:effectLst/>
                <a:latin typeface="Times New Roman" panose="02020603050405020304" pitchFamily="18" charset="0"/>
                <a:ea typeface="Times New Roman" panose="02020603050405020304" pitchFamily="18" charset="0"/>
                <a:cs typeface="B Nazanin" panose="00000400000000000000" pitchFamily="2" charset="-78"/>
              </a:rPr>
              <a:t>Rhombus</a:t>
            </a:r>
            <a:endParaRPr lang="fa-IR" dirty="0">
              <a:latin typeface="Times New Roman" panose="02020603050405020304" pitchFamily="18" charset="0"/>
              <a:ea typeface="Times New Roman" panose="02020603050405020304" pitchFamily="18" charset="0"/>
            </a:endParaRPr>
          </a:p>
          <a:p>
            <a:r>
              <a:rPr lang="en-US" dirty="0" err="1">
                <a:effectLst/>
                <a:latin typeface="Times New Roman" panose="02020603050405020304" pitchFamily="18" charset="0"/>
                <a:ea typeface="Times New Roman" panose="02020603050405020304" pitchFamily="18" charset="0"/>
                <a:cs typeface="B Nazanin" panose="00000400000000000000" pitchFamily="2" charset="-78"/>
              </a:rPr>
              <a:t>EyeLine</a:t>
            </a:r>
            <a:r>
              <a:rPr lang="en-US"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400" dirty="0"/>
          </a:p>
        </p:txBody>
      </p:sp>
      <p:sp>
        <p:nvSpPr>
          <p:cNvPr id="3" name="Title 2">
            <a:extLst>
              <a:ext uri="{FF2B5EF4-FFF2-40B4-BE49-F238E27FC236}">
                <a16:creationId xmlns:a16="http://schemas.microsoft.com/office/drawing/2014/main" id="{5791D9DC-D6C7-4495-A533-EB9E9103EAA1}"/>
              </a:ext>
            </a:extLst>
          </p:cNvPr>
          <p:cNvSpPr>
            <a:spLocks noGrp="1"/>
          </p:cNvSpPr>
          <p:nvPr>
            <p:ph type="title"/>
          </p:nvPr>
        </p:nvSpPr>
        <p:spPr/>
        <p:txBody>
          <a:bodyPr/>
          <a:lstStyle/>
          <a:p>
            <a:r>
              <a:rPr lang="fa-IR" dirty="0"/>
              <a:t>مقدمه-کارهای انجام شده در این زمینه</a:t>
            </a:r>
            <a:endParaRPr lang="en-US" dirty="0"/>
          </a:p>
        </p:txBody>
      </p:sp>
      <p:sp>
        <p:nvSpPr>
          <p:cNvPr id="4" name="Footer Placeholder 3">
            <a:extLst>
              <a:ext uri="{FF2B5EF4-FFF2-40B4-BE49-F238E27FC236}">
                <a16:creationId xmlns:a16="http://schemas.microsoft.com/office/drawing/2014/main" id="{828B044D-E3B6-4EF0-BC83-E1677716D77A}"/>
              </a:ext>
            </a:extLst>
          </p:cNvPr>
          <p:cNvSpPr>
            <a:spLocks noGrp="1"/>
          </p:cNvSpPr>
          <p:nvPr>
            <p:ph type="ftr" sz="quarter" idx="11"/>
          </p:nvPr>
        </p:nvSpPr>
        <p:spPr/>
        <p:txBody>
          <a:bodyPr/>
          <a:lstStyle/>
          <a:p>
            <a:pPr>
              <a:defRPr/>
            </a:pPr>
            <a:r>
              <a:rPr lang="fa-IR" dirty="0"/>
              <a:t>مقدمه-کارهای انجام شده در این زمینه</a:t>
            </a:r>
            <a:endParaRPr lang="en-US" dirty="0"/>
          </a:p>
        </p:txBody>
      </p:sp>
      <p:sp>
        <p:nvSpPr>
          <p:cNvPr id="5" name="Slide Number Placeholder 4">
            <a:extLst>
              <a:ext uri="{FF2B5EF4-FFF2-40B4-BE49-F238E27FC236}">
                <a16:creationId xmlns:a16="http://schemas.microsoft.com/office/drawing/2014/main" id="{0154E94A-6B3E-4C71-BA45-726B4C496D2E}"/>
              </a:ext>
            </a:extLst>
          </p:cNvPr>
          <p:cNvSpPr>
            <a:spLocks noGrp="1"/>
          </p:cNvSpPr>
          <p:nvPr>
            <p:ph type="sldNum" sz="quarter" idx="12"/>
          </p:nvPr>
        </p:nvSpPr>
        <p:spPr/>
        <p:txBody>
          <a:bodyPr/>
          <a:lstStyle/>
          <a:p>
            <a:pPr>
              <a:defRPr/>
            </a:pPr>
            <a:fld id="{6BE6D1FB-4F8F-4809-B4CC-C2FE5C9ED48A}" type="slidenum">
              <a:rPr lang="en-US" smtClean="0"/>
              <a:pPr>
                <a:defRPr/>
              </a:pPr>
              <a:t>5</a:t>
            </a:fld>
            <a:endParaRPr lang="en-US" dirty="0"/>
          </a:p>
        </p:txBody>
      </p:sp>
      <p:sp>
        <p:nvSpPr>
          <p:cNvPr id="6" name="Text Placeholder 5">
            <a:extLst>
              <a:ext uri="{FF2B5EF4-FFF2-40B4-BE49-F238E27FC236}">
                <a16:creationId xmlns:a16="http://schemas.microsoft.com/office/drawing/2014/main" id="{DF2A60E9-1C6A-421E-A543-F94CE062C13C}"/>
              </a:ext>
            </a:extLst>
          </p:cNvPr>
          <p:cNvSpPr>
            <a:spLocks noGrp="1"/>
          </p:cNvSpPr>
          <p:nvPr>
            <p:ph type="body" sz="quarter" idx="13"/>
          </p:nvPr>
        </p:nvSpPr>
        <p:spPr/>
        <p:txBody>
          <a:bodyPr/>
          <a:lstStyle/>
          <a:p>
            <a:endParaRPr lang="en-US"/>
          </a:p>
        </p:txBody>
      </p:sp>
      <p:pic>
        <p:nvPicPr>
          <p:cNvPr id="7" name="Picture 6" descr="Best Video Surveillance Software">
            <a:extLst>
              <a:ext uri="{FF2B5EF4-FFF2-40B4-BE49-F238E27FC236}">
                <a16:creationId xmlns:a16="http://schemas.microsoft.com/office/drawing/2014/main" id="{38AC9653-76DE-4E12-9FBC-880DF66DDB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5037"/>
            <a:ext cx="5227955" cy="3272155"/>
          </a:xfrm>
          <a:prstGeom prst="rect">
            <a:avLst/>
          </a:prstGeom>
          <a:noFill/>
          <a:ln>
            <a:noFill/>
          </a:ln>
        </p:spPr>
      </p:pic>
      <p:pic>
        <p:nvPicPr>
          <p:cNvPr id="9" name="Picture 8">
            <a:extLst>
              <a:ext uri="{FF2B5EF4-FFF2-40B4-BE49-F238E27FC236}">
                <a16:creationId xmlns:a16="http://schemas.microsoft.com/office/drawing/2014/main" id="{B7CDEB79-E848-4F5F-946C-065A4D8CD8EB}"/>
              </a:ext>
            </a:extLst>
          </p:cNvPr>
          <p:cNvPicPr>
            <a:picLocks noChangeAspect="1"/>
          </p:cNvPicPr>
          <p:nvPr/>
        </p:nvPicPr>
        <p:blipFill>
          <a:blip r:embed="rId3"/>
          <a:stretch>
            <a:fillRect/>
          </a:stretch>
        </p:blipFill>
        <p:spPr>
          <a:xfrm>
            <a:off x="1999953" y="2996952"/>
            <a:ext cx="4997422" cy="2808312"/>
          </a:xfrm>
          <a:prstGeom prst="rect">
            <a:avLst/>
          </a:prstGeom>
        </p:spPr>
      </p:pic>
      <p:pic>
        <p:nvPicPr>
          <p:cNvPr id="10" name="Picture 9">
            <a:extLst>
              <a:ext uri="{FF2B5EF4-FFF2-40B4-BE49-F238E27FC236}">
                <a16:creationId xmlns:a16="http://schemas.microsoft.com/office/drawing/2014/main" id="{AAB2DA94-AE56-4572-860B-300DF43951E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9212" y="3518383"/>
            <a:ext cx="3408011" cy="2974495"/>
          </a:xfrm>
          <a:prstGeom prst="rect">
            <a:avLst/>
          </a:prstGeom>
          <a:noFill/>
          <a:ln>
            <a:noFill/>
          </a:ln>
        </p:spPr>
      </p:pic>
    </p:spTree>
    <p:extLst>
      <p:ext uri="{BB962C8B-B14F-4D97-AF65-F5344CB8AC3E}">
        <p14:creationId xmlns:p14="http://schemas.microsoft.com/office/powerpoint/2010/main" val="16534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9EF537-A945-4E5A-B485-C8791B70AA47}"/>
              </a:ext>
            </a:extLst>
          </p:cNvPr>
          <p:cNvSpPr>
            <a:spLocks noGrp="1"/>
          </p:cNvSpPr>
          <p:nvPr>
            <p:ph idx="1"/>
          </p:nvPr>
        </p:nvSpPr>
        <p:spPr>
          <a:xfrm>
            <a:off x="251520" y="1066804"/>
            <a:ext cx="8435280" cy="5059363"/>
          </a:xfrm>
        </p:spPr>
        <p:txBody>
          <a:bodyPr/>
          <a:lstStyle/>
          <a:p>
            <a:pPr algn="justLow">
              <a:lnSpc>
                <a:spcPct val="120000"/>
              </a:lnSpc>
              <a:spcBef>
                <a:spcPts val="60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این نرم افزارها عموما اطلاعات را در سرورهای خود پردازش و ذخیره می­کنند.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پر واضح است که نمی­توان اطلاعات امنیتی و نظامی یک کشور را به سرورهای یک شرکت خارج از مرزهای ایران منتقل نمود.</a:t>
            </a:r>
          </a:p>
          <a:p>
            <a:pPr algn="justLow">
              <a:lnSpc>
                <a:spcPct val="120000"/>
              </a:lnSpc>
              <a:spcBef>
                <a:spcPts val="60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همچنین هیچ یک از نرم­افزار­های فوق امکان پیاده­سازی الگوریتم های هوش مصنوعی شخصی­سازی شده را دربه کاربر ارائه نمی­دهند، که مدیران سیستم بتوانند آن را متناسب با نیازهای خود طراحی و استفاده نمایند.</a:t>
            </a:r>
          </a:p>
          <a:p>
            <a:pPr algn="justLow">
              <a:lnSpc>
                <a:spcPct val="120000"/>
              </a:lnSpc>
              <a:spcBef>
                <a:spcPts val="600"/>
              </a:spcBef>
              <a:spcAft>
                <a:spcPts val="0"/>
              </a:spcAft>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پس نیازمند ساختن یک سیستم یکپارچه که توانایی دریافت و تجمیع و ذخیره اطلاعات و توانایی اجرای الگوریتم­های هوش مصنوعی دلخواه را بر روی اطلاعات دوربین ها داشته باشد.</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5791D9DC-D6C7-4495-A533-EB9E9103EAA1}"/>
              </a:ext>
            </a:extLst>
          </p:cNvPr>
          <p:cNvSpPr>
            <a:spLocks noGrp="1"/>
          </p:cNvSpPr>
          <p:nvPr>
            <p:ph type="title"/>
          </p:nvPr>
        </p:nvSpPr>
        <p:spPr/>
        <p:txBody>
          <a:bodyPr/>
          <a:lstStyle/>
          <a:p>
            <a:r>
              <a:rPr lang="fa-IR" dirty="0"/>
              <a:t>مقدمه-کارهای انجام شده در این زمینه</a:t>
            </a:r>
            <a:endParaRPr lang="en-US" dirty="0"/>
          </a:p>
        </p:txBody>
      </p:sp>
      <p:sp>
        <p:nvSpPr>
          <p:cNvPr id="4" name="Footer Placeholder 3">
            <a:extLst>
              <a:ext uri="{FF2B5EF4-FFF2-40B4-BE49-F238E27FC236}">
                <a16:creationId xmlns:a16="http://schemas.microsoft.com/office/drawing/2014/main" id="{828B044D-E3B6-4EF0-BC83-E1677716D77A}"/>
              </a:ext>
            </a:extLst>
          </p:cNvPr>
          <p:cNvSpPr>
            <a:spLocks noGrp="1"/>
          </p:cNvSpPr>
          <p:nvPr>
            <p:ph type="ftr" sz="quarter" idx="11"/>
          </p:nvPr>
        </p:nvSpPr>
        <p:spPr/>
        <p:txBody>
          <a:bodyPr/>
          <a:lstStyle/>
          <a:p>
            <a:pPr>
              <a:defRPr/>
            </a:pPr>
            <a:r>
              <a:rPr lang="fa-IR" dirty="0"/>
              <a:t>مقدمه-کارهای انجام شده در این زمینه</a:t>
            </a:r>
            <a:endParaRPr lang="en-US" dirty="0"/>
          </a:p>
        </p:txBody>
      </p:sp>
      <p:sp>
        <p:nvSpPr>
          <p:cNvPr id="5" name="Slide Number Placeholder 4">
            <a:extLst>
              <a:ext uri="{FF2B5EF4-FFF2-40B4-BE49-F238E27FC236}">
                <a16:creationId xmlns:a16="http://schemas.microsoft.com/office/drawing/2014/main" id="{0154E94A-6B3E-4C71-BA45-726B4C496D2E}"/>
              </a:ext>
            </a:extLst>
          </p:cNvPr>
          <p:cNvSpPr>
            <a:spLocks noGrp="1"/>
          </p:cNvSpPr>
          <p:nvPr>
            <p:ph type="sldNum" sz="quarter" idx="12"/>
          </p:nvPr>
        </p:nvSpPr>
        <p:spPr/>
        <p:txBody>
          <a:bodyPr/>
          <a:lstStyle/>
          <a:p>
            <a:pPr>
              <a:defRPr/>
            </a:pPr>
            <a:fld id="{6BE6D1FB-4F8F-4809-B4CC-C2FE5C9ED48A}" type="slidenum">
              <a:rPr lang="en-US" smtClean="0"/>
              <a:pPr>
                <a:defRPr/>
              </a:pPr>
              <a:t>6</a:t>
            </a:fld>
            <a:endParaRPr lang="en-US" dirty="0"/>
          </a:p>
        </p:txBody>
      </p:sp>
      <p:sp>
        <p:nvSpPr>
          <p:cNvPr id="6" name="Text Placeholder 5">
            <a:extLst>
              <a:ext uri="{FF2B5EF4-FFF2-40B4-BE49-F238E27FC236}">
                <a16:creationId xmlns:a16="http://schemas.microsoft.com/office/drawing/2014/main" id="{DF2A60E9-1C6A-421E-A543-F94CE062C13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3381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3E4513-A57D-4F72-9FB6-E471F4FD26CB}"/>
              </a:ext>
            </a:extLst>
          </p:cNvPr>
          <p:cNvSpPr>
            <a:spLocks noGrp="1"/>
          </p:cNvSpPr>
          <p:nvPr>
            <p:ph idx="1"/>
          </p:nvPr>
        </p:nvSpPr>
        <p:spPr/>
        <p:txBody>
          <a:bodyPr/>
          <a:lstStyle/>
          <a:p>
            <a:pPr algn="justLow"/>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این پروژه هدف پیاده­سازی</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یک سیستم مدیریت ویدیویی شخصی سازی شده، ارائه یک معماری منسجم برای کنترل تصاویر دوربین‌ها، مد</a:t>
            </a:r>
            <a:r>
              <a:rPr lang="fa-IR" sz="2400" dirty="0">
                <a:latin typeface="Times New Roman" panose="02020603050405020304" pitchFamily="18" charset="0"/>
                <a:ea typeface="Times New Roman" panose="02020603050405020304" pitchFamily="18" charset="0"/>
              </a:rPr>
              <a:t>ی</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ریت پردازش دوربین‌ها و همچنین مدیریت کاربران است.</a:t>
            </a:r>
          </a:p>
          <a:p>
            <a:pPr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این سیستم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به کمک شخص ناظر</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بر دوربین‌ها</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آمده و فرآیند نظارت کردن بر دوربین­ها را با کمک هوش مصنوعی و پردازش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در زمان واقعی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تسهیل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می‌کند و احتمال وجود خطای انسانی را کاهش می‌دهد</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2">
            <a:extLst>
              <a:ext uri="{FF2B5EF4-FFF2-40B4-BE49-F238E27FC236}">
                <a16:creationId xmlns:a16="http://schemas.microsoft.com/office/drawing/2014/main" id="{2B9E09F5-BE69-4583-8318-BCA6E1A428DD}"/>
              </a:ext>
            </a:extLst>
          </p:cNvPr>
          <p:cNvSpPr>
            <a:spLocks noGrp="1"/>
          </p:cNvSpPr>
          <p:nvPr>
            <p:ph type="title"/>
          </p:nvPr>
        </p:nvSpPr>
        <p:spPr/>
        <p:txBody>
          <a:bodyPr/>
          <a:lstStyle/>
          <a:p>
            <a:r>
              <a:rPr lang="fa-IR" dirty="0"/>
              <a:t>مقدمه-هدف پروژه</a:t>
            </a:r>
            <a:endParaRPr lang="en-US" dirty="0"/>
          </a:p>
        </p:txBody>
      </p:sp>
      <p:sp>
        <p:nvSpPr>
          <p:cNvPr id="4" name="Footer Placeholder 3">
            <a:extLst>
              <a:ext uri="{FF2B5EF4-FFF2-40B4-BE49-F238E27FC236}">
                <a16:creationId xmlns:a16="http://schemas.microsoft.com/office/drawing/2014/main" id="{C77D65BA-D29C-4D7F-B829-1B5EB6AF582A}"/>
              </a:ext>
            </a:extLst>
          </p:cNvPr>
          <p:cNvSpPr>
            <a:spLocks noGrp="1"/>
          </p:cNvSpPr>
          <p:nvPr>
            <p:ph type="ftr" sz="quarter" idx="11"/>
          </p:nvPr>
        </p:nvSpPr>
        <p:spPr/>
        <p:txBody>
          <a:bodyPr/>
          <a:lstStyle/>
          <a:p>
            <a:pPr>
              <a:defRPr/>
            </a:pPr>
            <a:r>
              <a:rPr lang="fa-IR" dirty="0"/>
              <a:t>مقدمه-هدف پروژه</a:t>
            </a:r>
            <a:endParaRPr lang="en-US" dirty="0"/>
          </a:p>
        </p:txBody>
      </p:sp>
      <p:sp>
        <p:nvSpPr>
          <p:cNvPr id="5" name="Slide Number Placeholder 4">
            <a:extLst>
              <a:ext uri="{FF2B5EF4-FFF2-40B4-BE49-F238E27FC236}">
                <a16:creationId xmlns:a16="http://schemas.microsoft.com/office/drawing/2014/main" id="{5FFBAA94-167D-4A33-B570-6925DB95FFDD}"/>
              </a:ext>
            </a:extLst>
          </p:cNvPr>
          <p:cNvSpPr>
            <a:spLocks noGrp="1"/>
          </p:cNvSpPr>
          <p:nvPr>
            <p:ph type="sldNum" sz="quarter" idx="12"/>
          </p:nvPr>
        </p:nvSpPr>
        <p:spPr/>
        <p:txBody>
          <a:bodyPr/>
          <a:lstStyle/>
          <a:p>
            <a:pPr>
              <a:defRPr/>
            </a:pPr>
            <a:fld id="{6BE6D1FB-4F8F-4809-B4CC-C2FE5C9ED48A}" type="slidenum">
              <a:rPr lang="en-US" smtClean="0"/>
              <a:pPr>
                <a:defRPr/>
              </a:pPr>
              <a:t>7</a:t>
            </a:fld>
            <a:endParaRPr lang="en-US" dirty="0"/>
          </a:p>
        </p:txBody>
      </p:sp>
      <p:sp>
        <p:nvSpPr>
          <p:cNvPr id="6" name="Text Placeholder 5">
            <a:extLst>
              <a:ext uri="{FF2B5EF4-FFF2-40B4-BE49-F238E27FC236}">
                <a16:creationId xmlns:a16="http://schemas.microsoft.com/office/drawing/2014/main" id="{18C7A84F-BA1C-4D17-B4FF-3B2151BF6A3B}"/>
              </a:ext>
            </a:extLst>
          </p:cNvPr>
          <p:cNvSpPr>
            <a:spLocks noGrp="1"/>
          </p:cNvSpPr>
          <p:nvPr>
            <p:ph type="body" sz="quarter" idx="13"/>
          </p:nvPr>
        </p:nvSpPr>
        <p:spPr/>
        <p:txBody>
          <a:bodyPr/>
          <a:lstStyle/>
          <a:p>
            <a:endParaRPr lang="en-US"/>
          </a:p>
        </p:txBody>
      </p:sp>
      <p:pic>
        <p:nvPicPr>
          <p:cNvPr id="1026" name="Picture 2">
            <a:extLst>
              <a:ext uri="{FF2B5EF4-FFF2-40B4-BE49-F238E27FC236}">
                <a16:creationId xmlns:a16="http://schemas.microsoft.com/office/drawing/2014/main" id="{6F07D4DE-597A-4B7D-8DF5-4172C44F7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947" y="3642345"/>
            <a:ext cx="4793506" cy="249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34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3634D-4357-4E76-8E0D-A818CD3CC43D}"/>
              </a:ext>
            </a:extLst>
          </p:cNvPr>
          <p:cNvSpPr>
            <a:spLocks noGrp="1"/>
          </p:cNvSpPr>
          <p:nvPr>
            <p:ph idx="1"/>
          </p:nvPr>
        </p:nvSpPr>
        <p:spPr/>
        <p:txBody>
          <a:bodyPr/>
          <a:lstStyle/>
          <a:p>
            <a:pPr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سیستم فوق ویژگی هایی باید داشته باشد که به شرح زیر است.</a:t>
            </a:r>
          </a:p>
          <a:p>
            <a:pPr lvl="1" algn="justLow"/>
            <a:r>
              <a:rPr lang="fa-IR" sz="2400" dirty="0">
                <a:latin typeface="Times New Roman" panose="02020603050405020304" pitchFamily="18" charset="0"/>
                <a:ea typeface="Times New Roman" panose="02020603050405020304" pitchFamily="18" charset="0"/>
              </a:rPr>
              <a:t>پشتیبانی از تمامی دوربین‌های تحت شبکه با استاندارد </a:t>
            </a:r>
            <a:r>
              <a:rPr lang="en-US" sz="2400" dirty="0">
                <a:latin typeface="Times New Roman" panose="02020603050405020304" pitchFamily="18" charset="0"/>
                <a:ea typeface="Times New Roman" panose="02020603050405020304" pitchFamily="18" charset="0"/>
              </a:rPr>
              <a:t>ONVIF</a:t>
            </a:r>
            <a:endParaRPr lang="fa-IR" sz="2400" dirty="0">
              <a:latin typeface="Times New Roman" panose="02020603050405020304" pitchFamily="18" charset="0"/>
              <a:ea typeface="Times New Roman" panose="02020603050405020304" pitchFamily="18" charset="0"/>
            </a:endParaRPr>
          </a:p>
          <a:p>
            <a:pPr lvl="1" algn="justLow"/>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توانایی اضافه کردن تعداد نامحدود دوربین</a:t>
            </a:r>
          </a:p>
          <a:p>
            <a:pPr lvl="1" algn="justLow"/>
            <a:r>
              <a:rPr lang="fa-IR" sz="2400" dirty="0">
                <a:latin typeface="Times New Roman" panose="02020603050405020304" pitchFamily="18" charset="0"/>
                <a:ea typeface="Times New Roman" panose="02020603050405020304" pitchFamily="18" charset="0"/>
              </a:rPr>
              <a:t>توانایی اجرای هر الگوریتم هوش‌مصنوعی پردازش تصویر که مدیرسیستم فعال کرده باشد.</a:t>
            </a:r>
          </a:p>
          <a:p>
            <a:pPr lvl="1" algn="justLow"/>
            <a:r>
              <a:rPr lang="fa-IR" sz="2400" dirty="0">
                <a:latin typeface="Times New Roman" panose="02020603050405020304" pitchFamily="18" charset="0"/>
                <a:ea typeface="Times New Roman" panose="02020603050405020304" pitchFamily="18" charset="0"/>
              </a:rPr>
              <a:t>توانایی اضافه کردن تعداد نامحدود کاربر به مجموعه و تعیین سطح دسترسی</a:t>
            </a:r>
          </a:p>
          <a:p>
            <a:pPr lvl="1" algn="justLow"/>
            <a:r>
              <a:rPr lang="fa-IR" sz="2400" dirty="0">
                <a:latin typeface="Times New Roman" panose="02020603050405020304" pitchFamily="18" charset="0"/>
                <a:ea typeface="Times New Roman" panose="02020603050405020304" pitchFamily="18" charset="0"/>
              </a:rPr>
              <a:t>توانایی مدیریت کاربران و دسترسی به اطلاعات و اطلاعات پردازش شده دوربین‌ها بر اساس سطح دسترسی</a:t>
            </a:r>
          </a:p>
          <a:p>
            <a:pPr lvl="1" algn="justLow"/>
            <a:r>
              <a:rPr lang="fa-IR" sz="2400" dirty="0">
                <a:latin typeface="Times New Roman" panose="02020603050405020304" pitchFamily="18" charset="0"/>
                <a:ea typeface="Times New Roman" panose="02020603050405020304" pitchFamily="18" charset="0"/>
              </a:rPr>
              <a:t>توانایی ذخیره‌سازی اطلاعات و نمایش بازپخش اطلاعات هنگام درخواست کاربر</a:t>
            </a:r>
          </a:p>
          <a:p>
            <a:pPr algn="justLow"/>
            <a:endParaRPr lang="en-US" sz="2400" dirty="0"/>
          </a:p>
        </p:txBody>
      </p:sp>
      <p:sp>
        <p:nvSpPr>
          <p:cNvPr id="3" name="Title 2">
            <a:extLst>
              <a:ext uri="{FF2B5EF4-FFF2-40B4-BE49-F238E27FC236}">
                <a16:creationId xmlns:a16="http://schemas.microsoft.com/office/drawing/2014/main" id="{A315DFAF-9B85-4C8F-8271-63365FACA675}"/>
              </a:ext>
            </a:extLst>
          </p:cNvPr>
          <p:cNvSpPr>
            <a:spLocks noGrp="1"/>
          </p:cNvSpPr>
          <p:nvPr>
            <p:ph type="title"/>
          </p:nvPr>
        </p:nvSpPr>
        <p:spPr/>
        <p:txBody>
          <a:bodyPr/>
          <a:lstStyle/>
          <a:p>
            <a:r>
              <a:rPr lang="fa-IR" dirty="0"/>
              <a:t>مقدمه-هدف پروژه</a:t>
            </a:r>
            <a:endParaRPr lang="en-US" dirty="0"/>
          </a:p>
        </p:txBody>
      </p:sp>
      <p:sp>
        <p:nvSpPr>
          <p:cNvPr id="4" name="Footer Placeholder 3">
            <a:extLst>
              <a:ext uri="{FF2B5EF4-FFF2-40B4-BE49-F238E27FC236}">
                <a16:creationId xmlns:a16="http://schemas.microsoft.com/office/drawing/2014/main" id="{627F53FE-B0D4-424D-95A8-617EA78B54CC}"/>
              </a:ext>
            </a:extLst>
          </p:cNvPr>
          <p:cNvSpPr>
            <a:spLocks noGrp="1"/>
          </p:cNvSpPr>
          <p:nvPr>
            <p:ph type="ftr" sz="quarter" idx="11"/>
          </p:nvPr>
        </p:nvSpPr>
        <p:spPr/>
        <p:txBody>
          <a:bodyPr/>
          <a:lstStyle/>
          <a:p>
            <a:pPr>
              <a:defRPr/>
            </a:pPr>
            <a:r>
              <a:rPr lang="fa-IR" dirty="0"/>
              <a:t>مقدمه-هدف پروژه</a:t>
            </a:r>
            <a:endParaRPr lang="en-US" dirty="0"/>
          </a:p>
        </p:txBody>
      </p:sp>
      <p:sp>
        <p:nvSpPr>
          <p:cNvPr id="5" name="Slide Number Placeholder 4">
            <a:extLst>
              <a:ext uri="{FF2B5EF4-FFF2-40B4-BE49-F238E27FC236}">
                <a16:creationId xmlns:a16="http://schemas.microsoft.com/office/drawing/2014/main" id="{943A2070-D757-4FC3-87FB-D03E6B30C433}"/>
              </a:ext>
            </a:extLst>
          </p:cNvPr>
          <p:cNvSpPr>
            <a:spLocks noGrp="1"/>
          </p:cNvSpPr>
          <p:nvPr>
            <p:ph type="sldNum" sz="quarter" idx="12"/>
          </p:nvPr>
        </p:nvSpPr>
        <p:spPr/>
        <p:txBody>
          <a:bodyPr/>
          <a:lstStyle/>
          <a:p>
            <a:pPr>
              <a:defRPr/>
            </a:pPr>
            <a:fld id="{6BE6D1FB-4F8F-4809-B4CC-C2FE5C9ED48A}" type="slidenum">
              <a:rPr lang="en-US" smtClean="0"/>
              <a:pPr>
                <a:defRPr/>
              </a:pPr>
              <a:t>8</a:t>
            </a:fld>
            <a:endParaRPr lang="en-US" dirty="0"/>
          </a:p>
        </p:txBody>
      </p:sp>
      <p:sp>
        <p:nvSpPr>
          <p:cNvPr id="6" name="Text Placeholder 5">
            <a:extLst>
              <a:ext uri="{FF2B5EF4-FFF2-40B4-BE49-F238E27FC236}">
                <a16:creationId xmlns:a16="http://schemas.microsoft.com/office/drawing/2014/main" id="{902F41D2-F764-4A46-BBEE-3E32365EDB3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63438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4BD0D1-3D3B-47AC-8C59-17A46249FE8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0FC0966-CDAE-4D9A-9F36-51A83B20A947}"/>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BE99FAFE-3197-45F9-BBD9-8E3C7238F3DF}"/>
              </a:ext>
            </a:extLst>
          </p:cNvPr>
          <p:cNvSpPr>
            <a:spLocks noGrp="1"/>
          </p:cNvSpPr>
          <p:nvPr>
            <p:ph type="sldNum" sz="quarter" idx="12"/>
          </p:nvPr>
        </p:nvSpPr>
        <p:spPr/>
        <p:txBody>
          <a:bodyPr/>
          <a:lstStyle/>
          <a:p>
            <a:pPr>
              <a:defRPr/>
            </a:pPr>
            <a:fld id="{6BE6D1FB-4F8F-4809-B4CC-C2FE5C9ED48A}" type="slidenum">
              <a:rPr lang="en-US" smtClean="0"/>
              <a:pPr>
                <a:defRPr/>
              </a:pPr>
              <a:t>9</a:t>
            </a:fld>
            <a:endParaRPr lang="en-US" dirty="0"/>
          </a:p>
        </p:txBody>
      </p:sp>
      <p:sp>
        <p:nvSpPr>
          <p:cNvPr id="6" name="Text Placeholder 5">
            <a:extLst>
              <a:ext uri="{FF2B5EF4-FFF2-40B4-BE49-F238E27FC236}">
                <a16:creationId xmlns:a16="http://schemas.microsoft.com/office/drawing/2014/main" id="{EC54CA36-D8B0-4590-85A7-F4A5FD34DB2D}"/>
              </a:ext>
            </a:extLst>
          </p:cNvPr>
          <p:cNvSpPr>
            <a:spLocks noGrp="1"/>
          </p:cNvSpPr>
          <p:nvPr>
            <p:ph type="body" sz="quarter" idx="13"/>
          </p:nvPr>
        </p:nvSpPr>
        <p:spPr/>
        <p:txBody>
          <a:bodyPr/>
          <a:lstStyle/>
          <a:p>
            <a:endParaRPr lang="en-US"/>
          </a:p>
        </p:txBody>
      </p:sp>
      <p:sp>
        <p:nvSpPr>
          <p:cNvPr id="7" name="Rectangle: Rounded Corners 6">
            <a:extLst>
              <a:ext uri="{FF2B5EF4-FFF2-40B4-BE49-F238E27FC236}">
                <a16:creationId xmlns:a16="http://schemas.microsoft.com/office/drawing/2014/main" id="{05AF1843-9C22-48D7-B21C-FE9F68F5F32C}"/>
              </a:ext>
            </a:extLst>
          </p:cNvPr>
          <p:cNvSpPr/>
          <p:nvPr/>
        </p:nvSpPr>
        <p:spPr>
          <a:xfrm>
            <a:off x="1331640" y="2348880"/>
            <a:ext cx="6745560"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4000" dirty="0">
                <a:cs typeface="B Nazanin" panose="00000400000000000000" pitchFamily="2" charset="-78"/>
              </a:rPr>
              <a:t>معماری</a:t>
            </a:r>
            <a:endParaRPr lang="en-US" sz="4000" dirty="0">
              <a:cs typeface="B Nazanin" panose="00000400000000000000" pitchFamily="2" charset="-78"/>
            </a:endParaRPr>
          </a:p>
        </p:txBody>
      </p:sp>
    </p:spTree>
    <p:extLst>
      <p:ext uri="{BB962C8B-B14F-4D97-AF65-F5344CB8AC3E}">
        <p14:creationId xmlns:p14="http://schemas.microsoft.com/office/powerpoint/2010/main" val="3010475333"/>
      </p:ext>
    </p:extLst>
  </p:cSld>
  <p:clrMapOvr>
    <a:masterClrMapping/>
  </p:clrMapOvr>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118240</TotalTime>
  <Words>3522</Words>
  <Application>Microsoft Office PowerPoint</Application>
  <PresentationFormat>On-screen Show (4:3)</PresentationFormat>
  <Paragraphs>307</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 Nazanin</vt:lpstr>
      <vt:lpstr>BZarBold</vt:lpstr>
      <vt:lpstr>Calibri</vt:lpstr>
      <vt:lpstr>Times New Roman</vt:lpstr>
      <vt:lpstr>Beamer</vt:lpstr>
      <vt:lpstr>PowerPoint Presentation</vt:lpstr>
      <vt:lpstr>فهرست مطالب</vt:lpstr>
      <vt:lpstr>PowerPoint Presentation</vt:lpstr>
      <vt:lpstr>مقدمه-پیشگفتار</vt:lpstr>
      <vt:lpstr>مقدمه-کارهای انجام شده در این زمینه</vt:lpstr>
      <vt:lpstr>مقدمه-کارهای انجام شده در این زمینه</vt:lpstr>
      <vt:lpstr>مقدمه-هدف پروژه</vt:lpstr>
      <vt:lpstr>مقدمه-هدف پروژه</vt:lpstr>
      <vt:lpstr>PowerPoint Presentation</vt:lpstr>
      <vt:lpstr>معماری-یکپارچه سازی سیستم</vt:lpstr>
      <vt:lpstr>معماری-یکپارچه سازی سیستم</vt:lpstr>
      <vt:lpstr>معماری-یکپارچه سازی سیستم</vt:lpstr>
      <vt:lpstr>معماری-یکپارچه سازی سیستم</vt:lpstr>
      <vt:lpstr>معماری-یکپارچه سازی سیستم</vt:lpstr>
      <vt:lpstr>معماری-بررسی ساختار پیشنهادی</vt:lpstr>
      <vt:lpstr>معماری-بررسی سرویس ها</vt:lpstr>
      <vt:lpstr>معماری-بررسی سرویس ها</vt:lpstr>
      <vt:lpstr>معماری-بررسی سرویس ها</vt:lpstr>
      <vt:lpstr>معماری-بررسی سرویس ها</vt:lpstr>
      <vt:lpstr>معماری-بررسی ساختار برنامه کاربردی</vt:lpstr>
      <vt:lpstr>معماری-بررسی ساختار برنامه کاربردی</vt:lpstr>
      <vt:lpstr>چالش پردازش در زمان واقعی</vt:lpstr>
      <vt:lpstr>PowerPoint Presentation</vt:lpstr>
      <vt:lpstr>PowerPoint Presentation</vt:lpstr>
      <vt:lpstr>راه اندازی برنامه کاربردی سرور</vt:lpstr>
      <vt:lpstr>راه اندازی برنامه کاربردی سرور</vt:lpstr>
      <vt:lpstr>راه اندازی برنامه کاربردی سرور</vt:lpstr>
      <vt:lpstr>راه اندازی برنامه کاربردی سرور</vt:lpstr>
      <vt:lpstr>راه اندازی برنامه کاربردی سرور</vt:lpstr>
      <vt:lpstr>راه اندازی برنامه کاربردی سرور پردازشی</vt:lpstr>
      <vt:lpstr>راه اندازی برنامه کاربردی سرور پردازشی</vt:lpstr>
      <vt:lpstr>راه اندازی برنامه کاربردی سرور پردازشی</vt:lpstr>
      <vt:lpstr>راه اندازی برنامه کاربردی سرور پردازشی</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راه اندازی برنامه کاربردی کاربر</vt:lpstr>
      <vt:lpstr>PowerPoint Presentation</vt:lpstr>
      <vt:lpstr>پیشنهادات</vt:lpstr>
      <vt:lpstr>جمع بندی</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HM</dc:creator>
  <cp:lastModifiedBy>Hossein Gholami</cp:lastModifiedBy>
  <cp:revision>2652</cp:revision>
  <cp:lastPrinted>2016-11-14T08:02:25Z</cp:lastPrinted>
  <dcterms:created xsi:type="dcterms:W3CDTF">2011-07-16T00:01:15Z</dcterms:created>
  <dcterms:modified xsi:type="dcterms:W3CDTF">2022-02-05T10:41:05Z</dcterms:modified>
</cp:coreProperties>
</file>