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1" r:id="rId2"/>
    <p:sldId id="1142" r:id="rId3"/>
    <p:sldId id="1005" r:id="rId4"/>
    <p:sldId id="1121" r:id="rId5"/>
    <p:sldId id="1120" r:id="rId6"/>
    <p:sldId id="1037" r:id="rId7"/>
    <p:sldId id="1144" r:id="rId8"/>
  </p:sldIdLst>
  <p:sldSz cx="9144000" cy="6858000" type="screen4x3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199315E-3177-4A83-9C2B-F401AB423404}">
          <p14:sldIdLst>
            <p14:sldId id="771"/>
            <p14:sldId id="1142"/>
            <p14:sldId id="1005"/>
            <p14:sldId id="1121"/>
            <p14:sldId id="1120"/>
            <p14:sldId id="1037"/>
            <p14:sldId id="11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" initials="V" lastIdx="1" clrIdx="0"/>
  <p:cmAuthor id="2" name="Amin" initials="A" lastIdx="1" clrIdx="1">
    <p:extLst>
      <p:ext uri="{19B8F6BF-5375-455C-9EA6-DF929625EA0E}">
        <p15:presenceInfo xmlns:p15="http://schemas.microsoft.com/office/powerpoint/2012/main" userId="Amin" providerId="None"/>
      </p:ext>
    </p:extLst>
  </p:cmAuthor>
  <p:cmAuthor id="3" name="Hossein Gholami" initials="HG" lastIdx="11" clrIdx="2">
    <p:extLst>
      <p:ext uri="{19B8F6BF-5375-455C-9EA6-DF929625EA0E}">
        <p15:presenceInfo xmlns:p15="http://schemas.microsoft.com/office/powerpoint/2012/main" userId="dd6315089e0962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333B2"/>
    <a:srgbClr val="007600"/>
    <a:srgbClr val="3938C6"/>
    <a:srgbClr val="00FF00"/>
    <a:srgbClr val="FFF915"/>
    <a:srgbClr val="EFEBF7"/>
    <a:srgbClr val="F77BCE"/>
    <a:srgbClr val="A8E884"/>
    <a:srgbClr val="D6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364" autoAdjust="0"/>
  </p:normalViewPr>
  <p:slideViewPr>
    <p:cSldViewPr>
      <p:cViewPr varScale="1">
        <p:scale>
          <a:sx n="72" d="100"/>
          <a:sy n="72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r>
              <a:rPr lang="en-US"/>
              <a:t>3/27/2016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r>
              <a:rPr lang="en-CA"/>
              <a:t>Next Generation Communication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2456279F-D563-46B3-AF4B-EA0B1367A7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199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3/27/2016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Next Generation Communication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F483FBD-1468-4247-B098-2C86B8198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83FBD-1468-4247-B098-2C86B819867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83FBD-1468-4247-B098-2C86B819867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2015480"/>
            <a:ext cx="8229600" cy="1269504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67880"/>
            <a:ext cx="7772400" cy="838200"/>
          </a:xfrm>
        </p:spPr>
        <p:txBody>
          <a:bodyPr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5334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" y="6492879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8D9BDA-C631-4664-B8F2-5918225D86DE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9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218328-D5E3-4892-8B04-EA607876F7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3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426042"/>
            <a:ext cx="8229600" cy="18722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929" y="2943046"/>
            <a:ext cx="7772400" cy="838200"/>
          </a:xfrm>
        </p:spPr>
        <p:txBody>
          <a:bodyPr/>
          <a:lstStyle>
            <a:lvl1pPr rtl="1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fa-IR" dirty="0"/>
              <a:t>موضوع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endParaRPr lang="fa-I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9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218328-D5E3-4892-8B04-EA607876F7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F593A-6BFC-4315-935A-82471AD53C98}"/>
              </a:ext>
            </a:extLst>
          </p:cNvPr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672F3A-5055-4BD1-95F9-DB8FA6D6F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5929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848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ery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b" anchorCtr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66804"/>
            <a:ext cx="8382000" cy="505936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/>
            </a:lvl4pPr>
            <a:lvl5pPr marL="2000250" indent="-1714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800"/>
            </a:lvl5pPr>
          </a:lstStyle>
          <a:p>
            <a:pPr lvl="0"/>
            <a:r>
              <a:rPr lang="fa-IR" dirty="0"/>
              <a:t>سطح 1</a:t>
            </a:r>
            <a:endParaRPr lang="en-US" dirty="0"/>
          </a:p>
          <a:p>
            <a:pPr lvl="1"/>
            <a:r>
              <a:rPr lang="fa-IR" dirty="0"/>
              <a:t>سطح 2</a:t>
            </a:r>
            <a:endParaRPr lang="en-US" dirty="0"/>
          </a:p>
          <a:p>
            <a:pPr lvl="2"/>
            <a:r>
              <a:rPr lang="fa-IR" dirty="0"/>
              <a:t>سطح 3</a:t>
            </a:r>
            <a:endParaRPr lang="en-US" dirty="0"/>
          </a:p>
          <a:p>
            <a:pPr lvl="3"/>
            <a:r>
              <a:rPr lang="fa-IR" dirty="0"/>
              <a:t>سطح 4</a:t>
            </a:r>
            <a:endParaRPr lang="en-US" dirty="0"/>
          </a:p>
          <a:p>
            <a:pPr lvl="4"/>
            <a:r>
              <a:rPr lang="fa-IR" dirty="0"/>
              <a:t>سطح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ctr" rtl="1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موضوع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9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6453336"/>
            <a:ext cx="4211959" cy="404664"/>
          </a:xfrm>
        </p:spPr>
        <p:txBody>
          <a:bodyPr anchor="ctr" anchorCtr="0"/>
          <a:lstStyle>
            <a:lvl1pPr marL="0" indent="0" algn="l" rtl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14" name="Picture 21">
            <a:extLst>
              <a:ext uri="{FF2B5EF4-FFF2-40B4-BE49-F238E27FC236}">
                <a16:creationId xmlns:a16="http://schemas.microsoft.com/office/drawing/2014/main" id="{E0D9CF12-4297-44EA-AD3E-5D9B0F027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9" b="89967" l="8240" r="90262">
                        <a14:foregroundMark x1="50187" y1="55518" x2="40824" y2="51171"/>
                        <a14:foregroundMark x1="8614" y1="38462" x2="9363" y2="58194"/>
                        <a14:foregroundMark x1="86517" y1="37458" x2="83895" y2="58863"/>
                        <a14:foregroundMark x1="90262" y1="48161" x2="90262" y2="48161"/>
                        <a14:foregroundMark x1="47566" y1="29766" x2="56180" y2="31438"/>
                        <a14:foregroundMark x1="48315" y1="47157" x2="48315" y2="47157"/>
                        <a14:foregroundMark x1="48315" y1="47157" x2="48315" y2="47157"/>
                        <a14:foregroundMark x1="46067" y1="47157" x2="50187" y2="39799"/>
                        <a14:foregroundMark x1="44944" y1="35452" x2="53558" y2="38127"/>
                        <a14:foregroundMark x1="41573" y1="55853" x2="56554" y2="58194"/>
                        <a14:foregroundMark x1="18727" y1="32776" x2="42697" y2="20736"/>
                        <a14:foregroundMark x1="48689" y1="19732" x2="73034" y2="23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797095" cy="8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Description: Description: بازنشسته.jpg">
            <a:extLst>
              <a:ext uri="{FF2B5EF4-FFF2-40B4-BE49-F238E27FC236}">
                <a16:creationId xmlns:a16="http://schemas.microsoft.com/office/drawing/2014/main" id="{4BF1E356-FDFA-4B76-B809-3BA9A1C5D1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09" b="97445" l="5639" r="93985">
                        <a14:foregroundMark x1="40226" y1="16058" x2="78947" y2="28467"/>
                        <a14:foregroundMark x1="78947" y1="28467" x2="85714" y2="64964"/>
                        <a14:foregroundMark x1="85714" y1="64964" x2="64389" y2="93581"/>
                        <a14:foregroundMark x1="52056" y1="95698" x2="51880" y2="95620"/>
                        <a14:foregroundMark x1="55361" y1="97156" x2="55140" y2="97059"/>
                        <a14:foregroundMark x1="27820" y1="90146" x2="12406" y2="56204"/>
                        <a14:foregroundMark x1="12406" y1="56204" x2="37594" y2="21168"/>
                        <a14:foregroundMark x1="18797" y1="28467" x2="10150" y2="50000"/>
                        <a14:foregroundMark x1="6767" y1="49270" x2="6767" y2="49270"/>
                        <a14:foregroundMark x1="50000" y1="6204" x2="50000" y2="6204"/>
                        <a14:foregroundMark x1="91353" y1="53285" x2="91353" y2="53285"/>
                        <a14:foregroundMark x1="93985" y1="48540" x2="93985" y2="48540"/>
                        <a14:foregroundMark x1="5639" y1="61314" x2="5639" y2="61314"/>
                        <a14:backgroundMark x1="56767" y1="97445" x2="56767" y2="97445"/>
                        <a14:backgroundMark x1="54887" y1="97810" x2="62406" y2="98905"/>
                        <a14:backgroundMark x1="54135" y1="97810" x2="54135" y2="97810"/>
                        <a14:backgroundMark x1="54135" y1="97810" x2="53008" y2="97445"/>
                        <a14:backgroundMark x1="54135" y1="97445" x2="54887" y2="97445"/>
                        <a14:backgroundMark x1="54887" y1="97445" x2="54135" y2="97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905" y="18629"/>
            <a:ext cx="651599" cy="6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5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8600" y="1066804"/>
            <a:ext cx="4267200" cy="5059363"/>
          </a:xfrm>
        </p:spPr>
        <p:txBody>
          <a:bodyPr/>
          <a:lstStyle>
            <a:lvl1pPr marL="342900" marR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400"/>
            </a:lvl2pPr>
            <a:lvl3pPr marL="11430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800"/>
            </a:lvl4pPr>
            <a:lvl5pPr marL="20574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143000" marR="0" lvl="2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600200" marR="0" lvl="3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2057400" marR="0" lvl="4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4"/>
            <a:ext cx="4267200" cy="5059363"/>
          </a:xfrm>
        </p:spPr>
        <p:txBody>
          <a:bodyPr/>
          <a:lstStyle>
            <a:lvl1pPr marL="342900" indent="-342900" rtl="1">
              <a:buClr>
                <a:schemeClr val="tx1"/>
              </a:buClr>
              <a:buSzPct val="102000"/>
              <a:buFont typeface="Arial" panose="020B0604020202020204" pitchFamily="34" charset="0"/>
              <a:buChar char="•"/>
              <a:defRPr sz="2400">
                <a:cs typeface="B Nazanin" panose="00000400000000000000" pitchFamily="2" charset="-78"/>
              </a:defRPr>
            </a:lvl1pPr>
            <a:lvl2pPr marL="742950" indent="-285750">
              <a:buClr>
                <a:schemeClr val="tx1"/>
              </a:buClr>
              <a:buSzPct val="102000"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tx1"/>
              </a:buClr>
              <a:buSzPct val="102000"/>
              <a:buFont typeface="Arial" panose="020B0604020202020204" pitchFamily="34" charset="0"/>
              <a:buChar char="•"/>
              <a:defRPr sz="1800"/>
            </a:lvl3pPr>
            <a:lvl4pPr marL="1600200" indent="-228600">
              <a:buClr>
                <a:schemeClr val="tx1"/>
              </a:buClr>
              <a:buSzPct val="102000"/>
              <a:buFont typeface="Arial" panose="020B0604020202020204" pitchFamily="34" charset="0"/>
              <a:buChar char="•"/>
              <a:defRPr sz="1600"/>
            </a:lvl4pPr>
            <a:lvl5pPr marL="2057400" indent="-228600">
              <a:buClr>
                <a:schemeClr val="tx1"/>
              </a:buClr>
              <a:buSzPct val="102000"/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a-IR" dirty="0"/>
              <a:t>سطح 1</a:t>
            </a:r>
            <a:endParaRPr lang="en-US" dirty="0"/>
          </a:p>
          <a:p>
            <a:pPr lvl="1"/>
            <a:r>
              <a:rPr lang="fa-IR" dirty="0"/>
              <a:t>سطح 2</a:t>
            </a:r>
            <a:endParaRPr lang="en-US" dirty="0"/>
          </a:p>
          <a:p>
            <a:pPr lvl="2"/>
            <a:r>
              <a:rPr lang="fa-IR" dirty="0"/>
              <a:t>سطح 3</a:t>
            </a:r>
            <a:endParaRPr lang="en-US" dirty="0"/>
          </a:p>
          <a:p>
            <a:pPr lvl="3"/>
            <a:r>
              <a:rPr lang="fa-IR" dirty="0"/>
              <a:t>سطح 4</a:t>
            </a:r>
            <a:endParaRPr lang="en-US" dirty="0"/>
          </a:p>
          <a:p>
            <a:pPr lvl="4"/>
            <a:r>
              <a:rPr lang="fa-IR" dirty="0"/>
              <a:t>سطح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ctr" rtl="1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موضوع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9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914438-E03E-42D6-939C-F115C7234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E9949-DAD4-4546-BDE5-CED5C665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5929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07D11667-342B-40ED-86D0-E0DE790D0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6453336"/>
            <a:ext cx="4211959" cy="404664"/>
          </a:xfrm>
        </p:spPr>
        <p:txBody>
          <a:bodyPr anchor="ctr" anchorCtr="0"/>
          <a:lstStyle>
            <a:lvl1pPr marL="0" indent="0" algn="l" rtl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5" y="6488117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 dirty="0"/>
              <a:t>موضوع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4"/>
            <a:ext cx="4040188" cy="4449763"/>
          </a:xfrm>
        </p:spPr>
        <p:txBody>
          <a:bodyPr/>
          <a:lstStyle>
            <a:lvl1pPr marL="342900" marR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742950" marR="0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143000" marR="0" lvl="2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600200" marR="0" lvl="3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2057400" marR="0" lvl="4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90600"/>
            <a:ext cx="4041775" cy="639762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a-IR" dirty="0"/>
              <a:t>موضوع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1676404"/>
            <a:ext cx="4041775" cy="4449763"/>
          </a:xfrm>
        </p:spPr>
        <p:txBody>
          <a:bodyPr/>
          <a:lstStyle>
            <a:lvl1pPr marL="342900" marR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742950" marR="0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143000" marR="0" lvl="2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1600200" marR="0" lvl="3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  <a:p>
            <a:pPr marL="2057400" marR="0" lvl="4" indent="-2286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B Nazanin" panose="00000400000000000000" pitchFamily="2" charset="-78"/>
              </a:rPr>
              <a:t>سطح 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ctr" rtl="1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موضوع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9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8425CC-1EB0-4DE8-B2BA-F16A60422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912C6-B684-4EFB-8ED7-EF1AC540CE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5929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152705-A6C9-4311-A103-548393DFC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6453336"/>
            <a:ext cx="4211959" cy="404664"/>
          </a:xfrm>
        </p:spPr>
        <p:txBody>
          <a:bodyPr anchor="ctr" anchorCtr="0"/>
          <a:lstStyle>
            <a:lvl1pPr marL="0" indent="0" algn="l" rtl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Siz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ctr" rtl="1">
              <a:defRPr sz="2800" baseline="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dirty="0"/>
              <a:t>موضوع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6477000"/>
            <a:ext cx="4572000" cy="381000"/>
          </a:xfrm>
        </p:spPr>
        <p:txBody>
          <a:bodyPr anchor="ctr">
            <a:normAutofit/>
          </a:bodyPr>
          <a:lstStyle>
            <a:lvl1pPr algn="l" rtl="0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9"/>
            <a:ext cx="3505200" cy="36512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9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9B09D5-51A1-4336-96F4-6B5507BAD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8B282-57DF-413F-917A-B3226AFA7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5929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2B578E-1384-424D-B4B3-5F1624F644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4800" y="1066804"/>
            <a:ext cx="8382000" cy="505936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/>
            </a:lvl4pPr>
            <a:lvl5pPr marL="2000250" indent="-171450">
              <a:lnSpc>
                <a:spcPct val="100000"/>
              </a:lnSpc>
              <a:spcBef>
                <a:spcPts val="63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800"/>
            </a:lvl5pPr>
          </a:lstStyle>
          <a:p>
            <a:pPr lvl="0"/>
            <a:r>
              <a:rPr lang="fa-IR" dirty="0"/>
              <a:t>سطح 1</a:t>
            </a:r>
            <a:endParaRPr lang="en-US" dirty="0"/>
          </a:p>
          <a:p>
            <a:pPr lvl="1"/>
            <a:r>
              <a:rPr lang="fa-IR" dirty="0"/>
              <a:t>سطح 2</a:t>
            </a:r>
            <a:endParaRPr lang="en-US" dirty="0"/>
          </a:p>
          <a:p>
            <a:pPr lvl="2"/>
            <a:r>
              <a:rPr lang="fa-IR" dirty="0"/>
              <a:t>سطح 3</a:t>
            </a:r>
            <a:endParaRPr lang="en-US" dirty="0"/>
          </a:p>
          <a:p>
            <a:pPr lvl="3"/>
            <a:r>
              <a:rPr lang="fa-IR" dirty="0"/>
              <a:t>سطح 4</a:t>
            </a:r>
            <a:endParaRPr lang="en-US" dirty="0"/>
          </a:p>
          <a:p>
            <a:pPr lvl="4"/>
            <a:r>
              <a:rPr lang="fa-IR" dirty="0"/>
              <a:t>سطح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a-IR" dirty="0">
                <a:cs typeface="B Nazanin" panose="00000400000000000000" pitchFamily="2" charset="-78"/>
              </a:rPr>
              <a:t>موضوع</a:t>
            </a:r>
            <a:endParaRPr lang="en-CA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a-IR" dirty="0"/>
              <a:t>قسمت اصلی 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4</a:t>
            </a:r>
            <a:endParaRPr lang="en-US" dirty="0"/>
          </a:p>
          <a:p>
            <a:pPr lvl="4"/>
            <a:r>
              <a:rPr lang="fa-IR" dirty="0"/>
              <a:t>سطح 5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C1AFCD-A1ED-4944-B412-D42D8C644C6B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IRS-aided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8" r:id="rId3"/>
    <p:sldLayoutId id="2147483690" r:id="rId4"/>
    <p:sldLayoutId id="2147483691" r:id="rId5"/>
    <p:sldLayoutId id="2147483692" r:id="rId6"/>
  </p:sldLayoutIdLst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B Nazanin" panose="00000400000000000000" pitchFamily="2" charset="-7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060848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600" b="1" dirty="0">
                <a:solidFill>
                  <a:srgbClr val="000000"/>
                </a:solidFill>
                <a:effectLst/>
                <a:latin typeface="BZarBold"/>
                <a:ea typeface="Times New Roman" panose="02020603050405020304" pitchFamily="18" charset="0"/>
                <a:cs typeface="B Nazanin" panose="00000400000000000000" pitchFamily="2" charset="-78"/>
              </a:rPr>
              <a:t>به نام خدا</a:t>
            </a:r>
            <a:endParaRPr lang="en-US" sz="4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568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2000">
        <p14:switch dir="r"/>
      </p:transition>
    </mc:Choice>
    <mc:Fallback>
      <p:transition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06084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rgbClr val="000000"/>
                </a:solidFill>
                <a:effectLst/>
                <a:latin typeface="BZarBold"/>
                <a:ea typeface="Times New Roman" panose="02020603050405020304" pitchFamily="18" charset="0"/>
                <a:cs typeface="B Nazanin" panose="00000400000000000000" pitchFamily="2" charset="-78"/>
              </a:rPr>
              <a:t>طراحی و پیادهسازی سامانه هوشمند نظارت بر تصاویر دوربین های پیرامونی تحت شبکه</a:t>
            </a:r>
            <a:endParaRPr lang="fa-IR" sz="6600" dirty="0">
              <a:cs typeface="B Nazanin" panose="00000400000000000000" pitchFamily="2" charset="-78"/>
            </a:endParaRPr>
          </a:p>
          <a:p>
            <a:pPr algn="ctr" rtl="1"/>
            <a:endParaRPr lang="en-US" sz="24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endParaRPr lang="fa-IR" sz="24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endParaRPr lang="fa-IR" sz="24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تهیه و تنظیم : حسین غلامی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زمستان 1400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B51E6-B685-40A6-BC75-BC96A93507EB}"/>
              </a:ext>
            </a:extLst>
          </p:cNvPr>
          <p:cNvSpPr txBox="1"/>
          <p:nvPr/>
        </p:nvSpPr>
        <p:spPr>
          <a:xfrm>
            <a:off x="1343980" y="759262"/>
            <a:ext cx="6096000" cy="101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3200" dirty="0">
                <a:effectLst/>
                <a:cs typeface="B Nazanin" panose="00000400000000000000" pitchFamily="2" charset="-78"/>
              </a:rPr>
              <a:t>ارتش جمهوری اسلامی ایران</a:t>
            </a:r>
            <a:endParaRPr lang="en-US" sz="3200" dirty="0">
              <a:effectLst/>
              <a:cs typeface="B Nazanin" panose="00000400000000000000" pitchFamily="2" charset="-78"/>
            </a:endParaRPr>
          </a:p>
          <a:p>
            <a:pPr marL="0" marR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cs typeface="B Nazanin" panose="00000400000000000000" pitchFamily="2" charset="-78"/>
              </a:rPr>
              <a:t>(فرماندهی جنگال و سایبر راهبردی آجا )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4EA8F7F5-58F7-49AC-ACB9-E5AE4D6C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07" y="158517"/>
            <a:ext cx="1623925" cy="18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41276C5-89FB-4C51-A7BD-B3F0F0C81589}"/>
              </a:ext>
            </a:extLst>
          </p:cNvPr>
          <p:cNvSpPr txBox="1">
            <a:spLocks/>
          </p:cNvSpPr>
          <p:nvPr/>
        </p:nvSpPr>
        <p:spPr bwMode="auto">
          <a:xfrm>
            <a:off x="3345945" y="83401"/>
            <a:ext cx="2001078" cy="7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a-IR" sz="2400">
                <a:solidFill>
                  <a:schemeClr val="tx1"/>
                </a:solidFill>
              </a:rPr>
              <a:t>به نام خدا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16" descr="Description: Description: بازنشسته.jpg">
            <a:extLst>
              <a:ext uri="{FF2B5EF4-FFF2-40B4-BE49-F238E27FC236}">
                <a16:creationId xmlns:a16="http://schemas.microsoft.com/office/drawing/2014/main" id="{96E0CEE7-799F-4C6E-B547-83A7DE0B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1" y="89996"/>
            <a:ext cx="1628997" cy="16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3000">
        <p14:switch dir="r"/>
      </p:transition>
    </mc:Choice>
    <mc:Fallback>
      <p:transition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1528F-FA6D-48D6-B39D-F2971D12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72" y="1393973"/>
            <a:ext cx="8382000" cy="5059363"/>
          </a:xfrm>
        </p:spPr>
        <p:txBody>
          <a:bodyPr/>
          <a:lstStyle/>
          <a:p>
            <a:pPr algn="justLow" rtl="1"/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امنیت یکی از مفاهیم اولیه ای است که انسان از ابتدا با آن درگیر بود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ه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و همواره در صدد افزایش آن است.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/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/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یکی از مواردی که در سال های اخیر برای افزایش امنیت رونق گرفته و پیشرفت کرده، ایجاد امنیت توسط سیستم­های نظارتی و دوربین­ها است.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/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 rtl="1"/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دوربین­ها نمی­توانند به صرف ذخیره اطلاعات امنیت را تامین کنند، برای ایجاد امنیت نیازمند آن هستیم که شخصی بر دوربین ها نظارت دائمی داشته باشد که فرآیندی هزینه­بر است و احتمال خطای انسانی وجود دارد.</a:t>
            </a:r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1D05-B738-4792-93CF-BCD680E1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4"/>
            <a:ext cx="8915400" cy="762000"/>
          </a:xfrm>
        </p:spPr>
        <p:txBody>
          <a:bodyPr/>
          <a:lstStyle/>
          <a:p>
            <a:r>
              <a:rPr lang="fa-IR" dirty="0"/>
              <a:t>پیشگفتار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5F86-A64C-4BED-A9BC-649CC7D4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7E2C0-50D8-4559-85AC-C9004352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94CCA4-61BE-457C-932E-6D4A45C8F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3000">
        <p14:switch dir="r"/>
      </p:transition>
    </mc:Choice>
    <mc:Fallback>
      <p:transition advClick="0" advTm="1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E4513-A57D-4F72-9FB6-E471F4FD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این پروژه هدف پیاده­سازی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یک سیستم مدیریت ویدیویی شخصی سازی شده و ارائه یک معماری منسجم برای کنترل تصاویر دوربین‌ها، مد</a:t>
            </a:r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ی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ریت پردازش دوربین‌ها و همچنین مدیریت کاربران است.</a:t>
            </a:r>
          </a:p>
          <a:p>
            <a:pPr algn="justLow"/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این سیستم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به کمک شخص ناظر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بر دوربین‌ها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آمده و فرآیند نظارت کردن بر دوربین­ها را با کمک هوش مصنوعی و پردازش 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زمان واقعی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تسهیل 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می‌کند و احتمال وجود خطای انسانی را کاهش می‌دهد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Low"/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E09F5-BE69-4583-8318-BCA6E1A4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 پروژه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AA94-167D-4A33-B570-6925DB95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C7A84F-BA1C-4D17-B4FF-3B2151BF6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7D4DE-597A-4B7D-8DF5-4172C44F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47" y="3642345"/>
            <a:ext cx="4793506" cy="24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6DC56D-87A2-479B-AA8E-6CA3ADB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93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8000">
        <p14:switch dir="r"/>
      </p:transition>
    </mc:Choice>
    <mc:Fallback>
      <p:transition advClick="0" advTm="1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3634D-4357-4E76-8E0D-A818CD3C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سیستم فوق ویژگی هایی باید داشته باشد که به شرح زیر است.</a:t>
            </a:r>
          </a:p>
          <a:p>
            <a:pPr lvl="1" algn="justLow"/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پشتیبانی از تمامی دوربین‌های تحت شبکه با استاندارد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ONVIF</a:t>
            </a:r>
            <a:endParaRPr lang="fa-I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Low"/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توانایی اضافه کردن تعداد نامحدود دوربین</a:t>
            </a:r>
          </a:p>
          <a:p>
            <a:pPr lvl="1" algn="justLow"/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توانایی اجرای هر الگوریتم هوش‌مصنوعی پردازش تصویر که مدیرسیستم فعال کرده باشد.</a:t>
            </a:r>
          </a:p>
          <a:p>
            <a:pPr lvl="1" algn="justLow"/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توانایی اضافه کردن تعداد نامحدود کاربر به مجموعه و تعیین سطح دسترسی</a:t>
            </a:r>
          </a:p>
          <a:p>
            <a:pPr lvl="1" algn="justLow"/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توانایی مدیریت کاربران و دسترسی زنده به اطلاعات مستقیم و اطلاعات پردازش شده دوربین‌ها بر اساس سطح دسترسی</a:t>
            </a:r>
          </a:p>
          <a:p>
            <a:pPr lvl="1" algn="justLow"/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توانایی ذخیره‌سازی اطلاعات و نمایش بازپخش اطلاعات هنگام درخواست کاربر</a:t>
            </a:r>
          </a:p>
          <a:p>
            <a:pPr algn="justLow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5DFAF-9B85-4C8F-8271-63365FAC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 های سیستم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2070-D757-4FC3-87FB-D03E6B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2F41D2-F764-4A46-BBEE-3E32365E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D33D098-64D2-4C7E-81AC-DFC064DB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438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30000">
        <p14:switch dir="r"/>
      </p:transition>
    </mc:Choice>
    <mc:Fallback>
      <p:transition advClick="0" advTm="3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AB75A-CE12-4EEB-A7DE-2382B7F3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 rtl="1">
              <a:buNone/>
            </a:pPr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برای تحقق هدف پروژه 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سه برنامه کاربردی </a:t>
            </a:r>
            <a:r>
              <a:rPr lang="fa-I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طراحی شده است. که در شکل زیر قابل مشاهده هستند.</a:t>
            </a:r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71F3C-6A5B-408B-AF87-937C0927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ساختار پیشنهادی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5CEE9-7756-4B6F-B417-7670A8AD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C802F-2CC5-4E72-AD8D-3943C59E4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AB5C42D-40C8-4D40-8FEB-C502CE78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751123"/>
            <a:ext cx="564895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C8629-9930-4450-9927-3E147FEBEC49}"/>
              </a:ext>
            </a:extLst>
          </p:cNvPr>
          <p:cNvSpPr txBox="1"/>
          <p:nvPr/>
        </p:nvSpPr>
        <p:spPr>
          <a:xfrm>
            <a:off x="5454419" y="2374876"/>
            <a:ext cx="3318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/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پیشفرض های این معماری:</a:t>
            </a:r>
          </a:p>
          <a:p>
            <a:pPr algn="justLow" rtl="1"/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fa-IR" sz="2400" dirty="0">
                <a:cs typeface="B Nazanin" panose="00000400000000000000" pitchFamily="2" charset="-78"/>
              </a:rPr>
              <a:t>1- در یک شبکه قرار داشته باشندو اجزا بتوانند یکدیگر را ببینند.</a:t>
            </a:r>
          </a:p>
          <a:p>
            <a:pPr marL="0" indent="0" algn="justLow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fa-IR" sz="2400" dirty="0">
                <a:cs typeface="B Nazanin" panose="00000400000000000000" pitchFamily="2" charset="-78"/>
              </a:rPr>
              <a:t>2-دوربین ها استاندارد </a:t>
            </a:r>
            <a:r>
              <a:rPr lang="en-US" sz="2400" dirty="0" err="1">
                <a:cs typeface="B Nazanin" panose="00000400000000000000" pitchFamily="2" charset="-78"/>
              </a:rPr>
              <a:t>onvif</a:t>
            </a:r>
            <a:r>
              <a:rPr lang="fa-IR" sz="2400" dirty="0">
                <a:cs typeface="B Nazanin" panose="00000400000000000000" pitchFamily="2" charset="-78"/>
              </a:rPr>
              <a:t> داشته باشند یعنی بتوان با پروتکل </a:t>
            </a:r>
            <a:r>
              <a:rPr lang="en-US" sz="2400" dirty="0" err="1">
                <a:cs typeface="B Nazanin" panose="00000400000000000000" pitchFamily="2" charset="-78"/>
              </a:rPr>
              <a:t>rtsp</a:t>
            </a:r>
            <a:r>
              <a:rPr lang="fa-IR" sz="2400" dirty="0">
                <a:cs typeface="B Nazanin" panose="00000400000000000000" pitchFamily="2" charset="-78"/>
              </a:rPr>
              <a:t> از آن ها اطلاعات دریافت کرد.</a:t>
            </a:r>
          </a:p>
          <a:p>
            <a:pPr algn="justLow" rtl="1"/>
            <a:endParaRPr lang="fa-I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FDCDBB2-B640-4A60-AD5E-AAAA53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9"/>
            <a:ext cx="3505200" cy="365125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36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0">
        <p14:switch dir="r"/>
      </p:transition>
    </mc:Choice>
    <mc:Fallback>
      <p:transition advClick="0" advTm="5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B1FAA8-B98A-4B27-A62D-550C1E83E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نمایی از برنامه های کاربردی و اجرای آن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92CAA-4B0F-4089-B839-F10D0E8D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064A-F306-4EC4-9FFB-A448AA0D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D1FB-4F8F-4809-B4CC-C2FE5C9ED4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2000">
        <p14:switch dir="r"/>
      </p:transition>
    </mc:Choice>
    <mc:Fallback>
      <p:transition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118292</TotalTime>
  <Words>375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BZarBold</vt:lpstr>
      <vt:lpstr>Calibri</vt:lpstr>
      <vt:lpstr>Times New Roman</vt:lpstr>
      <vt:lpstr>Beamer</vt:lpstr>
      <vt:lpstr>PowerPoint Presentation</vt:lpstr>
      <vt:lpstr>PowerPoint Presentation</vt:lpstr>
      <vt:lpstr>پیشگفتار</vt:lpstr>
      <vt:lpstr>هدف پروژه</vt:lpstr>
      <vt:lpstr>ویژگی های سیستم</vt:lpstr>
      <vt:lpstr>بررسی ساختار پیشنهادی</vt:lpstr>
      <vt:lpstr>نمایی از برنامه های کاربردی و اجرای آن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</dc:creator>
  <cp:lastModifiedBy>Hossein Gholami</cp:lastModifiedBy>
  <cp:revision>2663</cp:revision>
  <cp:lastPrinted>2016-11-14T08:02:25Z</cp:lastPrinted>
  <dcterms:created xsi:type="dcterms:W3CDTF">2011-07-16T00:01:15Z</dcterms:created>
  <dcterms:modified xsi:type="dcterms:W3CDTF">2022-02-05T12:42:46Z</dcterms:modified>
</cp:coreProperties>
</file>