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8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9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10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11.xml" ContentType="application/vnd.openxmlformats-officedocument.presentationml.tags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12.xml" ContentType="application/vnd.openxmlformats-officedocument.presentationml.tags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ags/tag13.xml" ContentType="application/vnd.openxmlformats-officedocument.presentationml.tags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63" r:id="rId6"/>
    <p:sldId id="271" r:id="rId7"/>
    <p:sldId id="273" r:id="rId8"/>
    <p:sldId id="264" r:id="rId9"/>
    <p:sldId id="274" r:id="rId10"/>
    <p:sldId id="275" r:id="rId11"/>
    <p:sldId id="278" r:id="rId12"/>
    <p:sldId id="279" r:id="rId13"/>
    <p:sldId id="26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66" r:id="rId23"/>
    <p:sldId id="267" r:id="rId24"/>
    <p:sldId id="294" r:id="rId25"/>
    <p:sldId id="268" r:id="rId26"/>
    <p:sldId id="286" r:id="rId27"/>
    <p:sldId id="269" r:id="rId28"/>
    <p:sldId id="287" r:id="rId29"/>
    <p:sldId id="288" r:id="rId30"/>
    <p:sldId id="270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C1"/>
    <a:srgbClr val="00BAEE"/>
    <a:srgbClr val="95D2AC"/>
    <a:srgbClr val="93CFA9"/>
    <a:srgbClr val="66BA84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8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Limitations</a:t>
          </a:r>
          <a:endParaRPr lang="en-US" dirty="0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HOST Project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Projet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Démo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B60D1DB9-572C-4924-BC2C-517E9495521C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Nouveautés</a:t>
          </a:r>
          <a:endParaRPr lang="en-US" dirty="0"/>
        </a:p>
      </dgm:t>
    </dgm:pt>
    <dgm:pt modelId="{2D4C0210-668C-4A98-A9BB-40D4E01EE2D4}" type="parTrans" cxnId="{D87CA503-6A25-433E-8585-03A2A2ACB75F}">
      <dgm:prSet/>
      <dgm:spPr/>
      <dgm:t>
        <a:bodyPr/>
        <a:lstStyle/>
        <a:p>
          <a:endParaRPr lang="en-US"/>
        </a:p>
      </dgm:t>
    </dgm:pt>
    <dgm:pt modelId="{CC3A9870-54D8-436E-B2D6-6330722F7B6F}" type="sibTrans" cxnId="{D87CA503-6A25-433E-8585-03A2A2ACB75F}">
      <dgm:prSet/>
      <dgm:spPr/>
      <dgm:t>
        <a:bodyPr/>
        <a:lstStyle/>
        <a:p>
          <a:endParaRPr lang="en-US"/>
        </a:p>
      </dgm:t>
    </dgm:pt>
    <dgm:pt modelId="{E9E8C566-1FEE-4356-BE0C-187A7AC8E438}">
      <dgm:prSet/>
      <dgm:spPr>
        <a:solidFill>
          <a:srgbClr val="65C6C1"/>
        </a:solidFill>
      </dgm:spPr>
      <dgm:t>
        <a:bodyPr/>
        <a:lstStyle/>
        <a:p>
          <a:r>
            <a:rPr lang="fr-CH"/>
            <a:t>Limitations</a:t>
          </a:r>
          <a:endParaRPr lang="en-US"/>
        </a:p>
      </dgm:t>
    </dgm:pt>
    <dgm:pt modelId="{4A123CA6-9A80-4E84-9448-2258041B83C8}" type="parTrans" cxnId="{8C495C11-A28D-4C8E-A0B7-8C512FA78572}">
      <dgm:prSet/>
      <dgm:spPr/>
      <dgm:t>
        <a:bodyPr/>
        <a:lstStyle/>
        <a:p>
          <a:endParaRPr lang="en-US"/>
        </a:p>
      </dgm:t>
    </dgm:pt>
    <dgm:pt modelId="{E0071B70-1579-4AF1-95C3-03E385B1A241}" type="sibTrans" cxnId="{8C495C11-A28D-4C8E-A0B7-8C512FA78572}">
      <dgm:prSet/>
      <dgm:spPr/>
      <dgm:t>
        <a:bodyPr/>
        <a:lstStyle/>
        <a:p>
          <a:endParaRPr lang="en-US"/>
        </a:p>
      </dgm:t>
    </dgm:pt>
    <dgm:pt modelId="{30D35C3B-4A39-4D0E-9E8E-38C2D9E087D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Problèmes rencontrés</a:t>
          </a:r>
          <a:endParaRPr lang="en-US" dirty="0"/>
        </a:p>
      </dgm:t>
    </dgm:pt>
    <dgm:pt modelId="{2986C74E-8E81-4A8A-A827-A96DBBF212A1}" type="parTrans" cxnId="{1A6A2B44-A14D-4B9B-947F-74455EB8B2E5}">
      <dgm:prSet/>
      <dgm:spPr/>
      <dgm:t>
        <a:bodyPr/>
        <a:lstStyle/>
        <a:p>
          <a:endParaRPr lang="en-US"/>
        </a:p>
      </dgm:t>
    </dgm:pt>
    <dgm:pt modelId="{6B5E60C2-6B20-4375-A2D0-4A1BE04006DF}" type="sibTrans" cxnId="{1A6A2B44-A14D-4B9B-947F-74455EB8B2E5}">
      <dgm:prSet/>
      <dgm:spPr/>
      <dgm:t>
        <a:bodyPr/>
        <a:lstStyle/>
        <a:p>
          <a:endParaRPr lang="en-US"/>
        </a:p>
      </dgm:t>
    </dgm:pt>
    <dgm:pt modelId="{3616ECF6-B85F-4D6F-8E70-276051276675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7729E7A3-A8BD-4425-A53C-F6BF4DC8D423}" type="parTrans" cxnId="{7A320820-677D-492D-B668-8A0DB6D74ECF}">
      <dgm:prSet/>
      <dgm:spPr/>
      <dgm:t>
        <a:bodyPr/>
        <a:lstStyle/>
        <a:p>
          <a:endParaRPr lang="fr-CH"/>
        </a:p>
      </dgm:t>
    </dgm:pt>
    <dgm:pt modelId="{068C60FE-3171-46F0-8F23-54DDF9DAD180}" type="sibTrans" cxnId="{7A320820-677D-492D-B668-8A0DB6D74ECF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C03C993-2AA8-442C-B895-F86A76706592}" type="pres">
      <dgm:prSet presAssocID="{DFE18CCE-72E4-47D2-9F46-F11CF12C9204}" presName="parTxOnlySpace" presStyleCnt="0"/>
      <dgm:spPr/>
    </dgm:pt>
    <dgm:pt modelId="{60791CC4-69FF-4508-AEBF-CBDBA9F55717}" type="pres">
      <dgm:prSet presAssocID="{B60D1DB9-572C-4924-BC2C-517E9495521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42A50E0F-C6FB-4851-A556-3C3813236ACD}" type="pres">
      <dgm:prSet presAssocID="{CC3A9870-54D8-436E-B2D6-6330722F7B6F}" presName="parTxOnlySpace" presStyleCnt="0"/>
      <dgm:spPr/>
    </dgm:pt>
    <dgm:pt modelId="{78289FB2-BDDF-4FCF-BB93-B4D99C2F38C0}" type="pres">
      <dgm:prSet presAssocID="{E9E8C566-1FEE-4356-BE0C-187A7AC8E438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F1C7DF3C-F2A5-4EA9-95F2-F313F5673BDF}" type="pres">
      <dgm:prSet presAssocID="{E0071B70-1579-4AF1-95C3-03E385B1A241}" presName="parTxOnlySpace" presStyleCnt="0"/>
      <dgm:spPr/>
    </dgm:pt>
    <dgm:pt modelId="{0789411C-C7AF-4FF9-AE6C-DA13260F9939}" type="pres">
      <dgm:prSet presAssocID="{30D35C3B-4A39-4D0E-9E8E-38C2D9E087D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045B93F-3549-456B-A017-191DBCC42471}" type="pres">
      <dgm:prSet presAssocID="{6B5E60C2-6B20-4375-A2D0-4A1BE04006DF}" presName="parTxOnlySpace" presStyleCnt="0"/>
      <dgm:spPr/>
    </dgm:pt>
    <dgm:pt modelId="{F3DC260A-775D-4773-9D9E-FF531EF3FF95}" type="pres">
      <dgm:prSet presAssocID="{3616ECF6-B85F-4D6F-8E70-2760512766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D87CA503-6A25-433E-8585-03A2A2ACB75F}" srcId="{268F7136-9D00-47B3-B458-9B5ADEADB799}" destId="{B60D1DB9-572C-4924-BC2C-517E9495521C}" srcOrd="4" destOrd="0" parTransId="{2D4C0210-668C-4A98-A9BB-40D4E01EE2D4}" sibTransId="{CC3A9870-54D8-436E-B2D6-6330722F7B6F}"/>
    <dgm:cxn modelId="{1EAF3206-D10C-47CE-B345-965DFF080A1B}" type="presOf" srcId="{3616ECF6-B85F-4D6F-8E70-276051276675}" destId="{F3DC260A-775D-4773-9D9E-FF531EF3FF95}" srcOrd="0" destOrd="0" presId="urn:microsoft.com/office/officeart/2005/8/layout/chevron1"/>
    <dgm:cxn modelId="{8C495C11-A28D-4C8E-A0B7-8C512FA78572}" srcId="{268F7136-9D00-47B3-B458-9B5ADEADB799}" destId="{E9E8C566-1FEE-4356-BE0C-187A7AC8E438}" srcOrd="5" destOrd="0" parTransId="{4A123CA6-9A80-4E84-9448-2258041B83C8}" sibTransId="{E0071B70-1579-4AF1-95C3-03E385B1A241}"/>
    <dgm:cxn modelId="{7A320820-677D-492D-B668-8A0DB6D74ECF}" srcId="{268F7136-9D00-47B3-B458-9B5ADEADB799}" destId="{3616ECF6-B85F-4D6F-8E70-276051276675}" srcOrd="7" destOrd="0" parTransId="{7729E7A3-A8BD-4425-A53C-F6BF4DC8D423}" sibTransId="{068C60FE-3171-46F0-8F23-54DDF9DAD180}"/>
    <dgm:cxn modelId="{1A6A2B44-A14D-4B9B-947F-74455EB8B2E5}" srcId="{268F7136-9D00-47B3-B458-9B5ADEADB799}" destId="{30D35C3B-4A39-4D0E-9E8E-38C2D9E087D3}" srcOrd="6" destOrd="0" parTransId="{2986C74E-8E81-4A8A-A827-A96DBBF212A1}" sibTransId="{6B5E60C2-6B20-4375-A2D0-4A1BE04006DF}"/>
    <dgm:cxn modelId="{1D91F268-D7A8-4986-AC80-9A000480EFC7}" type="presOf" srcId="{30D35C3B-4A39-4D0E-9E8E-38C2D9E087D3}" destId="{0789411C-C7AF-4FF9-AE6C-DA13260F9939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4B207487-C7A1-4FE8-AC45-C0F4A9D52F69}" type="presOf" srcId="{E9E8C566-1FEE-4356-BE0C-187A7AC8E438}" destId="{78289FB2-BDDF-4FCF-BB93-B4D99C2F38C0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902D64B8-14EA-4FC7-8118-AF8CF5203CBD}" type="presOf" srcId="{B60D1DB9-572C-4924-BC2C-517E9495521C}" destId="{60791CC4-69FF-4508-AEBF-CBDBA9F55717}" srcOrd="0" destOrd="0" presId="urn:microsoft.com/office/officeart/2005/8/layout/chevron1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506CB3B3-2FB0-4F77-B3AF-C79C99D5EFDF}" type="presParOf" srcId="{83B51919-7DEB-4A10-B74A-EE25968CE678}" destId="{9C03C993-2AA8-442C-B895-F86A76706592}" srcOrd="7" destOrd="0" presId="urn:microsoft.com/office/officeart/2005/8/layout/chevron1"/>
    <dgm:cxn modelId="{E2CAD3EF-CDE6-4A5F-9F0C-051F4BB53656}" type="presParOf" srcId="{83B51919-7DEB-4A10-B74A-EE25968CE678}" destId="{60791CC4-69FF-4508-AEBF-CBDBA9F55717}" srcOrd="8" destOrd="0" presId="urn:microsoft.com/office/officeart/2005/8/layout/chevron1"/>
    <dgm:cxn modelId="{4713CA74-C4F1-4B8F-A858-FFF2A11F33D3}" type="presParOf" srcId="{83B51919-7DEB-4A10-B74A-EE25968CE678}" destId="{42A50E0F-C6FB-4851-A556-3C3813236ACD}" srcOrd="9" destOrd="0" presId="urn:microsoft.com/office/officeart/2005/8/layout/chevron1"/>
    <dgm:cxn modelId="{832B5514-57CA-4FCC-B28C-912B463F487C}" type="presParOf" srcId="{83B51919-7DEB-4A10-B74A-EE25968CE678}" destId="{78289FB2-BDDF-4FCF-BB93-B4D99C2F38C0}" srcOrd="10" destOrd="0" presId="urn:microsoft.com/office/officeart/2005/8/layout/chevron1"/>
    <dgm:cxn modelId="{9B16C574-5794-4ADF-BA59-D69A967512AA}" type="presParOf" srcId="{83B51919-7DEB-4A10-B74A-EE25968CE678}" destId="{F1C7DF3C-F2A5-4EA9-95F2-F313F5673BDF}" srcOrd="11" destOrd="0" presId="urn:microsoft.com/office/officeart/2005/8/layout/chevron1"/>
    <dgm:cxn modelId="{37F3346C-09E8-46E9-BF97-AB50F5B859B9}" type="presParOf" srcId="{83B51919-7DEB-4A10-B74A-EE25968CE678}" destId="{0789411C-C7AF-4FF9-AE6C-DA13260F9939}" srcOrd="12" destOrd="0" presId="urn:microsoft.com/office/officeart/2005/8/layout/chevron1"/>
    <dgm:cxn modelId="{D1F3D31F-3C74-4B81-8665-BF87D5F481E3}" type="presParOf" srcId="{83B51919-7DEB-4A10-B74A-EE25968CE678}" destId="{E045B93F-3549-456B-A017-191DBCC42471}" srcOrd="13" destOrd="0" presId="urn:microsoft.com/office/officeart/2005/8/layout/chevron1"/>
    <dgm:cxn modelId="{E1DE49FA-F4E4-4FDD-993A-852B3EDC37D7}" type="presParOf" srcId="{83B51919-7DEB-4A10-B74A-EE25968CE678}" destId="{F3DC260A-775D-4773-9D9E-FF531EF3FF9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Limitations</a:t>
          </a:r>
          <a:endParaRPr lang="en-US" sz="800" kern="1200" dirty="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60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HOST Project</a:t>
          </a:r>
          <a:endParaRPr lang="en-US" sz="800" kern="1200" dirty="0"/>
        </a:p>
      </dsp:txBody>
      <dsp:txXfrm>
        <a:off x="194307" y="237371"/>
        <a:ext cx="581108" cy="387405"/>
      </dsp:txXfrm>
    </dsp:sp>
    <dsp:sp modelId="{8ECE573F-045C-4F8D-B0A4-BE50B5DAF2B8}">
      <dsp:nvSpPr>
        <dsp:cNvPr id="0" name=""/>
        <dsp:cNvSpPr/>
      </dsp:nvSpPr>
      <dsp:spPr>
        <a:xfrm>
          <a:off x="87226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Projet</a:t>
          </a:r>
          <a:endParaRPr lang="en-US" sz="800" kern="1200" dirty="0"/>
        </a:p>
      </dsp:txBody>
      <dsp:txXfrm>
        <a:off x="1065969" y="237371"/>
        <a:ext cx="581108" cy="387405"/>
      </dsp:txXfrm>
    </dsp:sp>
    <dsp:sp modelId="{DEF8ACA6-6747-436B-94F7-6A5B8D6CE04E}">
      <dsp:nvSpPr>
        <dsp:cNvPr id="0" name=""/>
        <dsp:cNvSpPr/>
      </dsp:nvSpPr>
      <dsp:spPr>
        <a:xfrm>
          <a:off x="1743929" y="237371"/>
          <a:ext cx="968513" cy="387405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Scénario</a:t>
          </a:r>
          <a:endParaRPr lang="en-US" sz="800" kern="1200" dirty="0"/>
        </a:p>
      </dsp:txBody>
      <dsp:txXfrm>
        <a:off x="1937632" y="237371"/>
        <a:ext cx="581108" cy="387405"/>
      </dsp:txXfrm>
    </dsp:sp>
    <dsp:sp modelId="{5D17C7C1-62B9-442C-A89E-766256667A45}">
      <dsp:nvSpPr>
        <dsp:cNvPr id="0" name=""/>
        <dsp:cNvSpPr/>
      </dsp:nvSpPr>
      <dsp:spPr>
        <a:xfrm>
          <a:off x="261559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Démo</a:t>
          </a:r>
          <a:endParaRPr lang="en-US" sz="800" kern="1200" dirty="0"/>
        </a:p>
      </dsp:txBody>
      <dsp:txXfrm>
        <a:off x="2809294" y="237371"/>
        <a:ext cx="581108" cy="387405"/>
      </dsp:txXfrm>
    </dsp:sp>
    <dsp:sp modelId="{60791CC4-69FF-4508-AEBF-CBDBA9F55717}">
      <dsp:nvSpPr>
        <dsp:cNvPr id="0" name=""/>
        <dsp:cNvSpPr/>
      </dsp:nvSpPr>
      <dsp:spPr>
        <a:xfrm>
          <a:off x="3487254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Nouveautés</a:t>
          </a:r>
          <a:endParaRPr lang="en-US" sz="800" kern="1200" dirty="0"/>
        </a:p>
      </dsp:txBody>
      <dsp:txXfrm>
        <a:off x="3680957" y="237371"/>
        <a:ext cx="581108" cy="387405"/>
      </dsp:txXfrm>
    </dsp:sp>
    <dsp:sp modelId="{78289FB2-BDDF-4FCF-BB93-B4D99C2F38C0}">
      <dsp:nvSpPr>
        <dsp:cNvPr id="0" name=""/>
        <dsp:cNvSpPr/>
      </dsp:nvSpPr>
      <dsp:spPr>
        <a:xfrm>
          <a:off x="4358916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/>
            <a:t>Limitations</a:t>
          </a:r>
          <a:endParaRPr lang="en-US" sz="800" kern="1200"/>
        </a:p>
      </dsp:txBody>
      <dsp:txXfrm>
        <a:off x="4552619" y="237371"/>
        <a:ext cx="581108" cy="387405"/>
      </dsp:txXfrm>
    </dsp:sp>
    <dsp:sp modelId="{0789411C-C7AF-4FF9-AE6C-DA13260F9939}">
      <dsp:nvSpPr>
        <dsp:cNvPr id="0" name=""/>
        <dsp:cNvSpPr/>
      </dsp:nvSpPr>
      <dsp:spPr>
        <a:xfrm>
          <a:off x="5230579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Problèmes rencontrés</a:t>
          </a:r>
          <a:endParaRPr lang="en-US" sz="800" kern="1200" dirty="0"/>
        </a:p>
      </dsp:txBody>
      <dsp:txXfrm>
        <a:off x="5424282" y="237371"/>
        <a:ext cx="581108" cy="387405"/>
      </dsp:txXfrm>
    </dsp:sp>
    <dsp:sp modelId="{F3DC260A-775D-4773-9D9E-FF531EF3FF95}">
      <dsp:nvSpPr>
        <dsp:cNvPr id="0" name=""/>
        <dsp:cNvSpPr/>
      </dsp:nvSpPr>
      <dsp:spPr>
        <a:xfrm>
          <a:off x="6102241" y="237371"/>
          <a:ext cx="968513" cy="387405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800" kern="1200" dirty="0"/>
            <a:t>Conclusion</a:t>
          </a:r>
        </a:p>
      </dsp:txBody>
      <dsp:txXfrm>
        <a:off x="6295944" y="237371"/>
        <a:ext cx="581108" cy="38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06.06.2023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08D79-DA1D-B519-EC4D-426D22C2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AEE76-3211-B2CF-725D-19104CA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7731A-A095-67BD-1810-093C381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A0493-4BED-8A2B-A0CB-C17911B1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AD0A09-7135-6589-46F5-B3A7CCC5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35C0A-509F-31F6-B14C-DFDF69E4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8BFFF-B587-FF3A-2C54-8E3DA081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EEC52-1BA4-9294-78A2-7A89A7C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972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165F52-1962-03F0-AD3C-43C680291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A98504-2F00-EA34-AB0A-D2ABB2CF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9C7A5-CAC3-BD12-DCF5-06FA3F6C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A3972-67CE-4A19-AA8A-6E703315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1106A-7A4E-5F53-DA02-F32FFB49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1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2BD1D-B0EF-DDA7-2F46-B141C4BF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89A871-1020-0CFF-0058-9ECAA462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533F-1E7A-BCED-C2DE-6BDA2A3A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598C8-D09D-86E0-6C47-3A2B6D6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7FD05-5B22-A4B7-7B81-3D78524C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E320F-6301-D600-2615-92CDC2F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EE71D-4C55-2916-5800-98E9E848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4F28CE-2946-CFB9-C764-BF83ECAD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68332-8F06-5A35-96DD-94CE110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B4F45-4A53-31D7-5249-EBCD9FF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0A5FD5-54B1-3E60-F8A9-9287A9AD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3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A1C4-C77F-2666-ED28-2651E640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92236-E175-D845-24A7-3B5280FA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422EE8-B36D-2B89-5FAE-0B57676E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326CE-EB98-85A9-43F8-BDE4E941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CD0351-128B-FE80-B2F2-10E1B4E77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F2D17F-4BF6-6953-0727-E3C2F14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667622-0A71-D442-F67C-74B22387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D8C9E-3DCA-8F6C-F474-244ABE10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9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2AF8B-9886-B2A8-7287-5AAE8D1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1B7B15-8290-6122-D18E-591432EC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E88A2B-C486-D877-EF49-10F99C7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C138C8-6681-FB7D-59D8-DBA26C8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6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DEB77C-C273-528B-F3B5-1EF2F33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3E8A-97AA-BE19-05C1-E46229E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3E8886-557D-63A3-A10C-747EA24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37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6A4AB-D2BD-D494-893C-31DC0EA3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6ADFB-0628-2E59-A2A9-C6B91783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99CBE9-F01D-6348-E96D-D544BA72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28D68-8A20-F6C3-14C2-C4CB1BCD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5A070-8710-ACB7-05D9-0110FEDE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53D71-AD80-1018-54E2-88118AF6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89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CB98C-6764-4ABD-B909-CBE6970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BD76DC-9824-DA32-FFF2-BB33B4D60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90C74-D419-9E2E-6C3E-0D96C8EC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4F2625-83B9-E6ED-08B2-94017308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714183-DCCA-4DD9-A5D0-0306B68A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134BA7-C96F-A4FB-6255-963791A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23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9A990-F75E-0591-16CA-8B364C2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F4E69D-1778-8DB7-D565-9DD093CC927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CH" sz="4400" dirty="0">
                <a:solidFill>
                  <a:srgbClr val="66BA84"/>
                </a:solidFill>
              </a:rPr>
              <a:t>Projet</a:t>
            </a:r>
            <a:r>
              <a:rPr lang="en-US" sz="4400" dirty="0">
                <a:solidFill>
                  <a:srgbClr val="66BA84"/>
                </a:solidFill>
              </a:rPr>
              <a:t> HOST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DEED1B-11F2-294A-8D89-1B22D94C8A3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96001" y="4279787"/>
            <a:ext cx="5257800" cy="14678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CH" dirty="0">
                <a:solidFill>
                  <a:srgbClr val="93CFA9"/>
                </a:solidFill>
                <a:effectLst/>
              </a:rPr>
              <a:t>Énigmes digitales en AR pour la formation en milieu hospitalier</a:t>
            </a:r>
            <a:endParaRPr lang="fr-CH" dirty="0">
              <a:solidFill>
                <a:srgbClr val="93CFA9"/>
              </a:solidFill>
            </a:endParaRPr>
          </a:p>
        </p:txBody>
      </p:sp>
      <p:pic>
        <p:nvPicPr>
          <p:cNvPr id="6" name="Image 5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746CF78-D64C-51C7-6F64-4439891EB9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7AA782B-98F7-B365-C143-4067F8D0E3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03842" y="5933498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</p:spTree>
    <p:extLst>
      <p:ext uri="{BB962C8B-B14F-4D97-AF65-F5344CB8AC3E}">
        <p14:creationId xmlns:p14="http://schemas.microsoft.com/office/powerpoint/2010/main" val="26610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Scénario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12954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784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Hôpital désaffecté</a:t>
            </a:r>
          </a:p>
          <a:p>
            <a:pPr>
              <a:lnSpc>
                <a:spcPct val="150000"/>
              </a:lnSpc>
            </a:pPr>
            <a:r>
              <a:rPr lang="fr-CH" dirty="0"/>
              <a:t>Le patient a une hémorragie</a:t>
            </a:r>
          </a:p>
          <a:p>
            <a:pPr>
              <a:lnSpc>
                <a:spcPct val="150000"/>
              </a:lnSpc>
            </a:pPr>
            <a:r>
              <a:rPr lang="fr-CH" dirty="0"/>
              <a:t>Les participants sont les seuls à pouvoir le sauver</a:t>
            </a:r>
          </a:p>
          <a:p>
            <a:pPr>
              <a:lnSpc>
                <a:spcPct val="150000"/>
              </a:lnSpc>
            </a:pPr>
            <a:r>
              <a:rPr lang="fr-CH" dirty="0"/>
              <a:t>Il faut faire avec les moyen du bord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11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30388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6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Stopper l’hémorragie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Décrypter le message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Opérer le patient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587980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539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 de l’hémorragie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Ouvrir le kit de soin</a:t>
            </a:r>
          </a:p>
          <a:p>
            <a:pPr>
              <a:lnSpc>
                <a:spcPct val="150000"/>
              </a:lnSpc>
            </a:pPr>
            <a:r>
              <a:rPr lang="fr-CH" dirty="0"/>
              <a:t>Trouver le code du cadenas</a:t>
            </a:r>
          </a:p>
          <a:p>
            <a:pPr>
              <a:lnSpc>
                <a:spcPct val="150000"/>
              </a:lnSpc>
            </a:pPr>
            <a:r>
              <a:rPr lang="fr-CH" dirty="0"/>
              <a:t>Apporter le garrot au patient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2836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74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 du message chiffré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Trouver la tablette avec le message</a:t>
            </a:r>
          </a:p>
          <a:p>
            <a:pPr>
              <a:lnSpc>
                <a:spcPct val="150000"/>
              </a:lnSpc>
            </a:pPr>
            <a:r>
              <a:rPr lang="fr-CH" dirty="0"/>
              <a:t>Repérer les clés de chiffrement</a:t>
            </a:r>
          </a:p>
          <a:p>
            <a:pPr>
              <a:lnSpc>
                <a:spcPct val="150000"/>
              </a:lnSpc>
            </a:pPr>
            <a:r>
              <a:rPr lang="fr-CH" dirty="0"/>
              <a:t>Décoder le message</a:t>
            </a:r>
          </a:p>
          <a:p>
            <a:pPr>
              <a:lnSpc>
                <a:spcPct val="150000"/>
              </a:lnSpc>
            </a:pPr>
            <a:r>
              <a:rPr lang="fr-CH" dirty="0"/>
              <a:t>Rendre la tablette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0572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5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 de l’opération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Énigme du monitoring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Interagir avec la machine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Contraint un joueur à rester près du patient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Récupère des informations utiles aux autres</a:t>
            </a:r>
          </a:p>
          <a:p>
            <a:pPr>
              <a:lnSpc>
                <a:spcPct val="150000"/>
              </a:lnSpc>
            </a:pPr>
            <a:r>
              <a:rPr lang="fr-CH" dirty="0"/>
              <a:t>Énigme de l’aspirateur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Trouver le code de l’armoire ou se trouve l’aspirateur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Obtenir la séquence de flèche avec le monitoring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Se déplacer sur la grille de chiffre au sol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15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06744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980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 de l’opération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Énigme de la pince à clamper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Ouvrir une boite fermée par un code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Le code est une opération mathématique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Les nombres sont remplacés par des éléments du tableau périodique</a:t>
            </a:r>
          </a:p>
          <a:p>
            <a:pPr>
              <a:lnSpc>
                <a:spcPct val="150000"/>
              </a:lnSpc>
            </a:pPr>
            <a:r>
              <a:rPr lang="fr-CH" dirty="0"/>
              <a:t>Énigme de la suture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Trouver le code de la boite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Trouver les labyrinthes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La résolution des labyrinthes donne le code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16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434545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57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Étape de l’opération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Énigme des antibiotiques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Trouver les antibiotiques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Enfermé dans une armoire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Trouver des seringues avec des lettres/chiffres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Les lettres côte à côté forment un mot </a:t>
            </a:r>
          </a:p>
          <a:p>
            <a:pPr lvl="2">
              <a:lnSpc>
                <a:spcPct val="100000"/>
              </a:lnSpc>
            </a:pPr>
            <a:r>
              <a:rPr lang="fr-CH" dirty="0"/>
              <a:t>Et donnent le code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17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03354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49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Indices et perturbateurs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Activés par le maitre du jeu</a:t>
            </a:r>
          </a:p>
          <a:p>
            <a:pPr>
              <a:lnSpc>
                <a:spcPct val="150000"/>
              </a:lnSpc>
            </a:pPr>
            <a:r>
              <a:rPr lang="fr-CH" dirty="0"/>
              <a:t>Aide les joueurs en difficulté</a:t>
            </a:r>
          </a:p>
          <a:p>
            <a:pPr>
              <a:lnSpc>
                <a:spcPct val="150000"/>
              </a:lnSpc>
            </a:pPr>
            <a:r>
              <a:rPr lang="fr-CH" dirty="0"/>
              <a:t>Ralentit les joueurs ayant de la facilité</a:t>
            </a:r>
          </a:p>
          <a:p>
            <a:pPr>
              <a:lnSpc>
                <a:spcPct val="150000"/>
              </a:lnSpc>
            </a:pPr>
            <a:r>
              <a:rPr lang="fr-CH" dirty="0"/>
              <a:t>Visuel, textuel ou sonore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18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8F77C2EB-18CC-9981-31E8-1AB9B19D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70494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7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Démo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326636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63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66BA84"/>
                </a:solidFill>
              </a:rPr>
              <a:t>HOST Project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23935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293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Nouveautés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103428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155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Scénario et énigmes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Introduction du concept d’étapes</a:t>
            </a:r>
          </a:p>
          <a:p>
            <a:pPr>
              <a:lnSpc>
                <a:spcPct val="150000"/>
              </a:lnSpc>
            </a:pPr>
            <a:r>
              <a:rPr lang="fr-CH" dirty="0"/>
              <a:t>Étapes des énigmes synchronisées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Différentes phases d’une énigme</a:t>
            </a:r>
          </a:p>
          <a:p>
            <a:pPr>
              <a:lnSpc>
                <a:spcPct val="150000"/>
              </a:lnSpc>
            </a:pPr>
            <a:r>
              <a:rPr lang="fr-CH" dirty="0"/>
              <a:t>Scénario et énigmes exclusifs</a:t>
            </a:r>
          </a:p>
          <a:p>
            <a:pPr>
              <a:lnSpc>
                <a:spcPct val="150000"/>
              </a:lnSpc>
            </a:pPr>
            <a:r>
              <a:rPr lang="fr-CH" dirty="0"/>
              <a:t>Énigmes prenant en compte le réel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21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044E93C8-B0A6-7D66-4BD3-1BC4B065E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638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897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Limitations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04552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28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Limitations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Objets déplaçables pas synchronisés</a:t>
            </a:r>
          </a:p>
          <a:p>
            <a:pPr>
              <a:lnSpc>
                <a:spcPct val="150000"/>
              </a:lnSpc>
            </a:pPr>
            <a:r>
              <a:rPr lang="fr-CH" dirty="0"/>
              <a:t>Peu d’interactions différentes</a:t>
            </a:r>
          </a:p>
          <a:p>
            <a:pPr>
              <a:lnSpc>
                <a:spcPct val="150000"/>
              </a:lnSpc>
            </a:pPr>
            <a:r>
              <a:rPr lang="fr-CH" dirty="0"/>
              <a:t>Développer pour un unique scénario</a:t>
            </a:r>
          </a:p>
          <a:p>
            <a:pPr>
              <a:lnSpc>
                <a:spcPct val="150000"/>
              </a:lnSpc>
            </a:pPr>
            <a:r>
              <a:rPr lang="fr-CH" dirty="0"/>
              <a:t>Pas de gestion «automatique» des étapes</a:t>
            </a:r>
          </a:p>
          <a:p>
            <a:pPr>
              <a:lnSpc>
                <a:spcPct val="150000"/>
              </a:lnSpc>
            </a:pPr>
            <a:r>
              <a:rPr lang="fr-CH" dirty="0"/>
              <a:t>Ancienne version d’Unity</a:t>
            </a:r>
          </a:p>
          <a:p>
            <a:pPr>
              <a:lnSpc>
                <a:spcPct val="150000"/>
              </a:lnSpc>
            </a:pPr>
            <a:r>
              <a:rPr lang="fr-CH" dirty="0"/>
              <a:t>Surcouche réseau peu permissive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23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044E93C8-B0A6-7D66-4BD3-1BC4B065E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742118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3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429000"/>
            <a:ext cx="4805996" cy="66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Problèmes rencontrés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354376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00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Problèmes persistants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Détection de QR Code</a:t>
            </a:r>
          </a:p>
          <a:p>
            <a:pPr>
              <a:lnSpc>
                <a:spcPct val="150000"/>
              </a:lnSpc>
            </a:pPr>
            <a:r>
              <a:rPr lang="fr-CH" dirty="0"/>
              <a:t>Détection d’images</a:t>
            </a:r>
          </a:p>
          <a:p>
            <a:pPr>
              <a:lnSpc>
                <a:spcPct val="150000"/>
              </a:lnSpc>
            </a:pPr>
            <a:r>
              <a:rPr lang="fr-CH" dirty="0"/>
              <a:t>Vidéo crashant l’application</a:t>
            </a:r>
          </a:p>
          <a:p>
            <a:pPr>
              <a:lnSpc>
                <a:spcPct val="150000"/>
              </a:lnSpc>
            </a:pPr>
            <a:r>
              <a:rPr lang="fr-CH" dirty="0"/>
              <a:t>Différence entre simulation et réalité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Simulation Unity vs App sur les HoloLens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25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E63319B6-5856-CC1C-2819-3766AEF12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87215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70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Problèmes résolus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Communication réseau avec les HoloLens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Objets JSON successifs pas mis en tableau</a:t>
            </a:r>
          </a:p>
          <a:p>
            <a:pPr>
              <a:lnSpc>
                <a:spcPct val="150000"/>
              </a:lnSpc>
            </a:pPr>
            <a:r>
              <a:rPr lang="fr-CH" dirty="0"/>
              <a:t>Crash du projet fourni</a:t>
            </a:r>
          </a:p>
          <a:p>
            <a:pPr lvl="1">
              <a:lnSpc>
                <a:spcPct val="120000"/>
              </a:lnSpc>
            </a:pPr>
            <a:r>
              <a:rPr lang="fr-CH" dirty="0"/>
              <a:t>Un </a:t>
            </a:r>
            <a:r>
              <a:rPr lang="fr-CH" dirty="0" err="1"/>
              <a:t>GameObject</a:t>
            </a:r>
            <a:r>
              <a:rPr lang="fr-CH" dirty="0"/>
              <a:t> faisait planté l’application</a:t>
            </a:r>
          </a:p>
          <a:p>
            <a:pPr>
              <a:lnSpc>
                <a:spcPct val="150000"/>
              </a:lnSpc>
            </a:pPr>
            <a:r>
              <a:rPr lang="fr-CH" dirty="0"/>
              <a:t>Déploiement sur les HoloLens 2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26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10FBB877-C2A9-4BC8-B015-7091E3A10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87215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28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Conclusion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79354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09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Résultats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L’existant a été adapté et amélioré</a:t>
            </a:r>
          </a:p>
          <a:p>
            <a:pPr>
              <a:lnSpc>
                <a:spcPct val="150000"/>
              </a:lnSpc>
            </a:pPr>
            <a:r>
              <a:rPr lang="fr-CH" dirty="0"/>
              <a:t>Le scénario est pertinent</a:t>
            </a:r>
          </a:p>
          <a:p>
            <a:pPr>
              <a:lnSpc>
                <a:spcPct val="150000"/>
              </a:lnSpc>
            </a:pPr>
            <a:r>
              <a:rPr lang="fr-CH" dirty="0"/>
              <a:t>Les objectifs ont été atteint</a:t>
            </a:r>
          </a:p>
          <a:p>
            <a:pPr>
              <a:lnSpc>
                <a:spcPct val="150000"/>
              </a:lnSpc>
            </a:pPr>
            <a:r>
              <a:rPr lang="fr-CH" dirty="0"/>
              <a:t>Le Game World est immersif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28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5283F606-B0BE-5A62-97B4-D4A23325B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582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619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Bilan personnel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Grande part du travail dans la compréhension de l’existant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Bénéfique pour le futur</a:t>
            </a:r>
          </a:p>
          <a:p>
            <a:pPr>
              <a:lnSpc>
                <a:spcPct val="150000"/>
              </a:lnSpc>
            </a:pPr>
            <a:r>
              <a:rPr lang="fr-CH" dirty="0"/>
              <a:t>Amélioration des compétences avec Unity</a:t>
            </a:r>
          </a:p>
          <a:p>
            <a:pPr>
              <a:lnSpc>
                <a:spcPct val="150000"/>
              </a:lnSpc>
            </a:pPr>
            <a:r>
              <a:rPr lang="fr-CH" dirty="0"/>
              <a:t>Découverte des HoloLens </a:t>
            </a:r>
          </a:p>
          <a:p>
            <a:pPr>
              <a:lnSpc>
                <a:spcPct val="150000"/>
              </a:lnSpc>
            </a:pPr>
            <a:r>
              <a:rPr lang="fr-CH" dirty="0"/>
              <a:t>Prêt et motivé pour le travail de Master</a:t>
            </a:r>
          </a:p>
          <a:p>
            <a:pPr>
              <a:lnSpc>
                <a:spcPct val="150000"/>
              </a:lnSpc>
            </a:pPr>
            <a:r>
              <a:rPr lang="fr-CH" dirty="0"/>
              <a:t>Fier du résultat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29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BFAD6C90-ADC0-AF2F-4413-6D5C6D511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582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7" y="1082790"/>
            <a:ext cx="4828904" cy="1325563"/>
          </a:xfrm>
        </p:spPr>
        <p:txBody>
          <a:bodyPr/>
          <a:lstStyle/>
          <a:p>
            <a:r>
              <a:rPr lang="fr-CH" dirty="0"/>
              <a:t>Qu’est-ce que c’est ?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726B664-D7B2-DDF5-0A7B-FB7AAB364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67933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Projet en réalité augmenté</a:t>
            </a:r>
          </a:p>
          <a:p>
            <a:pPr>
              <a:lnSpc>
                <a:spcPct val="150000"/>
              </a:lnSpc>
            </a:pPr>
            <a:r>
              <a:rPr lang="fr-CH" dirty="0"/>
              <a:t>HoloLens 2</a:t>
            </a:r>
          </a:p>
          <a:p>
            <a:pPr>
              <a:lnSpc>
                <a:spcPct val="150000"/>
              </a:lnSpc>
            </a:pPr>
            <a:r>
              <a:rPr lang="fr-CH" dirty="0"/>
              <a:t>Simulation d’accouchement d’urgence</a:t>
            </a:r>
          </a:p>
          <a:p>
            <a:pPr>
              <a:lnSpc>
                <a:spcPct val="150000"/>
              </a:lnSpc>
            </a:pPr>
            <a:r>
              <a:rPr lang="fr-CH" dirty="0"/>
              <a:t>Résolution d’énigmes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7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Améliorations futures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Communication réseau avec les HoloLens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Objets JSON successifs pas mis en tableau</a:t>
            </a:r>
          </a:p>
          <a:p>
            <a:pPr>
              <a:lnSpc>
                <a:spcPct val="150000"/>
              </a:lnSpc>
            </a:pPr>
            <a:r>
              <a:rPr lang="fr-CH" dirty="0"/>
              <a:t>Peu d’interactions différentes</a:t>
            </a:r>
          </a:p>
          <a:p>
            <a:pPr>
              <a:lnSpc>
                <a:spcPct val="150000"/>
              </a:lnSpc>
            </a:pPr>
            <a:r>
              <a:rPr lang="fr-CH" dirty="0"/>
              <a:t>Développer pour un unique scénario</a:t>
            </a:r>
          </a:p>
          <a:p>
            <a:pPr>
              <a:lnSpc>
                <a:spcPct val="150000"/>
              </a:lnSpc>
            </a:pPr>
            <a:r>
              <a:rPr lang="fr-CH" dirty="0"/>
              <a:t>Pas de gestion «automatique» des étapes</a:t>
            </a:r>
          </a:p>
          <a:p>
            <a:pPr>
              <a:lnSpc>
                <a:spcPct val="150000"/>
              </a:lnSpc>
            </a:pPr>
            <a:r>
              <a:rPr lang="fr-CH" dirty="0"/>
              <a:t>Ancienne version d’Unity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30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93A1AB3-F4AC-325F-C8BA-08E1A249F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582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33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750635" cy="1325563"/>
          </a:xfrm>
        </p:spPr>
        <p:txBody>
          <a:bodyPr/>
          <a:lstStyle/>
          <a:p>
            <a:r>
              <a:rPr lang="fr-CH" dirty="0"/>
              <a:t>Auto-évaluation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Objectif atteint</a:t>
            </a:r>
          </a:p>
          <a:p>
            <a:pPr>
              <a:lnSpc>
                <a:spcPct val="150000"/>
              </a:lnSpc>
            </a:pPr>
            <a:r>
              <a:rPr lang="fr-CH" dirty="0"/>
              <a:t>Rapide et bonne compréhension de l’existant</a:t>
            </a:r>
          </a:p>
          <a:p>
            <a:pPr>
              <a:lnSpc>
                <a:spcPct val="150000"/>
              </a:lnSpc>
            </a:pPr>
            <a:r>
              <a:rPr lang="fr-CH" dirty="0"/>
              <a:t>Perte de temps sur la détection d’images</a:t>
            </a:r>
          </a:p>
          <a:p>
            <a:pPr>
              <a:lnSpc>
                <a:spcPct val="150000"/>
              </a:lnSpc>
            </a:pPr>
            <a:r>
              <a:rPr lang="fr-CH" dirty="0"/>
              <a:t>Perte de temps dû à une </a:t>
            </a:r>
            <a:r>
              <a:rPr lang="fr-CH"/>
              <a:t>mauvaise manipulation GitHub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Investissement dans le projet</a:t>
            </a:r>
          </a:p>
          <a:p>
            <a:pPr>
              <a:lnSpc>
                <a:spcPct val="150000"/>
              </a:lnSpc>
            </a:pPr>
            <a:r>
              <a:rPr lang="fr-CH" dirty="0"/>
              <a:t>Note : 5,5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7894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31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DAD22882-AB1F-4F13-E71E-99839C0C6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582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0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7" y="1082790"/>
            <a:ext cx="4828904" cy="1325563"/>
          </a:xfrm>
        </p:spPr>
        <p:txBody>
          <a:bodyPr/>
          <a:lstStyle/>
          <a:p>
            <a:r>
              <a:rPr lang="fr-CH" dirty="0"/>
              <a:t>Comment c’est fait ?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726B664-D7B2-DDF5-0A7B-FB7AAB364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97290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5E211-4EF4-B783-EC58-21E3821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E7F778-B9FA-44AB-F0D8-8D643F4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4</a:t>
            </a:fld>
            <a:endParaRPr lang="fr-CH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1645E15-9AAC-C11B-0E9F-587F9D7E5CC1}"/>
              </a:ext>
            </a:extLst>
          </p:cNvPr>
          <p:cNvSpPr txBox="1">
            <a:spLocks/>
          </p:cNvSpPr>
          <p:nvPr/>
        </p:nvSpPr>
        <p:spPr>
          <a:xfrm>
            <a:off x="1209039" y="2206220"/>
            <a:ext cx="96752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CH" dirty="0"/>
              <a:t>Développé avec Unity 2020.3</a:t>
            </a:r>
          </a:p>
          <a:p>
            <a:pPr>
              <a:lnSpc>
                <a:spcPct val="150000"/>
              </a:lnSpc>
            </a:pPr>
            <a:r>
              <a:rPr lang="fr-CH" dirty="0"/>
              <a:t>Diviser en deux applications </a:t>
            </a:r>
          </a:p>
          <a:p>
            <a:pPr lvl="1"/>
            <a:r>
              <a:rPr lang="fr-CH" dirty="0"/>
              <a:t>Monitoring (Windows)</a:t>
            </a:r>
          </a:p>
          <a:p>
            <a:pPr lvl="1"/>
            <a:r>
              <a:rPr lang="fr-CH" dirty="0"/>
              <a:t>Simulation (HoloLens 2)</a:t>
            </a:r>
          </a:p>
          <a:p>
            <a:pPr>
              <a:lnSpc>
                <a:spcPct val="150000"/>
              </a:lnSpc>
            </a:pPr>
            <a:r>
              <a:rPr lang="fr-CH" dirty="0"/>
              <a:t>Mixité des participants</a:t>
            </a:r>
          </a:p>
          <a:p>
            <a:pPr lvl="1"/>
            <a:r>
              <a:rPr lang="fr-CH" dirty="0"/>
              <a:t>Deux joueurs avec HoloLens 2</a:t>
            </a:r>
          </a:p>
          <a:p>
            <a:pPr lvl="1"/>
            <a:r>
              <a:rPr lang="fr-CH" dirty="0"/>
              <a:t>Deux joueurs sans casque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6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1BF4CA4D-FB1E-A551-02D1-44A94AF76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30" y="1934486"/>
            <a:ext cx="2538550" cy="25385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619E2FE-E8FA-0A92-5CA2-EE55F13FEB34}"/>
              </a:ext>
            </a:extLst>
          </p:cNvPr>
          <p:cNvSpPr txBox="1">
            <a:spLocks/>
          </p:cNvSpPr>
          <p:nvPr/>
        </p:nvSpPr>
        <p:spPr>
          <a:xfrm>
            <a:off x="5987712" y="3363685"/>
            <a:ext cx="4805996" cy="731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000" dirty="0">
                <a:solidFill>
                  <a:srgbClr val="66BA84"/>
                </a:solidFill>
              </a:rPr>
              <a:t>Projet</a:t>
            </a:r>
            <a:endParaRPr lang="en-US" sz="5000" dirty="0">
              <a:solidFill>
                <a:srgbClr val="66BA84"/>
              </a:solidFill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A8B34AF-D328-2475-B283-6ED216003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826803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10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7" y="1082790"/>
            <a:ext cx="4828904" cy="1325563"/>
          </a:xfrm>
        </p:spPr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Compréhension de l’existant</a:t>
            </a:r>
          </a:p>
          <a:p>
            <a:pPr>
              <a:lnSpc>
                <a:spcPct val="150000"/>
              </a:lnSpc>
            </a:pPr>
            <a:r>
              <a:rPr lang="fr-CH" dirty="0"/>
              <a:t>Création d’un nouveau scénario</a:t>
            </a:r>
          </a:p>
          <a:p>
            <a:pPr>
              <a:lnSpc>
                <a:spcPct val="150000"/>
              </a:lnSpc>
            </a:pPr>
            <a:r>
              <a:rPr lang="fr-CH" dirty="0"/>
              <a:t>Création de nouvelles énigmes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6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C7F59D3C-E4A6-5D2E-5F1F-7894270E3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1570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04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Évolution en travail de Master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Avoir utilisé «toutes les fonctionnalités»</a:t>
            </a:r>
          </a:p>
          <a:p>
            <a:pPr>
              <a:lnSpc>
                <a:spcPct val="150000"/>
              </a:lnSpc>
            </a:pPr>
            <a:r>
              <a:rPr lang="fr-CH" dirty="0"/>
              <a:t>Repérer des améliorations possibles</a:t>
            </a:r>
          </a:p>
          <a:p>
            <a:pPr>
              <a:lnSpc>
                <a:spcPct val="150000"/>
              </a:lnSpc>
            </a:pPr>
            <a:r>
              <a:rPr lang="fr-CH" dirty="0"/>
              <a:t>Définir les limites</a:t>
            </a:r>
          </a:p>
          <a:p>
            <a:pPr>
              <a:lnSpc>
                <a:spcPct val="150000"/>
              </a:lnSpc>
            </a:pPr>
            <a:r>
              <a:rPr lang="fr-CH" dirty="0"/>
              <a:t>Réfléchir à de nouveaux concepts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7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C7F59D3C-E4A6-5D2E-5F1F-7894270E3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890109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911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Planification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Rédaction du nouveau scénario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Développement des énigmes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Création du Game World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Implémentation des énigmes dans le Game World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H" dirty="0"/>
              <a:t>Indices et perturbateurs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8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C7F59D3C-E4A6-5D2E-5F1F-7894270E3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887137"/>
              </p:ext>
            </p:extLst>
          </p:nvPr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2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7306497" cy="1325563"/>
          </a:xfrm>
        </p:spPr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GitHub 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Mono Repo</a:t>
            </a:r>
          </a:p>
          <a:p>
            <a:pPr>
              <a:lnSpc>
                <a:spcPct val="150000"/>
              </a:lnSpc>
            </a:pPr>
            <a:r>
              <a:rPr lang="fr-CH" dirty="0"/>
              <a:t>Issue et Kanban GitHub</a:t>
            </a:r>
          </a:p>
          <a:p>
            <a:pPr>
              <a:lnSpc>
                <a:spcPct val="150000"/>
              </a:lnSpc>
            </a:pPr>
            <a:r>
              <a:rPr lang="fr-CH" dirty="0"/>
              <a:t>Organisation GitHub «Host-Project»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9</a:t>
            </a:fld>
            <a:endParaRPr lang="fr-CH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C7F59D3C-E4A6-5D2E-5F1F-7894270E3C30}"/>
              </a:ext>
            </a:extLst>
          </p:cNvPr>
          <p:cNvGraphicFramePr>
            <a:graphicFrameLocks/>
          </p:cNvGraphicFramePr>
          <p:nvPr/>
        </p:nvGraphicFramePr>
        <p:xfrm>
          <a:off x="4855030" y="0"/>
          <a:ext cx="7071360" cy="862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082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950</Words>
  <Application>Microsoft Office PowerPoint</Application>
  <PresentationFormat>Grand écran</PresentationFormat>
  <Paragraphs>428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Thème Office</vt:lpstr>
      <vt:lpstr>Projet HOST</vt:lpstr>
      <vt:lpstr>Présentation PowerPoint</vt:lpstr>
      <vt:lpstr>Qu’est-ce que c’est ?</vt:lpstr>
      <vt:lpstr>Comment c’est fait ?</vt:lpstr>
      <vt:lpstr>Présentation PowerPoint</vt:lpstr>
      <vt:lpstr>Cahier des charges</vt:lpstr>
      <vt:lpstr>Évolution en travail de Master</vt:lpstr>
      <vt:lpstr>Planification</vt:lpstr>
      <vt:lpstr>Organisation</vt:lpstr>
      <vt:lpstr>Présentation PowerPoint</vt:lpstr>
      <vt:lpstr>Contexte</vt:lpstr>
      <vt:lpstr>Étapes</vt:lpstr>
      <vt:lpstr>Étape de l’hémorragie</vt:lpstr>
      <vt:lpstr>Étape du message chiffré</vt:lpstr>
      <vt:lpstr>Étape de l’opération</vt:lpstr>
      <vt:lpstr>Étape de l’opération</vt:lpstr>
      <vt:lpstr>Étape de l’opération</vt:lpstr>
      <vt:lpstr>Indices et perturbateurs</vt:lpstr>
      <vt:lpstr>Présentation PowerPoint</vt:lpstr>
      <vt:lpstr>Présentation PowerPoint</vt:lpstr>
      <vt:lpstr>Scénario et énigmes</vt:lpstr>
      <vt:lpstr>Présentation PowerPoint</vt:lpstr>
      <vt:lpstr>Limitations</vt:lpstr>
      <vt:lpstr>Présentation PowerPoint</vt:lpstr>
      <vt:lpstr>Problèmes persistants</vt:lpstr>
      <vt:lpstr>Problèmes résolus</vt:lpstr>
      <vt:lpstr>Présentation PowerPoint</vt:lpstr>
      <vt:lpstr>Résultats</vt:lpstr>
      <vt:lpstr>Bilan personnel</vt:lpstr>
      <vt:lpstr>Améliorations futures</vt:lpstr>
      <vt:lpstr>Auto-évaluation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HOST</dc:title>
  <dc:creator>Forestier Quentin</dc:creator>
  <cp:lastModifiedBy>Forestier Quentin</cp:lastModifiedBy>
  <cp:revision>4</cp:revision>
  <dcterms:created xsi:type="dcterms:W3CDTF">2023-06-06T14:51:17Z</dcterms:created>
  <dcterms:modified xsi:type="dcterms:W3CDTF">2023-06-06T22:41:03Z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