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42" r:id="rId4"/>
    <p:sldId id="343" r:id="rId5"/>
    <p:sldId id="34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49C85"/>
    <a:srgbClr val="FFFFFF"/>
    <a:srgbClr val="3E7E6F"/>
    <a:srgbClr val="2E75B6"/>
    <a:srgbClr val="2F6858"/>
    <a:srgbClr val="121B1E"/>
    <a:srgbClr val="1C2242"/>
    <a:srgbClr val="000000"/>
    <a:srgbClr val="121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D006-4081-490A-92B8-CCDF7337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C62EF-FAB0-40FE-8BE7-AB5A9189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2B42D-BA51-498C-A05F-71C09E65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EAB71-7463-45E1-A088-B333A455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71D32-37E8-40CF-A950-AA64EC13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007D-36D6-4C51-8B12-5B48D69C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26E54-936D-4AC6-B589-4E6BD613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882E9-686B-4E95-BB63-BAB12AF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683A-8C9F-47E2-BC71-893EFD55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9FC26-FEA0-476B-839F-8E4C7FF2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3E702-6F1F-4CE3-9315-E2639653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F5C6B-66F2-46F7-BEA9-618A602F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3AC91-36C6-43E8-8F13-C2608F06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93BAF-0479-4365-9189-D1EF0161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23CAE-2348-4AB7-BA53-81D3FD8B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110-9F6C-43BE-8E4D-C4CB831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13F42-B937-4CD7-8AE9-5454DB3B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CC695-81C3-4374-8382-3987B5BB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D5E13-2F90-4ABE-A4AA-2A212691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FF44-F7BF-47AF-BC8A-1ECD103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8E760-868F-449B-ACE2-037F8AE0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FF5BD-6A2E-45D5-8BC3-D4579000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9918D-A30D-442A-9268-DBAC7DC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AEE4F-ED87-48D7-9DC8-5D9FB060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09680-F21A-49F3-872E-AAC44DF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A596B-05BB-4092-920C-57958384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BC485-1795-4135-A89C-A4D8EB6C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72AD08-D18A-4AFB-AC24-87D74268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DB1A9-9EFE-4592-8ECF-C72F048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0039A-885C-4F44-A6DE-85C00007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84D4D-6600-44D1-B102-85AB50E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BA0E-8999-4411-8DBF-C255839B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4BB58-4D02-46F4-BC6E-B10E875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408AF-2479-42DC-AAE5-4AA0FA39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87B6DE-556E-4856-86D0-B29FC1BE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09CC1-77AB-4981-9933-9240A614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0E311B-84B7-420B-97EA-E4DB78AA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FA4C7-22CF-42A6-A07F-43DE5232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E94E67-9CD7-4992-B539-04B66B9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87358-DBC4-4D03-AAD8-D57D550D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C9A2C-DDE9-4736-B297-E9ECCE35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854E32-E252-4A28-9391-395870BD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FD65A-A474-48CF-AAD4-98F1939F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BDEA9-4596-477F-A015-94C88E86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BFDE0-E0AA-4336-A956-5AE76D62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E74D6-078A-4F83-9E53-49E11CC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A321-C0E6-456E-B72B-DC3C1691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F02F8-44F3-480B-85BD-60EA2FDC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CAF66-338C-4B5A-B3BF-2630C3E9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F1E6A-4A1D-402D-AD05-CE60C6B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10F3D-2787-4074-A015-8EAF0FDF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81B91-3C71-44F7-BC7D-8F995A2A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D98E-87A5-4E4A-8182-93DD2A1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D4B15-A84F-43E5-871E-D7942C7C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D0BCA-D0B1-4F7C-A844-0378399C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741CB-9C38-4184-B8A2-4769FB30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94E56-7FE8-4764-A9D2-3064421D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B3116-3579-4238-A430-749BD09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B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770B2-BD49-4459-A966-492BA798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C24B2-C977-4D63-9DDE-9331716C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5591-E920-48B2-9293-4CE7DE9C5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7D16-9D88-4DBC-AEB2-8BF22BE1A144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D0289-AAF3-422F-ADCD-E611648E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16E54-4648-4EDD-95B9-57879BB4F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2822-D079-4B26-93C3-A8FC9ADF0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식물이(가) 표시된 사진&#10;&#10;자동 생성된 설명">
            <a:extLst>
              <a:ext uri="{FF2B5EF4-FFF2-40B4-BE49-F238E27FC236}">
                <a16:creationId xmlns:a16="http://schemas.microsoft.com/office/drawing/2014/main" id="{5A0B7B46-3EB4-4491-8CDF-1E871BBF3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6" b="214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19C8B-CF9B-474C-A066-5CC4E559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튜토리얼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262EC-63C3-4AE3-A26A-56710594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여관주인 시뮬레이터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0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19C8B-CF9B-474C-A066-5CC4E559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705"/>
            <a:ext cx="9144000" cy="988132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262EC-63C3-4AE3-A26A-56710594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5401" y="2777297"/>
            <a:ext cx="2883381" cy="351260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신원서 튜토리얼</a:t>
            </a:r>
            <a:endParaRPr lang="en-US" altLang="ko-KR" sz="2000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요리 튜토리얼</a:t>
            </a:r>
            <a:endParaRPr lang="en-US" altLang="ko-KR" sz="2000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장비 수리 튜토리얼</a:t>
            </a:r>
            <a:endParaRPr lang="en-US" altLang="ko-KR" sz="2000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2DB7E5-EC13-47C2-BF6D-66D0DA5F48B1}"/>
              </a:ext>
            </a:extLst>
          </p:cNvPr>
          <p:cNvCxnSpPr>
            <a:cxnSpLocks/>
          </p:cNvCxnSpPr>
          <p:nvPr/>
        </p:nvCxnSpPr>
        <p:spPr>
          <a:xfrm>
            <a:off x="4572243" y="2324398"/>
            <a:ext cx="32465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4779F0-9BCC-562C-8E2A-C48E30591BE2}"/>
              </a:ext>
            </a:extLst>
          </p:cNvPr>
          <p:cNvCxnSpPr>
            <a:cxnSpLocks/>
          </p:cNvCxnSpPr>
          <p:nvPr/>
        </p:nvCxnSpPr>
        <p:spPr>
          <a:xfrm>
            <a:off x="0" y="528506"/>
            <a:ext cx="3408218" cy="0"/>
          </a:xfrm>
          <a:prstGeom prst="line">
            <a:avLst/>
          </a:prstGeom>
          <a:ln w="19050">
            <a:solidFill>
              <a:srgbClr val="88C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37918225-995C-F7F8-D2C5-B54C38FBBE0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408218" cy="52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신원서 튜토리얼</a:t>
            </a:r>
            <a:endParaRPr lang="en-US" altLang="ko-KR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79EB73-13F2-540C-C30A-93E3447E8D02}"/>
              </a:ext>
            </a:extLst>
          </p:cNvPr>
          <p:cNvSpPr txBox="1"/>
          <p:nvPr/>
        </p:nvSpPr>
        <p:spPr>
          <a:xfrm>
            <a:off x="1187680" y="3900131"/>
            <a:ext cx="4441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감사관 </a:t>
            </a:r>
            <a:r>
              <a:rPr lang="en-US" altLang="ko-KR" sz="1400" dirty="0">
                <a:solidFill>
                  <a:schemeClr val="bg1"/>
                </a:solidFill>
              </a:rPr>
              <a:t>NPC</a:t>
            </a:r>
            <a:r>
              <a:rPr lang="ko-KR" altLang="en-US" sz="1400" dirty="0">
                <a:solidFill>
                  <a:schemeClr val="bg1"/>
                </a:solidFill>
              </a:rPr>
              <a:t>와 신원서 튜토리얼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기존 스토리 화면과 별개의 튜토리얼 화면을 만들어 진행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접객화면과 같은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사용 하지만 배경은 마차의 내부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대사 테이블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감사관대화 </a:t>
            </a:r>
            <a:r>
              <a:rPr lang="en-US" altLang="ko-KR" sz="1200" dirty="0">
                <a:solidFill>
                  <a:schemeClr val="bg1"/>
                </a:solidFill>
              </a:rPr>
              <a:t>5ds)</a:t>
            </a:r>
            <a:r>
              <a:rPr lang="ko-KR" altLang="en-US" sz="1200" dirty="0">
                <a:solidFill>
                  <a:schemeClr val="bg1"/>
                </a:solidFill>
              </a:rPr>
              <a:t>참조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대사 </a:t>
            </a:r>
            <a:r>
              <a:rPr lang="ko-KR" altLang="en-US" sz="1200" dirty="0" err="1">
                <a:solidFill>
                  <a:schemeClr val="bg1"/>
                </a:solidFill>
              </a:rPr>
              <a:t>스킵</a:t>
            </a:r>
            <a:r>
              <a:rPr lang="ko-KR" altLang="en-US" sz="1200" dirty="0">
                <a:solidFill>
                  <a:schemeClr val="bg1"/>
                </a:solidFill>
              </a:rPr>
              <a:t> 버튼 우측 하단에 활성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대사 출력 시 특정 오브젝트에 후광 </a:t>
            </a:r>
            <a:r>
              <a:rPr lang="ko-KR" altLang="en-US" sz="1200" dirty="0" err="1">
                <a:solidFill>
                  <a:schemeClr val="bg1"/>
                </a:solidFill>
              </a:rPr>
              <a:t>이팩트</a:t>
            </a:r>
            <a:r>
              <a:rPr lang="ko-KR" altLang="en-US" sz="1200" dirty="0">
                <a:solidFill>
                  <a:schemeClr val="bg1"/>
                </a:solidFill>
              </a:rPr>
              <a:t> 출력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84640-79F8-F41A-167A-892845729751}"/>
              </a:ext>
            </a:extLst>
          </p:cNvPr>
          <p:cNvSpPr txBox="1"/>
          <p:nvPr/>
        </p:nvSpPr>
        <p:spPr>
          <a:xfrm>
            <a:off x="6559180" y="3900131"/>
            <a:ext cx="44410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기획 의도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많은 시스템에 비해 적은 게임 설명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판타지 세계관을 </a:t>
            </a:r>
            <a:r>
              <a:rPr lang="ko-KR" altLang="en-US" sz="1200" dirty="0" err="1">
                <a:solidFill>
                  <a:schemeClr val="bg1"/>
                </a:solidFill>
              </a:rPr>
              <a:t>튜토리얼에</a:t>
            </a:r>
            <a:r>
              <a:rPr lang="ko-KR" altLang="en-US" sz="1200" dirty="0">
                <a:solidFill>
                  <a:schemeClr val="bg1"/>
                </a:solidFill>
              </a:rPr>
              <a:t> 이용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길드 감사관 막심이 플레이어에게 설명하는 방식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후광 </a:t>
            </a:r>
            <a:r>
              <a:rPr lang="ko-KR" altLang="en-US" sz="1200" dirty="0" err="1">
                <a:solidFill>
                  <a:schemeClr val="bg1"/>
                </a:solidFill>
              </a:rPr>
              <a:t>이팩트로</a:t>
            </a:r>
            <a:r>
              <a:rPr lang="ko-KR" altLang="en-US" sz="1200" dirty="0">
                <a:solidFill>
                  <a:schemeClr val="bg1"/>
                </a:solidFill>
              </a:rPr>
              <a:t> 어느 부분을 클릭해야 하나 </a:t>
            </a:r>
            <a:r>
              <a:rPr lang="ko-KR" altLang="en-US" sz="1200" dirty="0" err="1">
                <a:solidFill>
                  <a:schemeClr val="bg1"/>
                </a:solidFill>
              </a:rPr>
              <a:t>귀뜸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312E0E-BA5B-6D19-11D3-8403AFBC6693}"/>
              </a:ext>
            </a:extLst>
          </p:cNvPr>
          <p:cNvCxnSpPr>
            <a:cxnSpLocks/>
          </p:cNvCxnSpPr>
          <p:nvPr/>
        </p:nvCxnSpPr>
        <p:spPr>
          <a:xfrm>
            <a:off x="6069901" y="3887416"/>
            <a:ext cx="0" cy="1442270"/>
          </a:xfrm>
          <a:prstGeom prst="line">
            <a:avLst/>
          </a:prstGeom>
          <a:ln w="19050">
            <a:solidFill>
              <a:srgbClr val="88C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0FE833-6CE7-B3B3-4703-82908512EF84}"/>
              </a:ext>
            </a:extLst>
          </p:cNvPr>
          <p:cNvGrpSpPr/>
          <p:nvPr/>
        </p:nvGrpSpPr>
        <p:grpSpPr>
          <a:xfrm>
            <a:off x="1314489" y="1311109"/>
            <a:ext cx="9510824" cy="1416092"/>
            <a:chOff x="1314489" y="1311109"/>
            <a:chExt cx="9510824" cy="141609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27F52D-1435-BC92-B7BD-F298610A2047}"/>
                </a:ext>
              </a:extLst>
            </p:cNvPr>
            <p:cNvGrpSpPr/>
            <p:nvPr/>
          </p:nvGrpSpPr>
          <p:grpSpPr>
            <a:xfrm>
              <a:off x="1314489" y="1311109"/>
              <a:ext cx="9510824" cy="1416092"/>
              <a:chOff x="-738656" y="1742282"/>
              <a:chExt cx="12480775" cy="185829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2B94A34-27A8-DC97-B8FB-638253E0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5646" y="1757562"/>
                <a:ext cx="3276473" cy="1843016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EDB27E4-A62B-CEDC-1D4D-4D855A6FA992}"/>
                  </a:ext>
                </a:extLst>
              </p:cNvPr>
              <p:cNvSpPr/>
              <p:nvPr/>
            </p:nvSpPr>
            <p:spPr>
              <a:xfrm>
                <a:off x="-738656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접객화면과 같은 구도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배경만 마차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2F4188-6014-2635-0DDC-E275CC7DF10D}"/>
                  </a:ext>
                </a:extLst>
              </p:cNvPr>
              <p:cNvSpPr/>
              <p:nvPr/>
            </p:nvSpPr>
            <p:spPr>
              <a:xfrm>
                <a:off x="3863494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스토리 화면</a:t>
                </a:r>
              </a:p>
            </p:txBody>
          </p:sp>
        </p:grp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21DE0ACD-41A6-4284-5029-180EACDEFB5F}"/>
                </a:ext>
              </a:extLst>
            </p:cNvPr>
            <p:cNvSpPr/>
            <p:nvPr/>
          </p:nvSpPr>
          <p:spPr>
            <a:xfrm>
              <a:off x="4049590" y="1757996"/>
              <a:ext cx="567457" cy="522317"/>
            </a:xfrm>
            <a:prstGeom prst="rightArrow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D16C995F-0CF2-3CED-E74E-A0288C7DFA34}"/>
                </a:ext>
              </a:extLst>
            </p:cNvPr>
            <p:cNvSpPr/>
            <p:nvPr/>
          </p:nvSpPr>
          <p:spPr>
            <a:xfrm>
              <a:off x="7556604" y="1757995"/>
              <a:ext cx="567457" cy="522317"/>
            </a:xfrm>
            <a:prstGeom prst="rightArrow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ADB9BE4-7855-27BE-03B1-5FF6F71B931C}"/>
              </a:ext>
            </a:extLst>
          </p:cNvPr>
          <p:cNvSpPr txBox="1"/>
          <p:nvPr/>
        </p:nvSpPr>
        <p:spPr>
          <a:xfrm>
            <a:off x="2944536" y="528506"/>
            <a:ext cx="7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개요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4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4779F0-9BCC-562C-8E2A-C48E30591BE2}"/>
              </a:ext>
            </a:extLst>
          </p:cNvPr>
          <p:cNvCxnSpPr>
            <a:cxnSpLocks/>
          </p:cNvCxnSpPr>
          <p:nvPr/>
        </p:nvCxnSpPr>
        <p:spPr>
          <a:xfrm>
            <a:off x="0" y="528506"/>
            <a:ext cx="3408218" cy="0"/>
          </a:xfrm>
          <a:prstGeom prst="line">
            <a:avLst/>
          </a:prstGeom>
          <a:ln w="19050">
            <a:solidFill>
              <a:srgbClr val="88C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37918225-995C-F7F8-D2C5-B54C38FBBE0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408218" cy="52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신원서 튜토리얼</a:t>
            </a:r>
            <a:endParaRPr lang="en-US" altLang="ko-KR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3BAC8C-1541-C09F-3D53-309D80B3800E}"/>
              </a:ext>
            </a:extLst>
          </p:cNvPr>
          <p:cNvGrpSpPr/>
          <p:nvPr/>
        </p:nvGrpSpPr>
        <p:grpSpPr>
          <a:xfrm>
            <a:off x="406249" y="1337101"/>
            <a:ext cx="5336597" cy="2535577"/>
            <a:chOff x="683451" y="1499002"/>
            <a:chExt cx="7517208" cy="35716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27F52D-1435-BC92-B7BD-F298610A2047}"/>
                </a:ext>
              </a:extLst>
            </p:cNvPr>
            <p:cNvGrpSpPr/>
            <p:nvPr/>
          </p:nvGrpSpPr>
          <p:grpSpPr>
            <a:xfrm>
              <a:off x="683451" y="1499002"/>
              <a:ext cx="7517208" cy="1366804"/>
              <a:chOff x="718154" y="1742282"/>
              <a:chExt cx="10220335" cy="185829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2B94A34-27A8-DC97-B8FB-638253E0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2016" y="1749922"/>
                <a:ext cx="3276473" cy="1843016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EDB27E4-A62B-CEDC-1D4D-4D855A6FA992}"/>
                  </a:ext>
                </a:extLst>
              </p:cNvPr>
              <p:cNvSpPr/>
              <p:nvPr/>
            </p:nvSpPr>
            <p:spPr>
              <a:xfrm>
                <a:off x="718154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접객화면과 같은 구도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(</a:t>
                </a:r>
                <a:r>
                  <a:rPr lang="ko-KR" altLang="en-US" sz="1200" dirty="0"/>
                  <a:t>배경만 마차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2F4188-6014-2635-0DDC-E275CC7DF10D}"/>
                  </a:ext>
                </a:extLst>
              </p:cNvPr>
              <p:cNvSpPr/>
              <p:nvPr/>
            </p:nvSpPr>
            <p:spPr>
              <a:xfrm>
                <a:off x="4190085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스토리 화면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DA44086-0075-6C14-C8A2-B0640A286FB8}"/>
                </a:ext>
              </a:extLst>
            </p:cNvPr>
            <p:cNvGrpSpPr/>
            <p:nvPr/>
          </p:nvGrpSpPr>
          <p:grpSpPr>
            <a:xfrm>
              <a:off x="683451" y="3118608"/>
              <a:ext cx="7517208" cy="1952045"/>
              <a:chOff x="4706191" y="3539405"/>
              <a:chExt cx="7067489" cy="1835264"/>
            </a:xfrm>
          </p:grpSpPr>
          <p:pic>
            <p:nvPicPr>
              <p:cNvPr id="20" name="그림 19" descr="영장류, 포유류, 원숭이이(가) 표시된 사진&#10;&#10;자동 생성된 설명">
                <a:extLst>
                  <a:ext uri="{FF2B5EF4-FFF2-40B4-BE49-F238E27FC236}">
                    <a16:creationId xmlns:a16="http://schemas.microsoft.com/office/drawing/2014/main" id="{B60DFD8B-1B49-6146-965A-B63AF0E8E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6191" y="3539406"/>
                <a:ext cx="5117944" cy="1835263"/>
              </a:xfrm>
              <a:prstGeom prst="rect">
                <a:avLst/>
              </a:prstGeom>
            </p:spPr>
          </p:pic>
          <p:pic>
            <p:nvPicPr>
              <p:cNvPr id="1026" name="Picture 2" descr="노인 숙 녀 및 학교 유니폼에 어린 소년의 빅토리아 흑인과 백인 이야기 그림 철도 마차 내부 토 소년의 자신의 종이 1892 객차에  대한 스톡 벡터 아트 및 기타 이미지 - iStock">
                <a:extLst>
                  <a:ext uri="{FF2B5EF4-FFF2-40B4-BE49-F238E27FC236}">
                    <a16:creationId xmlns:a16="http://schemas.microsoft.com/office/drawing/2014/main" id="{99F13A56-25AE-ACF7-D5FF-CDD853444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4135" y="3539405"/>
                <a:ext cx="1949545" cy="1835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455C99-7A8E-71D4-AD9C-D0A601ACA1F4}"/>
              </a:ext>
            </a:extLst>
          </p:cNvPr>
          <p:cNvGrpSpPr/>
          <p:nvPr/>
        </p:nvGrpSpPr>
        <p:grpSpPr>
          <a:xfrm>
            <a:off x="6363037" y="1337101"/>
            <a:ext cx="5591073" cy="3697236"/>
            <a:chOff x="6108913" y="1344547"/>
            <a:chExt cx="5887703" cy="389339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F32756E-56FC-CCCC-BFEA-12DFF5B19F66}"/>
                </a:ext>
              </a:extLst>
            </p:cNvPr>
            <p:cNvGrpSpPr/>
            <p:nvPr/>
          </p:nvGrpSpPr>
          <p:grpSpPr>
            <a:xfrm>
              <a:off x="6108913" y="1344547"/>
              <a:ext cx="1853968" cy="1507070"/>
              <a:chOff x="8453724" y="2021998"/>
              <a:chExt cx="1853968" cy="150707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FC35BD-7DD6-1A63-D5A5-AF304A512FFF}"/>
                  </a:ext>
                </a:extLst>
              </p:cNvPr>
              <p:cNvSpPr/>
              <p:nvPr/>
            </p:nvSpPr>
            <p:spPr>
              <a:xfrm>
                <a:off x="8453724" y="2021998"/>
                <a:ext cx="1853968" cy="1507070"/>
              </a:xfrm>
              <a:prstGeom prst="rect">
                <a:avLst/>
              </a:prstGeom>
              <a:solidFill>
                <a:srgbClr val="649C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041FB30-7BF4-CC1B-1244-3606C8B4A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419" y="2055304"/>
                <a:ext cx="0" cy="11000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7EDCB15-F26C-F9A9-A475-FD847B31C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7998" y="2055304"/>
                <a:ext cx="0" cy="11000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944B73A-15F6-0CCE-B00A-80BE8B310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3419" y="2055304"/>
                <a:ext cx="123457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343F0ED-DE16-1ED0-8AB0-80DDC043A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3419" y="3155360"/>
                <a:ext cx="4026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2B3336B-98E0-2428-5F00-338EE2F309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5327" y="3155360"/>
                <a:ext cx="4026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B3EE24-E989-F118-6B9C-E916F189A5D2}"/>
                  </a:ext>
                </a:extLst>
              </p:cNvPr>
              <p:cNvSpPr/>
              <p:nvPr/>
            </p:nvSpPr>
            <p:spPr>
              <a:xfrm>
                <a:off x="9143932" y="2894202"/>
                <a:ext cx="473553" cy="3282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여성 프로필 단색으로 채워진">
                <a:extLst>
                  <a:ext uri="{FF2B5EF4-FFF2-40B4-BE49-F238E27FC236}">
                    <a16:creationId xmlns:a16="http://schemas.microsoft.com/office/drawing/2014/main" id="{D7C07306-709B-F9BB-9D14-9A7A9FE69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13249" y="2793103"/>
                <a:ext cx="388986" cy="388986"/>
              </a:xfrm>
              <a:prstGeom prst="rect">
                <a:avLst/>
              </a:prstGeom>
            </p:spPr>
          </p:pic>
          <p:pic>
            <p:nvPicPr>
              <p:cNvPr id="23" name="그래픽 22" descr="남자 옆모습 단색으로 채워진">
                <a:extLst>
                  <a:ext uri="{FF2B5EF4-FFF2-40B4-BE49-F238E27FC236}">
                    <a16:creationId xmlns:a16="http://schemas.microsoft.com/office/drawing/2014/main" id="{5BB3BACC-0DD9-6367-7D75-E26DDCA75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745985" y="2793103"/>
                <a:ext cx="388986" cy="388986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D878F1-B91F-FBEB-44C0-6E43A68320FC}"/>
                </a:ext>
              </a:extLst>
            </p:cNvPr>
            <p:cNvSpPr/>
            <p:nvPr/>
          </p:nvSpPr>
          <p:spPr>
            <a:xfrm>
              <a:off x="8843684" y="1344547"/>
              <a:ext cx="3152932" cy="1507070"/>
            </a:xfrm>
            <a:prstGeom prst="rect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6C3171B-C9C2-24CB-1B0D-97ACD243703F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79" y="1377853"/>
              <a:ext cx="0" cy="1100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EC879E2-DB76-D1E8-4D35-8F7B4ED265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699" y="1377853"/>
              <a:ext cx="11003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2691E44-FFBC-CE21-7196-C902A3788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3379" y="1377853"/>
              <a:ext cx="12345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51BCFE8-1349-B3D7-15D6-7945010D3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3379" y="2477909"/>
              <a:ext cx="4026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259D1A2-3733-5C92-62E5-1A866372AECC}"/>
                </a:ext>
              </a:extLst>
            </p:cNvPr>
            <p:cNvCxnSpPr>
              <a:cxnSpLocks/>
            </p:cNvCxnSpPr>
            <p:nvPr/>
          </p:nvCxnSpPr>
          <p:spPr>
            <a:xfrm>
              <a:off x="11405055" y="1377853"/>
              <a:ext cx="0" cy="3596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62D50A-1340-AA8F-D4C0-71F77C24B29B}"/>
                </a:ext>
              </a:extLst>
            </p:cNvPr>
            <p:cNvSpPr/>
            <p:nvPr/>
          </p:nvSpPr>
          <p:spPr>
            <a:xfrm>
              <a:off x="9533892" y="2216751"/>
              <a:ext cx="473553" cy="328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래픽 38" descr="남자 옆모습 단색으로 채워진">
              <a:extLst>
                <a:ext uri="{FF2B5EF4-FFF2-40B4-BE49-F238E27FC236}">
                  <a16:creationId xmlns:a16="http://schemas.microsoft.com/office/drawing/2014/main" id="{3B16D80C-1CF9-2551-CA1A-EB426B7A3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35945" y="2115652"/>
              <a:ext cx="388986" cy="388986"/>
            </a:xfrm>
            <a:prstGeom prst="rect">
              <a:avLst/>
            </a:prstGeom>
          </p:spPr>
        </p:pic>
        <p:pic>
          <p:nvPicPr>
            <p:cNvPr id="43" name="그래픽 42" descr="남자 집단 단색으로 채워진">
              <a:extLst>
                <a:ext uri="{FF2B5EF4-FFF2-40B4-BE49-F238E27FC236}">
                  <a16:creationId xmlns:a16="http://schemas.microsoft.com/office/drawing/2014/main" id="{58A2002F-CD5A-54EC-71F2-96FE53CB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93097" y="2185968"/>
              <a:ext cx="716409" cy="716409"/>
            </a:xfrm>
            <a:prstGeom prst="rect">
              <a:avLst/>
            </a:prstGeom>
          </p:spPr>
        </p:pic>
        <p:sp>
          <p:nvSpPr>
            <p:cNvPr id="44" name="화살표: 오른쪽으로 구부러짐 43">
              <a:extLst>
                <a:ext uri="{FF2B5EF4-FFF2-40B4-BE49-F238E27FC236}">
                  <a16:creationId xmlns:a16="http://schemas.microsoft.com/office/drawing/2014/main" id="{A8CFFAFF-83CB-6136-3FDB-6DC8AA430434}"/>
                </a:ext>
              </a:extLst>
            </p:cNvPr>
            <p:cNvSpPr/>
            <p:nvPr/>
          </p:nvSpPr>
          <p:spPr>
            <a:xfrm rot="13228286">
              <a:off x="11197308" y="1828319"/>
              <a:ext cx="360727" cy="497648"/>
            </a:xfrm>
            <a:prstGeom prst="curvedRightArrow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푸드트럭 끝판왕 윙바디 푸드트럭~! : 네이버 블로그">
              <a:extLst>
                <a:ext uri="{FF2B5EF4-FFF2-40B4-BE49-F238E27FC236}">
                  <a16:creationId xmlns:a16="http://schemas.microsoft.com/office/drawing/2014/main" id="{6452B65F-43FA-6F5B-CA15-C98EA1D4F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320" y="3577965"/>
              <a:ext cx="2213296" cy="1659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BFA9D9DD-CCEA-D0E5-EF1F-6E80F1567292}"/>
                </a:ext>
              </a:extLst>
            </p:cNvPr>
            <p:cNvSpPr/>
            <p:nvPr/>
          </p:nvSpPr>
          <p:spPr>
            <a:xfrm>
              <a:off x="8122015" y="1802129"/>
              <a:ext cx="597563" cy="550028"/>
            </a:xfrm>
            <a:prstGeom prst="rightArrow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5B1AF61-5452-201E-118B-17885C10C17B}"/>
              </a:ext>
            </a:extLst>
          </p:cNvPr>
          <p:cNvSpPr txBox="1"/>
          <p:nvPr/>
        </p:nvSpPr>
        <p:spPr>
          <a:xfrm>
            <a:off x="338118" y="4075000"/>
            <a:ext cx="48731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튜토리얼 배경 디자인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기존 서부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빅토리아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중세 시대 마차의 내부를 모티브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눈 덮인 외부가 슬쩍 보이는 창문과 쿠션이 있는 등 받침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등장 </a:t>
            </a:r>
            <a:r>
              <a:rPr lang="en-US" altLang="ko-KR" sz="1200" dirty="0">
                <a:solidFill>
                  <a:schemeClr val="bg1"/>
                </a:solidFill>
              </a:rPr>
              <a:t>NPC</a:t>
            </a:r>
            <a:r>
              <a:rPr lang="ko-KR" altLang="en-US" sz="1200" dirty="0">
                <a:solidFill>
                  <a:schemeClr val="bg1"/>
                </a:solidFill>
              </a:rPr>
              <a:t>는 특수 모험가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감사관 막심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bg1"/>
                </a:solidFill>
              </a:rPr>
              <a:t>스킵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버튼 필요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나무 장식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63E2B4-DC20-D4DD-0B8D-380A743C552C}"/>
              </a:ext>
            </a:extLst>
          </p:cNvPr>
          <p:cNvCxnSpPr>
            <a:cxnSpLocks/>
          </p:cNvCxnSpPr>
          <p:nvPr/>
        </p:nvCxnSpPr>
        <p:spPr>
          <a:xfrm>
            <a:off x="6050327" y="1337101"/>
            <a:ext cx="0" cy="3906018"/>
          </a:xfrm>
          <a:prstGeom prst="line">
            <a:avLst/>
          </a:prstGeom>
          <a:ln w="19050">
            <a:solidFill>
              <a:srgbClr val="88C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0874F52-4648-8EFA-099B-91E7BCF08F25}"/>
              </a:ext>
            </a:extLst>
          </p:cNvPr>
          <p:cNvSpPr txBox="1"/>
          <p:nvPr/>
        </p:nvSpPr>
        <p:spPr>
          <a:xfrm>
            <a:off x="6331342" y="3875157"/>
            <a:ext cx="3629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길드 마차 구조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bg1"/>
                </a:solidFill>
              </a:rPr>
              <a:t>푸드</a:t>
            </a:r>
            <a:r>
              <a:rPr lang="ko-KR" altLang="en-US" sz="1200" dirty="0">
                <a:solidFill>
                  <a:schemeClr val="bg1"/>
                </a:solidFill>
              </a:rPr>
              <a:t> 트럭이 모티브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좌측 그림처럼 접혀 있을 때는 운송용 마차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펼치면 길드 마차로 변신</a:t>
            </a:r>
          </a:p>
        </p:txBody>
      </p:sp>
      <p:pic>
        <p:nvPicPr>
          <p:cNvPr id="2052" name="Picture 4" descr="Skip Ad Festival-칸 광고제 수상작">
            <a:extLst>
              <a:ext uri="{FF2B5EF4-FFF2-40B4-BE49-F238E27FC236}">
                <a16:creationId xmlns:a16="http://schemas.microsoft.com/office/drawing/2014/main" id="{99E180A4-6930-5108-BD98-635C7ACB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9" y="5539206"/>
            <a:ext cx="1134379" cy="8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9272987-399E-C5FC-34D2-7856811505C4}"/>
              </a:ext>
            </a:extLst>
          </p:cNvPr>
          <p:cNvSpPr txBox="1"/>
          <p:nvPr/>
        </p:nvSpPr>
        <p:spPr>
          <a:xfrm>
            <a:off x="2140270" y="528506"/>
            <a:ext cx="147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아트 레퍼런스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4779F0-9BCC-562C-8E2A-C48E30591BE2}"/>
              </a:ext>
            </a:extLst>
          </p:cNvPr>
          <p:cNvCxnSpPr>
            <a:cxnSpLocks/>
          </p:cNvCxnSpPr>
          <p:nvPr/>
        </p:nvCxnSpPr>
        <p:spPr>
          <a:xfrm>
            <a:off x="0" y="528506"/>
            <a:ext cx="3408218" cy="0"/>
          </a:xfrm>
          <a:prstGeom prst="line">
            <a:avLst/>
          </a:prstGeom>
          <a:ln w="19050">
            <a:solidFill>
              <a:srgbClr val="88C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37918225-995C-F7F8-D2C5-B54C38FBBE0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408218" cy="52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FFFFFF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</a:rPr>
              <a:t>신원서 튜토리얼</a:t>
            </a:r>
            <a:endParaRPr lang="en-US" altLang="ko-KR" dirty="0">
              <a:solidFill>
                <a:srgbClr val="FFFFFF"/>
              </a:solidFill>
              <a:latin typeface="고려대학교L" panose="02020603020101020101" pitchFamily="18" charset="-127"/>
              <a:ea typeface="고려대학교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CEB12-9282-FCBF-E0A3-C6ADC9C5EEDC}"/>
              </a:ext>
            </a:extLst>
          </p:cNvPr>
          <p:cNvSpPr txBox="1"/>
          <p:nvPr/>
        </p:nvSpPr>
        <p:spPr>
          <a:xfrm>
            <a:off x="2140270" y="528506"/>
            <a:ext cx="147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개발 레퍼런스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28E09-5EF9-0A0B-5FD9-51AD861453E6}"/>
              </a:ext>
            </a:extLst>
          </p:cNvPr>
          <p:cNvSpPr txBox="1"/>
          <p:nvPr/>
        </p:nvSpPr>
        <p:spPr>
          <a:xfrm>
            <a:off x="476128" y="1450513"/>
            <a:ext cx="147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플로우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9E2496-438F-8034-29D9-0E0A5CD7E59E}"/>
              </a:ext>
            </a:extLst>
          </p:cNvPr>
          <p:cNvGrpSpPr/>
          <p:nvPr/>
        </p:nvGrpSpPr>
        <p:grpSpPr>
          <a:xfrm>
            <a:off x="1020874" y="1889627"/>
            <a:ext cx="6336271" cy="943424"/>
            <a:chOff x="1314489" y="1311109"/>
            <a:chExt cx="9510824" cy="14160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CF620F7-86F9-7A5A-4C57-71C4EABDF9D2}"/>
                </a:ext>
              </a:extLst>
            </p:cNvPr>
            <p:cNvGrpSpPr/>
            <p:nvPr/>
          </p:nvGrpSpPr>
          <p:grpSpPr>
            <a:xfrm>
              <a:off x="1314489" y="1311109"/>
              <a:ext cx="9510824" cy="1416092"/>
              <a:chOff x="-738656" y="1742282"/>
              <a:chExt cx="12480775" cy="185829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A101540-F251-125A-A804-109936E95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5646" y="1757562"/>
                <a:ext cx="3276473" cy="1843016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E2AD5E-680F-CF8E-C6F2-F421539DCFAB}"/>
                  </a:ext>
                </a:extLst>
              </p:cNvPr>
              <p:cNvSpPr/>
              <p:nvPr/>
            </p:nvSpPr>
            <p:spPr>
              <a:xfrm>
                <a:off x="-738656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튜토리얼 화면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(</a:t>
                </a:r>
                <a:r>
                  <a:rPr lang="ko-KR" altLang="en-US" sz="1200" dirty="0"/>
                  <a:t>배경만 마차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82E22A3-9F1E-3117-F99F-C125E121B2AE}"/>
                  </a:ext>
                </a:extLst>
              </p:cNvPr>
              <p:cNvSpPr/>
              <p:nvPr/>
            </p:nvSpPr>
            <p:spPr>
              <a:xfrm>
                <a:off x="3863494" y="1742282"/>
                <a:ext cx="3320894" cy="18582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스토리 화면</a:t>
                </a:r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19B7A83-B0CE-FB65-B0F0-2B4C77878D5C}"/>
                </a:ext>
              </a:extLst>
            </p:cNvPr>
            <p:cNvSpPr/>
            <p:nvPr/>
          </p:nvSpPr>
          <p:spPr>
            <a:xfrm>
              <a:off x="4049590" y="1757996"/>
              <a:ext cx="567457" cy="522317"/>
            </a:xfrm>
            <a:prstGeom prst="rightArrow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B83B4894-6341-479E-385A-0D531B690988}"/>
                </a:ext>
              </a:extLst>
            </p:cNvPr>
            <p:cNvSpPr/>
            <p:nvPr/>
          </p:nvSpPr>
          <p:spPr>
            <a:xfrm>
              <a:off x="7556604" y="1757995"/>
              <a:ext cx="567457" cy="522317"/>
            </a:xfrm>
            <a:prstGeom prst="rightArrow">
              <a:avLst/>
            </a:prstGeom>
            <a:solidFill>
              <a:srgbClr val="649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F46C3A-518B-4F8B-E12C-B14802C4A4D1}"/>
              </a:ext>
            </a:extLst>
          </p:cNvPr>
          <p:cNvSpPr txBox="1"/>
          <p:nvPr/>
        </p:nvSpPr>
        <p:spPr>
          <a:xfrm>
            <a:off x="811530" y="3060910"/>
            <a:ext cx="5555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66FF"/>
                </a:solidFill>
              </a:rPr>
              <a:t>(</a:t>
            </a:r>
            <a:r>
              <a:rPr lang="ko-KR" altLang="en-US" sz="1200" dirty="0">
                <a:solidFill>
                  <a:srgbClr val="FF66FF"/>
                </a:solidFill>
              </a:rPr>
              <a:t>모든 대화 공통</a:t>
            </a:r>
            <a:r>
              <a:rPr lang="en-US" altLang="ko-KR" sz="1200" dirty="0">
                <a:solidFill>
                  <a:srgbClr val="FF66FF"/>
                </a:solidFill>
              </a:rPr>
              <a:t>) </a:t>
            </a:r>
            <a:r>
              <a:rPr lang="ko-KR" altLang="en-US" sz="1200" dirty="0">
                <a:solidFill>
                  <a:srgbClr val="FF66FF"/>
                </a:solidFill>
              </a:rPr>
              <a:t>해당 대사 순서가 되면 한 줄 씩 좌측 상단에 출력</a:t>
            </a:r>
            <a:r>
              <a:rPr lang="en-US" altLang="ko-KR" sz="1200" dirty="0">
                <a:solidFill>
                  <a:srgbClr val="FF66FF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66FF"/>
                </a:solidFill>
              </a:rPr>
              <a:t>	</a:t>
            </a:r>
            <a:r>
              <a:rPr lang="ko-KR" altLang="en-US" sz="1200" dirty="0">
                <a:solidFill>
                  <a:srgbClr val="FF66FF"/>
                </a:solidFill>
              </a:rPr>
              <a:t>출력 속도 </a:t>
            </a:r>
            <a:r>
              <a:rPr lang="en-US" altLang="ko-KR" sz="1200" dirty="0">
                <a:solidFill>
                  <a:srgbClr val="FF66FF"/>
                </a:solidFill>
              </a:rPr>
              <a:t>1</a:t>
            </a:r>
            <a:r>
              <a:rPr lang="ko-KR" altLang="en-US" sz="1200" dirty="0">
                <a:solidFill>
                  <a:srgbClr val="FF66FF"/>
                </a:solidFill>
              </a:rPr>
              <a:t>초</a:t>
            </a:r>
            <a:r>
              <a:rPr lang="en-US" altLang="ko-KR" sz="1200" dirty="0">
                <a:solidFill>
                  <a:srgbClr val="FF66FF"/>
                </a:solidFill>
              </a:rPr>
              <a:t>/ </a:t>
            </a:r>
            <a:r>
              <a:rPr lang="ko-KR" altLang="en-US" sz="1200" dirty="0">
                <a:solidFill>
                  <a:srgbClr val="FF66FF"/>
                </a:solidFill>
              </a:rPr>
              <a:t>클릭 시 즉시 출력</a:t>
            </a:r>
            <a:r>
              <a:rPr lang="en-US" altLang="ko-KR" sz="1200" dirty="0">
                <a:solidFill>
                  <a:srgbClr val="FF66FF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66FF"/>
                </a:solidFill>
              </a:rPr>
              <a:t>배경 이미지 제외 모든 부분 접객 화면과 동일</a:t>
            </a:r>
            <a:endParaRPr lang="en-US" altLang="ko-KR" sz="1200" dirty="0">
              <a:solidFill>
                <a:srgbClr val="FF66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튜토리얼 화면에서 튜토리얼 진행 후 스토리 화면으로 전환하며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일차 시작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대사 테이블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감사관대화 </a:t>
            </a:r>
            <a:r>
              <a:rPr lang="en-US" altLang="ko-KR" sz="1200" dirty="0">
                <a:solidFill>
                  <a:schemeClr val="bg1"/>
                </a:solidFill>
              </a:rPr>
              <a:t>5ds) </a:t>
            </a:r>
            <a:r>
              <a:rPr lang="ko-KR" altLang="en-US" sz="1200" dirty="0">
                <a:solidFill>
                  <a:schemeClr val="bg1"/>
                </a:solidFill>
              </a:rPr>
              <a:t>참조 </a:t>
            </a:r>
            <a:r>
              <a:rPr lang="en-US" altLang="ko-KR" sz="1200" dirty="0">
                <a:solidFill>
                  <a:schemeClr val="bg1"/>
                </a:solidFill>
              </a:rPr>
              <a:t>5ds0001~5ds0009</a:t>
            </a:r>
            <a:r>
              <a:rPr lang="ko-KR" altLang="en-US" sz="1200" dirty="0">
                <a:solidFill>
                  <a:schemeClr val="bg1"/>
                </a:solidFill>
              </a:rPr>
              <a:t>까지 출력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5ds0002~5ds0004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스킵</a:t>
            </a:r>
            <a:r>
              <a:rPr lang="ko-KR" altLang="en-US" sz="1200" dirty="0">
                <a:solidFill>
                  <a:schemeClr val="bg1"/>
                </a:solidFill>
              </a:rPr>
              <a:t> 버튼 우측 하단에 생성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클릭하여 다음 대화로 </a:t>
            </a:r>
            <a:r>
              <a:rPr lang="ko-KR" altLang="en-US" sz="1200" dirty="0" err="1">
                <a:solidFill>
                  <a:schemeClr val="bg1"/>
                </a:solidFill>
              </a:rPr>
              <a:t>스킵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5ds0006 </a:t>
            </a:r>
            <a:r>
              <a:rPr lang="ko-KR" altLang="en-US" sz="1200" dirty="0">
                <a:solidFill>
                  <a:schemeClr val="bg1"/>
                </a:solidFill>
              </a:rPr>
              <a:t>대화 출력 후 좌측 하단 도구보관상자 뒤에 후광 </a:t>
            </a:r>
            <a:r>
              <a:rPr lang="ko-KR" altLang="en-US" sz="1200" dirty="0" err="1">
                <a:solidFill>
                  <a:schemeClr val="bg1"/>
                </a:solidFill>
              </a:rPr>
              <a:t>이팩트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(</a:t>
            </a:r>
            <a:r>
              <a:rPr lang="ko-KR" altLang="en-US" sz="1200" dirty="0">
                <a:solidFill>
                  <a:schemeClr val="bg1"/>
                </a:solidFill>
              </a:rPr>
              <a:t>상자 클릭 후 꺼짐→ 상자 오픈 후 안에 있는 도장에 후광 </a:t>
            </a:r>
            <a:r>
              <a:rPr lang="ko-KR" altLang="en-US" sz="1200" dirty="0" err="1">
                <a:solidFill>
                  <a:schemeClr val="bg1"/>
                </a:solidFill>
              </a:rPr>
              <a:t>이팩트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5ds0007, 5ds0008</a:t>
            </a:r>
            <a:r>
              <a:rPr lang="ko-KR" altLang="en-US" sz="1200" dirty="0">
                <a:solidFill>
                  <a:schemeClr val="bg1"/>
                </a:solidFill>
              </a:rPr>
              <a:t>은 플레이어의 선택에 따라 바뀜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마지막 대화인 </a:t>
            </a:r>
            <a:r>
              <a:rPr lang="en-US" altLang="ko-KR" sz="1200" dirty="0">
                <a:solidFill>
                  <a:schemeClr val="bg1"/>
                </a:solidFill>
              </a:rPr>
              <a:t>5ds0009</a:t>
            </a:r>
            <a:r>
              <a:rPr lang="ko-KR" altLang="en-US" sz="1200" dirty="0">
                <a:solidFill>
                  <a:schemeClr val="bg1"/>
                </a:solidFill>
              </a:rPr>
              <a:t>출력 후 스토리 화면으로 전환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15415</TotalTime>
  <Words>305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고려대학교L</vt:lpstr>
      <vt:lpstr>맑은 고딕</vt:lpstr>
      <vt:lpstr>Arial</vt:lpstr>
      <vt:lpstr>Office 테마</vt:lpstr>
      <vt:lpstr>튜토리얼 기획</vt:lpstr>
      <vt:lpstr>목차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여관주인 시뮬레이터 시나리오</dc:title>
  <dc:creator>박홍근[ 학부재학 / 영어영문학과 ]</dc:creator>
  <cp:lastModifiedBy>박홍근[ 학부졸업 / 영어영문학과 ]</cp:lastModifiedBy>
  <cp:revision>218</cp:revision>
  <dcterms:created xsi:type="dcterms:W3CDTF">2022-05-16T02:07:27Z</dcterms:created>
  <dcterms:modified xsi:type="dcterms:W3CDTF">2023-02-10T23:44:49Z</dcterms:modified>
</cp:coreProperties>
</file>