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6" r:id="rId2"/>
    <p:sldId id="325" r:id="rId3"/>
    <p:sldId id="285" r:id="rId4"/>
    <p:sldId id="287" r:id="rId5"/>
    <p:sldId id="281" r:id="rId6"/>
    <p:sldId id="292" r:id="rId7"/>
    <p:sldId id="326" r:id="rId8"/>
    <p:sldId id="308" r:id="rId9"/>
    <p:sldId id="311" r:id="rId10"/>
    <p:sldId id="316" r:id="rId11"/>
    <p:sldId id="317" r:id="rId12"/>
    <p:sldId id="320" r:id="rId13"/>
    <p:sldId id="321" r:id="rId14"/>
    <p:sldId id="322" r:id="rId15"/>
    <p:sldId id="324" r:id="rId16"/>
    <p:sldId id="323" r:id="rId17"/>
    <p:sldId id="304" r:id="rId18"/>
    <p:sldId id="271" r:id="rId19"/>
    <p:sldId id="288" r:id="rId20"/>
    <p:sldId id="289" r:id="rId21"/>
    <p:sldId id="283" r:id="rId22"/>
    <p:sldId id="284" r:id="rId23"/>
    <p:sldId id="291" r:id="rId24"/>
    <p:sldId id="293" r:id="rId25"/>
    <p:sldId id="294" r:id="rId26"/>
    <p:sldId id="295" r:id="rId27"/>
    <p:sldId id="296" r:id="rId28"/>
    <p:sldId id="297" r:id="rId29"/>
    <p:sldId id="298" r:id="rId30"/>
    <p:sldId id="299" r:id="rId31"/>
    <p:sldId id="300" r:id="rId32"/>
    <p:sldId id="301" r:id="rId33"/>
    <p:sldId id="302" r:id="rId34"/>
    <p:sldId id="30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9EF"/>
    <a:srgbClr val="D83B01"/>
    <a:srgbClr val="DD462F"/>
    <a:srgbClr val="B83B1D"/>
    <a:srgbClr val="D7D7D7"/>
    <a:srgbClr val="C8C8C8"/>
    <a:srgbClr val="0078D7"/>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03" d="100"/>
          <a:sy n="103" d="100"/>
        </p:scale>
        <p:origin x="138" y="4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3/20/2022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795075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735585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99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290913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18112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948076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64073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6907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93470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34792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8902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897973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3/20/2022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3/20/2022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3/20/2022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go.microsoft.com/fwlink/?linkid=85126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go.microsoft.com/fwlink/?linkid=85125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7.xml"/><Relationship Id="rId7" Type="http://schemas.openxmlformats.org/officeDocument/2006/relationships/slide" Target="slide3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hyperlink" Target="https://go.microsoft.com/fwlink/?linkid=851258"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hyperlink" Target="https://go.microsoft.com/fwlink/?linkid=851268"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hyperlink" Target="https://support.office.com/en-us/article/Make-your-PowerPoint-presentations-accessible-6f7772b2-2f33-4bd2-8ca7-dae3b2b3ef25#bkmk_winimages"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go.microsoft.com/fwlink/?linkid=851269"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hyperlink" Target="https://go.microsoft.com/fwlink/?linkid=851258"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To Do list in React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3188528"/>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74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stCxn id="16" idx="2"/>
            <a:endCxn id="14" idx="3"/>
          </p:cNvCxnSpPr>
          <p:nvPr/>
        </p:nvCxnSpPr>
        <p:spPr>
          <a:xfrm flipH="1">
            <a:off x="5094514" y="3589167"/>
            <a:ext cx="1820091" cy="374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1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2324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8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stCxn id="16" idx="2"/>
            <a:endCxn id="14" idx="3"/>
          </p:cNvCxnSpPr>
          <p:nvPr/>
        </p:nvCxnSpPr>
        <p:spPr>
          <a:xfrm flipH="1">
            <a:off x="5094514" y="3023887"/>
            <a:ext cx="1820091" cy="94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73848" y="4338882"/>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 name="Straight Arrow Connector 5">
            <a:extLst>
              <a:ext uri="{FF2B5EF4-FFF2-40B4-BE49-F238E27FC236}">
                <a16:creationId xmlns:a16="http://schemas.microsoft.com/office/drawing/2014/main" id="{2FFAFAC3-625D-4BEC-90B3-445671DD4A65}"/>
              </a:ext>
            </a:extLst>
          </p:cNvPr>
          <p:cNvCxnSpPr>
            <a:cxnSpLocks/>
            <a:stCxn id="20" idx="1"/>
            <a:endCxn id="22" idx="3"/>
          </p:cNvCxnSpPr>
          <p:nvPr/>
        </p:nvCxnSpPr>
        <p:spPr>
          <a:xfrm flipH="1">
            <a:off x="5094514" y="4539202"/>
            <a:ext cx="36793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4338883"/>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cxnSp>
        <p:nvCxnSpPr>
          <p:cNvPr id="9" name="Straight Arrow Connector 8">
            <a:extLst>
              <a:ext uri="{FF2B5EF4-FFF2-40B4-BE49-F238E27FC236}">
                <a16:creationId xmlns:a16="http://schemas.microsoft.com/office/drawing/2014/main" id="{06032A8B-0F4C-4E2E-96D0-59422D9F0C5E}"/>
              </a:ext>
            </a:extLst>
          </p:cNvPr>
          <p:cNvCxnSpPr>
            <a:stCxn id="14" idx="2"/>
            <a:endCxn id="22" idx="0"/>
          </p:cNvCxnSpPr>
          <p:nvPr/>
        </p:nvCxnSpPr>
        <p:spPr>
          <a:xfrm>
            <a:off x="3505200" y="4164346"/>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3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376828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34346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491864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168926"/>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74410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314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032068"/>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49381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613349"/>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438812"/>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593747"/>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479490"/>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190818"/>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28" name="Straight Arrow Connector 27">
            <a:extLst>
              <a:ext uri="{FF2B5EF4-FFF2-40B4-BE49-F238E27FC236}">
                <a16:creationId xmlns:a16="http://schemas.microsoft.com/office/drawing/2014/main" id="{DBBC678F-CEFA-4AE6-918B-568CE4FE0D05}"/>
              </a:ext>
            </a:extLst>
          </p:cNvPr>
          <p:cNvCxnSpPr>
            <a:stCxn id="54" idx="1"/>
            <a:endCxn id="22" idx="3"/>
          </p:cNvCxnSpPr>
          <p:nvPr/>
        </p:nvCxnSpPr>
        <p:spPr>
          <a:xfrm flipH="1">
            <a:off x="5094514" y="5679810"/>
            <a:ext cx="230777" cy="14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013988"/>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02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376828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34346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491864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168926"/>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74410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314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032068"/>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34695" y="2038173"/>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changes date for comparison</a:t>
            </a:r>
          </a:p>
        </p:txBody>
      </p: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49381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61334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438812"/>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593747"/>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199C0AF-B0DD-4628-8016-A4689E054749}"/>
              </a:ext>
            </a:extLst>
          </p:cNvPr>
          <p:cNvSpPr/>
          <p:nvPr/>
        </p:nvSpPr>
        <p:spPr>
          <a:xfrm>
            <a:off x="8734695" y="263913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sp>
        <p:nvSpPr>
          <p:cNvPr id="43" name="Rectangle: Rounded Corners 42">
            <a:extLst>
              <a:ext uri="{FF2B5EF4-FFF2-40B4-BE49-F238E27FC236}">
                <a16:creationId xmlns:a16="http://schemas.microsoft.com/office/drawing/2014/main" id="{6DB1ECF2-6E72-4AA4-AF6C-13120F168F48}"/>
              </a:ext>
            </a:extLst>
          </p:cNvPr>
          <p:cNvSpPr/>
          <p:nvPr/>
        </p:nvSpPr>
        <p:spPr>
          <a:xfrm>
            <a:off x="8752110" y="3187866"/>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Loops over each entry in selected provider table</a:t>
            </a:r>
          </a:p>
        </p:txBody>
      </p: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479490"/>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1" name="Straight Arrow Connector 60">
            <a:extLst>
              <a:ext uri="{FF2B5EF4-FFF2-40B4-BE49-F238E27FC236}">
                <a16:creationId xmlns:a16="http://schemas.microsoft.com/office/drawing/2014/main" id="{1EBFF108-0809-4ED8-8399-8CDBF41963CB}"/>
              </a:ext>
            </a:extLst>
          </p:cNvPr>
          <p:cNvCxnSpPr>
            <a:stCxn id="20" idx="2"/>
            <a:endCxn id="37" idx="0"/>
          </p:cNvCxnSpPr>
          <p:nvPr/>
        </p:nvCxnSpPr>
        <p:spPr>
          <a:xfrm>
            <a:off x="10324009" y="2438812"/>
            <a:ext cx="0" cy="20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C45559-6C72-4F79-B2D2-4E03ECD560BB}"/>
              </a:ext>
            </a:extLst>
          </p:cNvPr>
          <p:cNvCxnSpPr>
            <a:stCxn id="37" idx="2"/>
            <a:endCxn id="43" idx="0"/>
          </p:cNvCxnSpPr>
          <p:nvPr/>
        </p:nvCxnSpPr>
        <p:spPr>
          <a:xfrm>
            <a:off x="10324009" y="3039770"/>
            <a:ext cx="17415" cy="14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190818"/>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013988"/>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370D1A-16F4-460B-878A-4379D3B9A0E5}"/>
              </a:ext>
            </a:extLst>
          </p:cNvPr>
          <p:cNvCxnSpPr>
            <a:endCxn id="54" idx="3"/>
          </p:cNvCxnSpPr>
          <p:nvPr/>
        </p:nvCxnSpPr>
        <p:spPr>
          <a:xfrm flipH="1">
            <a:off x="8503919" y="3678395"/>
            <a:ext cx="1820090" cy="200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894CAA-6576-4E42-BC29-8C96CEE99068}"/>
              </a:ext>
            </a:extLst>
          </p:cNvPr>
          <p:cNvCxnSpPr>
            <a:stCxn id="54" idx="0"/>
            <a:endCxn id="12" idx="3"/>
          </p:cNvCxnSpPr>
          <p:nvPr/>
        </p:nvCxnSpPr>
        <p:spPr>
          <a:xfrm flipH="1" flipV="1">
            <a:off x="5094514" y="3968607"/>
            <a:ext cx="1820091" cy="1510883"/>
          </a:xfrm>
          <a:prstGeom prst="straightConnector1">
            <a:avLst/>
          </a:prstGeom>
          <a:ln>
            <a:solidFill>
              <a:srgbClr val="D83B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681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8</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71555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Fund House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4020842"/>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59602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517119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211618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421481"/>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99665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883984"/>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691367"/>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284623"/>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34695" y="2290728"/>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changes date for comparison</a:t>
            </a:r>
          </a:p>
        </p:txBody>
      </p: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74637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86590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691367"/>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846302"/>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199C0AF-B0DD-4628-8016-A4689E054749}"/>
              </a:ext>
            </a:extLst>
          </p:cNvPr>
          <p:cNvSpPr/>
          <p:nvPr/>
        </p:nvSpPr>
        <p:spPr>
          <a:xfrm>
            <a:off x="8734695" y="2891686"/>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sp>
        <p:nvSpPr>
          <p:cNvPr id="43" name="Rectangle: Rounded Corners 42">
            <a:extLst>
              <a:ext uri="{FF2B5EF4-FFF2-40B4-BE49-F238E27FC236}">
                <a16:creationId xmlns:a16="http://schemas.microsoft.com/office/drawing/2014/main" id="{6DB1ECF2-6E72-4AA4-AF6C-13120F168F48}"/>
              </a:ext>
            </a:extLst>
          </p:cNvPr>
          <p:cNvSpPr/>
          <p:nvPr/>
        </p:nvSpPr>
        <p:spPr>
          <a:xfrm>
            <a:off x="8752110" y="3440421"/>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Loops over each entry in selected provider table</a:t>
            </a:r>
          </a:p>
        </p:txBody>
      </p: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732045"/>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1" name="Straight Arrow Connector 60">
            <a:extLst>
              <a:ext uri="{FF2B5EF4-FFF2-40B4-BE49-F238E27FC236}">
                <a16:creationId xmlns:a16="http://schemas.microsoft.com/office/drawing/2014/main" id="{1EBFF108-0809-4ED8-8399-8CDBF41963CB}"/>
              </a:ext>
            </a:extLst>
          </p:cNvPr>
          <p:cNvCxnSpPr>
            <a:stCxn id="20" idx="2"/>
            <a:endCxn id="37" idx="0"/>
          </p:cNvCxnSpPr>
          <p:nvPr/>
        </p:nvCxnSpPr>
        <p:spPr>
          <a:xfrm>
            <a:off x="10324009" y="2691367"/>
            <a:ext cx="0" cy="20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C45559-6C72-4F79-B2D2-4E03ECD560BB}"/>
              </a:ext>
            </a:extLst>
          </p:cNvPr>
          <p:cNvCxnSpPr>
            <a:stCxn id="37" idx="2"/>
            <a:endCxn id="43" idx="0"/>
          </p:cNvCxnSpPr>
          <p:nvPr/>
        </p:nvCxnSpPr>
        <p:spPr>
          <a:xfrm>
            <a:off x="10324009" y="3292325"/>
            <a:ext cx="17415" cy="14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443373"/>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266543"/>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370D1A-16F4-460B-878A-4379D3B9A0E5}"/>
              </a:ext>
            </a:extLst>
          </p:cNvPr>
          <p:cNvCxnSpPr>
            <a:endCxn id="54" idx="3"/>
          </p:cNvCxnSpPr>
          <p:nvPr/>
        </p:nvCxnSpPr>
        <p:spPr>
          <a:xfrm flipH="1">
            <a:off x="8503919" y="3930950"/>
            <a:ext cx="1820090" cy="200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894CAA-6576-4E42-BC29-8C96CEE99068}"/>
              </a:ext>
            </a:extLst>
          </p:cNvPr>
          <p:cNvCxnSpPr>
            <a:stCxn id="54" idx="0"/>
            <a:endCxn id="12" idx="3"/>
          </p:cNvCxnSpPr>
          <p:nvPr/>
        </p:nvCxnSpPr>
        <p:spPr>
          <a:xfrm flipH="1" flipV="1">
            <a:off x="5094514" y="4221162"/>
            <a:ext cx="1820091" cy="15108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3F57291E-ED19-4A90-B3BD-07485C00CB00}"/>
              </a:ext>
            </a:extLst>
          </p:cNvPr>
          <p:cNvSpPr/>
          <p:nvPr/>
        </p:nvSpPr>
        <p:spPr>
          <a:xfrm>
            <a:off x="1915886" y="6321550"/>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on scheme name, open modal to show trends for 20 days</a:t>
            </a:r>
          </a:p>
        </p:txBody>
      </p:sp>
      <p:cxnSp>
        <p:nvCxnSpPr>
          <p:cNvPr id="18" name="Straight Arrow Connector 17">
            <a:extLst>
              <a:ext uri="{FF2B5EF4-FFF2-40B4-BE49-F238E27FC236}">
                <a16:creationId xmlns:a16="http://schemas.microsoft.com/office/drawing/2014/main" id="{3919BF3F-695F-4887-BD01-7A9C24A4A4A0}"/>
              </a:ext>
            </a:extLst>
          </p:cNvPr>
          <p:cNvCxnSpPr>
            <a:stCxn id="22" idx="2"/>
            <a:endCxn id="35" idx="0"/>
          </p:cNvCxnSpPr>
          <p:nvPr/>
        </p:nvCxnSpPr>
        <p:spPr>
          <a:xfrm>
            <a:off x="3505200" y="6147013"/>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18AFE6-2D18-49CE-98D3-65746EF63EBF}"/>
              </a:ext>
            </a:extLst>
          </p:cNvPr>
          <p:cNvSpPr/>
          <p:nvPr/>
        </p:nvSpPr>
        <p:spPr>
          <a:xfrm>
            <a:off x="5325291" y="115808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master –” </a:t>
            </a:r>
            <a:r>
              <a:rPr lang="en-US" sz="1400" dirty="0" err="1"/>
              <a:t>tmp</a:t>
            </a:r>
            <a:r>
              <a:rPr lang="en-US" sz="1400" dirty="0"/>
              <a:t>”</a:t>
            </a:r>
          </a:p>
        </p:txBody>
      </p:sp>
      <p:cxnSp>
        <p:nvCxnSpPr>
          <p:cNvPr id="25" name="Straight Arrow Connector 24">
            <a:extLst>
              <a:ext uri="{FF2B5EF4-FFF2-40B4-BE49-F238E27FC236}">
                <a16:creationId xmlns:a16="http://schemas.microsoft.com/office/drawing/2014/main" id="{608617B5-2444-4A16-B790-35783B9B1D96}"/>
              </a:ext>
            </a:extLst>
          </p:cNvPr>
          <p:cNvCxnSpPr>
            <a:cxnSpLocks/>
            <a:stCxn id="3" idx="2"/>
            <a:endCxn id="4" idx="3"/>
          </p:cNvCxnSpPr>
          <p:nvPr/>
        </p:nvCxnSpPr>
        <p:spPr>
          <a:xfrm flipH="1">
            <a:off x="5094514" y="1558728"/>
            <a:ext cx="1820091" cy="35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F8FB6D88-3906-417D-ABF7-3970847079F5}"/>
              </a:ext>
            </a:extLst>
          </p:cNvPr>
          <p:cNvSpPr/>
          <p:nvPr/>
        </p:nvSpPr>
        <p:spPr>
          <a:xfrm>
            <a:off x="8734695" y="116670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pulled from </a:t>
            </a:r>
            <a:r>
              <a:rPr lang="en-US" sz="1400" dirty="0" err="1"/>
              <a:t>localStorage</a:t>
            </a:r>
            <a:endParaRPr lang="en-US" sz="1400" dirty="0"/>
          </a:p>
        </p:txBody>
      </p:sp>
      <p:cxnSp>
        <p:nvCxnSpPr>
          <p:cNvPr id="28" name="Straight Arrow Connector 27">
            <a:extLst>
              <a:ext uri="{FF2B5EF4-FFF2-40B4-BE49-F238E27FC236}">
                <a16:creationId xmlns:a16="http://schemas.microsoft.com/office/drawing/2014/main" id="{3097B0DA-C04F-4401-9E8F-5D5D3EBAE35C}"/>
              </a:ext>
            </a:extLst>
          </p:cNvPr>
          <p:cNvCxnSpPr>
            <a:cxnSpLocks/>
            <a:stCxn id="26" idx="1"/>
            <a:endCxn id="3" idx="3"/>
          </p:cNvCxnSpPr>
          <p:nvPr/>
        </p:nvCxnSpPr>
        <p:spPr>
          <a:xfrm flipH="1" flipV="1">
            <a:off x="8503919" y="1358409"/>
            <a:ext cx="230776" cy="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4968FE97-8AF2-4083-ACA5-FF59B0EF8EC5}"/>
              </a:ext>
            </a:extLst>
          </p:cNvPr>
          <p:cNvSpPr/>
          <p:nvPr/>
        </p:nvSpPr>
        <p:spPr>
          <a:xfrm>
            <a:off x="1915886" y="115400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a:t>
            </a:r>
            <a:r>
              <a:rPr lang="en-US" sz="1400" dirty="0" err="1"/>
              <a:t>myFundList</a:t>
            </a:r>
            <a:r>
              <a:rPr lang="en-US" sz="1400" dirty="0"/>
              <a:t>” (backward compatibility)</a:t>
            </a:r>
          </a:p>
        </p:txBody>
      </p:sp>
      <p:cxnSp>
        <p:nvCxnSpPr>
          <p:cNvPr id="46" name="Straight Arrow Connector 45">
            <a:extLst>
              <a:ext uri="{FF2B5EF4-FFF2-40B4-BE49-F238E27FC236}">
                <a16:creationId xmlns:a16="http://schemas.microsoft.com/office/drawing/2014/main" id="{8F6F1716-F109-4E6C-8904-E0337DACE3A2}"/>
              </a:ext>
            </a:extLst>
          </p:cNvPr>
          <p:cNvCxnSpPr>
            <a:stCxn id="44" idx="2"/>
            <a:endCxn id="4" idx="0"/>
          </p:cNvCxnSpPr>
          <p:nvPr/>
        </p:nvCxnSpPr>
        <p:spPr>
          <a:xfrm>
            <a:off x="3505200" y="1554647"/>
            <a:ext cx="0" cy="16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C14E37F-9F6A-4AA0-934C-5EAF3AA93D0B}"/>
              </a:ext>
            </a:extLst>
          </p:cNvPr>
          <p:cNvCxnSpPr>
            <a:stCxn id="3" idx="1"/>
            <a:endCxn id="44" idx="3"/>
          </p:cNvCxnSpPr>
          <p:nvPr/>
        </p:nvCxnSpPr>
        <p:spPr>
          <a:xfrm flipH="1" flipV="1">
            <a:off x="5094514" y="1354328"/>
            <a:ext cx="230777" cy="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00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All Vs Specific fund selection</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9</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71555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Fund House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5129162"/>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211618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3834882"/>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cxnSpLocks/>
            <a:stCxn id="11" idx="2"/>
            <a:endCxn id="41" idx="0"/>
          </p:cNvCxnSpPr>
          <p:nvPr/>
        </p:nvCxnSpPr>
        <p:spPr>
          <a:xfrm>
            <a:off x="3505200" y="2691367"/>
            <a:ext cx="0" cy="16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4954622"/>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4490731"/>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Selection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4235521"/>
            <a:ext cx="0" cy="25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18AFE6-2D18-49CE-98D3-65746EF63EBF}"/>
              </a:ext>
            </a:extLst>
          </p:cNvPr>
          <p:cNvSpPr/>
          <p:nvPr/>
        </p:nvSpPr>
        <p:spPr>
          <a:xfrm>
            <a:off x="5325291" y="115808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master –” </a:t>
            </a:r>
            <a:r>
              <a:rPr lang="en-US" sz="1400" dirty="0" err="1"/>
              <a:t>tmp</a:t>
            </a:r>
            <a:r>
              <a:rPr lang="en-US" sz="1400" dirty="0"/>
              <a:t>”</a:t>
            </a:r>
          </a:p>
        </p:txBody>
      </p:sp>
      <p:cxnSp>
        <p:nvCxnSpPr>
          <p:cNvPr id="25" name="Straight Arrow Connector 24">
            <a:extLst>
              <a:ext uri="{FF2B5EF4-FFF2-40B4-BE49-F238E27FC236}">
                <a16:creationId xmlns:a16="http://schemas.microsoft.com/office/drawing/2014/main" id="{608617B5-2444-4A16-B790-35783B9B1D96}"/>
              </a:ext>
            </a:extLst>
          </p:cNvPr>
          <p:cNvCxnSpPr>
            <a:cxnSpLocks/>
            <a:stCxn id="3" idx="2"/>
            <a:endCxn id="4" idx="3"/>
          </p:cNvCxnSpPr>
          <p:nvPr/>
        </p:nvCxnSpPr>
        <p:spPr>
          <a:xfrm flipH="1">
            <a:off x="5094514" y="1558728"/>
            <a:ext cx="1820091" cy="35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F8FB6D88-3906-417D-ABF7-3970847079F5}"/>
              </a:ext>
            </a:extLst>
          </p:cNvPr>
          <p:cNvSpPr/>
          <p:nvPr/>
        </p:nvSpPr>
        <p:spPr>
          <a:xfrm>
            <a:off x="8734695" y="116670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pulled from </a:t>
            </a:r>
            <a:r>
              <a:rPr lang="en-US" sz="1400" dirty="0" err="1"/>
              <a:t>localStorage</a:t>
            </a:r>
            <a:endParaRPr lang="en-US" sz="1400" dirty="0"/>
          </a:p>
        </p:txBody>
      </p:sp>
      <p:cxnSp>
        <p:nvCxnSpPr>
          <p:cNvPr id="28" name="Straight Arrow Connector 27">
            <a:extLst>
              <a:ext uri="{FF2B5EF4-FFF2-40B4-BE49-F238E27FC236}">
                <a16:creationId xmlns:a16="http://schemas.microsoft.com/office/drawing/2014/main" id="{3097B0DA-C04F-4401-9E8F-5D5D3EBAE35C}"/>
              </a:ext>
            </a:extLst>
          </p:cNvPr>
          <p:cNvCxnSpPr>
            <a:cxnSpLocks/>
            <a:stCxn id="26" idx="1"/>
            <a:endCxn id="3" idx="3"/>
          </p:cNvCxnSpPr>
          <p:nvPr/>
        </p:nvCxnSpPr>
        <p:spPr>
          <a:xfrm flipH="1" flipV="1">
            <a:off x="8503919" y="1358409"/>
            <a:ext cx="230776" cy="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4968FE97-8AF2-4083-ACA5-FF59B0EF8EC5}"/>
              </a:ext>
            </a:extLst>
          </p:cNvPr>
          <p:cNvSpPr/>
          <p:nvPr/>
        </p:nvSpPr>
        <p:spPr>
          <a:xfrm>
            <a:off x="1915886" y="115400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a:t>
            </a:r>
            <a:r>
              <a:rPr lang="en-US" sz="1400" dirty="0" err="1"/>
              <a:t>myFundList</a:t>
            </a:r>
            <a:r>
              <a:rPr lang="en-US" sz="1400" dirty="0"/>
              <a:t>” (backward compatibility)</a:t>
            </a:r>
          </a:p>
        </p:txBody>
      </p:sp>
      <p:cxnSp>
        <p:nvCxnSpPr>
          <p:cNvPr id="46" name="Straight Arrow Connector 45">
            <a:extLst>
              <a:ext uri="{FF2B5EF4-FFF2-40B4-BE49-F238E27FC236}">
                <a16:creationId xmlns:a16="http://schemas.microsoft.com/office/drawing/2014/main" id="{8F6F1716-F109-4E6C-8904-E0337DACE3A2}"/>
              </a:ext>
            </a:extLst>
          </p:cNvPr>
          <p:cNvCxnSpPr>
            <a:stCxn id="44" idx="2"/>
            <a:endCxn id="4" idx="0"/>
          </p:cNvCxnSpPr>
          <p:nvPr/>
        </p:nvCxnSpPr>
        <p:spPr>
          <a:xfrm>
            <a:off x="3505200" y="1554647"/>
            <a:ext cx="0" cy="16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C14E37F-9F6A-4AA0-934C-5EAF3AA93D0B}"/>
              </a:ext>
            </a:extLst>
          </p:cNvPr>
          <p:cNvCxnSpPr>
            <a:stCxn id="3" idx="1"/>
            <a:endCxn id="44" idx="3"/>
          </p:cNvCxnSpPr>
          <p:nvPr/>
        </p:nvCxnSpPr>
        <p:spPr>
          <a:xfrm flipH="1" flipV="1">
            <a:off x="5094514" y="1354328"/>
            <a:ext cx="230777" cy="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71E4A603-B5A6-4889-B043-D9F89EEC6AC3}"/>
              </a:ext>
            </a:extLst>
          </p:cNvPr>
          <p:cNvSpPr/>
          <p:nvPr/>
        </p:nvSpPr>
        <p:spPr>
          <a:xfrm>
            <a:off x="1915886" y="2857930"/>
            <a:ext cx="3178628" cy="6267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selects All?</a:t>
            </a:r>
          </a:p>
        </p:txBody>
      </p:sp>
      <p:cxnSp>
        <p:nvCxnSpPr>
          <p:cNvPr id="47" name="Straight Arrow Connector 46">
            <a:extLst>
              <a:ext uri="{FF2B5EF4-FFF2-40B4-BE49-F238E27FC236}">
                <a16:creationId xmlns:a16="http://schemas.microsoft.com/office/drawing/2014/main" id="{14ACF897-E40C-497B-B5D2-8F06C31407CB}"/>
              </a:ext>
            </a:extLst>
          </p:cNvPr>
          <p:cNvCxnSpPr>
            <a:cxnSpLocks/>
            <a:stCxn id="41" idx="2"/>
            <a:endCxn id="23" idx="0"/>
          </p:cNvCxnSpPr>
          <p:nvPr/>
        </p:nvCxnSpPr>
        <p:spPr>
          <a:xfrm>
            <a:off x="3505200" y="3484721"/>
            <a:ext cx="0" cy="35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6225129-84B3-449C-AA28-C173D25C764C}"/>
              </a:ext>
            </a:extLst>
          </p:cNvPr>
          <p:cNvSpPr txBox="1"/>
          <p:nvPr/>
        </p:nvSpPr>
        <p:spPr>
          <a:xfrm>
            <a:off x="3641412" y="3661551"/>
            <a:ext cx="357790" cy="369332"/>
          </a:xfrm>
          <a:prstGeom prst="rect">
            <a:avLst/>
          </a:prstGeom>
          <a:noFill/>
        </p:spPr>
        <p:txBody>
          <a:bodyPr wrap="none" rtlCol="0">
            <a:spAutoFit/>
          </a:bodyPr>
          <a:lstStyle/>
          <a:p>
            <a:r>
              <a:rPr lang="en-US" dirty="0"/>
              <a:t>N</a:t>
            </a:r>
          </a:p>
        </p:txBody>
      </p:sp>
      <p:sp>
        <p:nvSpPr>
          <p:cNvPr id="53" name="Rectangle: Rounded Corners 52">
            <a:extLst>
              <a:ext uri="{FF2B5EF4-FFF2-40B4-BE49-F238E27FC236}">
                <a16:creationId xmlns:a16="http://schemas.microsoft.com/office/drawing/2014/main" id="{F919F7E4-D084-45A0-BA2D-4EE971E446D3}"/>
              </a:ext>
            </a:extLst>
          </p:cNvPr>
          <p:cNvSpPr/>
          <p:nvPr/>
        </p:nvSpPr>
        <p:spPr>
          <a:xfrm>
            <a:off x="5302570" y="512316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cxnSp>
        <p:nvCxnSpPr>
          <p:cNvPr id="55" name="Straight Arrow Connector 54">
            <a:extLst>
              <a:ext uri="{FF2B5EF4-FFF2-40B4-BE49-F238E27FC236}">
                <a16:creationId xmlns:a16="http://schemas.microsoft.com/office/drawing/2014/main" id="{048746E2-4D0C-44D5-8DD9-FDF67BE9C13F}"/>
              </a:ext>
            </a:extLst>
          </p:cNvPr>
          <p:cNvCxnSpPr>
            <a:cxnSpLocks/>
            <a:endCxn id="53" idx="0"/>
          </p:cNvCxnSpPr>
          <p:nvPr/>
        </p:nvCxnSpPr>
        <p:spPr>
          <a:xfrm>
            <a:off x="6891884" y="4948623"/>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6DCE6A67-44F4-481F-8618-41267CD97CB2}"/>
              </a:ext>
            </a:extLst>
          </p:cNvPr>
          <p:cNvSpPr/>
          <p:nvPr/>
        </p:nvSpPr>
        <p:spPr>
          <a:xfrm>
            <a:off x="5302570" y="454569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Each provider gets added to an array</a:t>
            </a:r>
          </a:p>
        </p:txBody>
      </p:sp>
      <p:cxnSp>
        <p:nvCxnSpPr>
          <p:cNvPr id="57" name="Straight Arrow Connector 56">
            <a:extLst>
              <a:ext uri="{FF2B5EF4-FFF2-40B4-BE49-F238E27FC236}">
                <a16:creationId xmlns:a16="http://schemas.microsoft.com/office/drawing/2014/main" id="{A662F4AB-7FFB-46DE-B28C-742F11CEF52A}"/>
              </a:ext>
            </a:extLst>
          </p:cNvPr>
          <p:cNvCxnSpPr>
            <a:endCxn id="56" idx="0"/>
          </p:cNvCxnSpPr>
          <p:nvPr/>
        </p:nvCxnSpPr>
        <p:spPr>
          <a:xfrm>
            <a:off x="6891884" y="4368864"/>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5BC1653-DB86-4532-A88D-49B25F8919CC}"/>
              </a:ext>
            </a:extLst>
          </p:cNvPr>
          <p:cNvSpPr/>
          <p:nvPr/>
        </p:nvSpPr>
        <p:spPr>
          <a:xfrm>
            <a:off x="5256089" y="3988232"/>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Loop over all data from </a:t>
            </a:r>
            <a:r>
              <a:rPr lang="en-US" sz="1400" dirty="0" err="1"/>
              <a:t>localstorage</a:t>
            </a:r>
            <a:endParaRPr lang="en-US" sz="1400" dirty="0"/>
          </a:p>
        </p:txBody>
      </p:sp>
      <p:cxnSp>
        <p:nvCxnSpPr>
          <p:cNvPr id="60" name="Connector: Elbow 59">
            <a:extLst>
              <a:ext uri="{FF2B5EF4-FFF2-40B4-BE49-F238E27FC236}">
                <a16:creationId xmlns:a16="http://schemas.microsoft.com/office/drawing/2014/main" id="{998FA94D-5959-40C5-8FCF-6805DA445903}"/>
              </a:ext>
            </a:extLst>
          </p:cNvPr>
          <p:cNvCxnSpPr>
            <a:cxnSpLocks/>
            <a:stCxn id="41" idx="3"/>
            <a:endCxn id="62" idx="0"/>
          </p:cNvCxnSpPr>
          <p:nvPr/>
        </p:nvCxnSpPr>
        <p:spPr>
          <a:xfrm>
            <a:off x="5094514" y="3171326"/>
            <a:ext cx="1757125" cy="294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4CFBF267-612E-42D3-91F9-2AFE166A5731}"/>
              </a:ext>
            </a:extLst>
          </p:cNvPr>
          <p:cNvSpPr/>
          <p:nvPr/>
        </p:nvSpPr>
        <p:spPr>
          <a:xfrm>
            <a:off x="5262325" y="3465685"/>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Clear/ Reset Selection array</a:t>
            </a:r>
          </a:p>
        </p:txBody>
      </p:sp>
      <p:sp>
        <p:nvSpPr>
          <p:cNvPr id="67" name="TextBox 66">
            <a:extLst>
              <a:ext uri="{FF2B5EF4-FFF2-40B4-BE49-F238E27FC236}">
                <a16:creationId xmlns:a16="http://schemas.microsoft.com/office/drawing/2014/main" id="{D6D0C3C9-CCB6-4429-B958-98A70F47D2B5}"/>
              </a:ext>
            </a:extLst>
          </p:cNvPr>
          <p:cNvSpPr txBox="1"/>
          <p:nvPr/>
        </p:nvSpPr>
        <p:spPr>
          <a:xfrm>
            <a:off x="4863738" y="2882331"/>
            <a:ext cx="659070" cy="369332"/>
          </a:xfrm>
          <a:prstGeom prst="rect">
            <a:avLst/>
          </a:prstGeom>
          <a:noFill/>
        </p:spPr>
        <p:txBody>
          <a:bodyPr wrap="square" rtlCol="0">
            <a:spAutoFit/>
          </a:bodyPr>
          <a:lstStyle/>
          <a:p>
            <a:r>
              <a:rPr lang="en-US" dirty="0"/>
              <a:t>Y</a:t>
            </a:r>
          </a:p>
        </p:txBody>
      </p:sp>
      <p:cxnSp>
        <p:nvCxnSpPr>
          <p:cNvPr id="69" name="Connector: Elbow 68">
            <a:extLst>
              <a:ext uri="{FF2B5EF4-FFF2-40B4-BE49-F238E27FC236}">
                <a16:creationId xmlns:a16="http://schemas.microsoft.com/office/drawing/2014/main" id="{5C86F53F-2C98-422F-90EB-CA732650D4C1}"/>
              </a:ext>
            </a:extLst>
          </p:cNvPr>
          <p:cNvCxnSpPr>
            <a:stCxn id="53" idx="2"/>
            <a:endCxn id="50" idx="3"/>
          </p:cNvCxnSpPr>
          <p:nvPr/>
        </p:nvCxnSpPr>
        <p:spPr>
          <a:xfrm rot="5400000" flipH="1" flipV="1">
            <a:off x="6995675" y="4084760"/>
            <a:ext cx="1335250" cy="1542833"/>
          </a:xfrm>
          <a:prstGeom prst="bentConnector4">
            <a:avLst>
              <a:gd name="adj1" fmla="val -17120"/>
              <a:gd name="adj2" fmla="val 11783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1FFEC719-7396-4433-9836-3A4BA6A8ED29}"/>
              </a:ext>
            </a:extLst>
          </p:cNvPr>
          <p:cNvSpPr/>
          <p:nvPr/>
        </p:nvSpPr>
        <p:spPr>
          <a:xfrm>
            <a:off x="1915886" y="571691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t>
            </a:r>
            <a:r>
              <a:rPr lang="en-US" sz="1400" dirty="0" err="1"/>
              <a:t>FundHouse</a:t>
            </a:r>
            <a:r>
              <a:rPr lang="en-US" sz="1400" dirty="0"/>
              <a:t> subtotal</a:t>
            </a:r>
          </a:p>
        </p:txBody>
      </p:sp>
      <p:sp>
        <p:nvSpPr>
          <p:cNvPr id="73" name="Rectangle: Rounded Corners 72">
            <a:extLst>
              <a:ext uri="{FF2B5EF4-FFF2-40B4-BE49-F238E27FC236}">
                <a16:creationId xmlns:a16="http://schemas.microsoft.com/office/drawing/2014/main" id="{BCE155E0-1A44-4480-A747-7C0E6C01AEEB}"/>
              </a:ext>
            </a:extLst>
          </p:cNvPr>
          <p:cNvSpPr/>
          <p:nvPr/>
        </p:nvSpPr>
        <p:spPr>
          <a:xfrm>
            <a:off x="1915886" y="6304664"/>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All </a:t>
            </a:r>
            <a:r>
              <a:rPr lang="en-US" sz="1400" dirty="0" err="1"/>
              <a:t>FundHouse’s</a:t>
            </a:r>
            <a:r>
              <a:rPr lang="en-US" sz="1400" dirty="0"/>
              <a:t> subtotal</a:t>
            </a:r>
          </a:p>
        </p:txBody>
      </p:sp>
      <p:cxnSp>
        <p:nvCxnSpPr>
          <p:cNvPr id="75" name="Straight Arrow Connector 74">
            <a:extLst>
              <a:ext uri="{FF2B5EF4-FFF2-40B4-BE49-F238E27FC236}">
                <a16:creationId xmlns:a16="http://schemas.microsoft.com/office/drawing/2014/main" id="{E4694AC2-17FA-4D14-9651-80A11BEB0EAA}"/>
              </a:ext>
            </a:extLst>
          </p:cNvPr>
          <p:cNvCxnSpPr>
            <a:stCxn id="12" idx="2"/>
            <a:endCxn id="71" idx="0"/>
          </p:cNvCxnSpPr>
          <p:nvPr/>
        </p:nvCxnSpPr>
        <p:spPr>
          <a:xfrm>
            <a:off x="3505200" y="5529801"/>
            <a:ext cx="0" cy="18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10AE6CB-2861-41DD-8675-2E9978D1B11D}"/>
              </a:ext>
            </a:extLst>
          </p:cNvPr>
          <p:cNvCxnSpPr>
            <a:stCxn id="71" idx="2"/>
            <a:endCxn id="73" idx="0"/>
          </p:cNvCxnSpPr>
          <p:nvPr/>
        </p:nvCxnSpPr>
        <p:spPr>
          <a:xfrm>
            <a:off x="3505200" y="6117552"/>
            <a:ext cx="0" cy="18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3976BB67-CB47-4482-A8B6-882713330E61}"/>
              </a:ext>
            </a:extLst>
          </p:cNvPr>
          <p:cNvSpPr/>
          <p:nvPr/>
        </p:nvSpPr>
        <p:spPr>
          <a:xfrm>
            <a:off x="5302570" y="630466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All </a:t>
            </a:r>
            <a:r>
              <a:rPr lang="en-US" sz="1400" dirty="0" err="1"/>
              <a:t>FundHouse’s</a:t>
            </a:r>
            <a:r>
              <a:rPr lang="en-US" sz="1400" dirty="0"/>
              <a:t> subtotal</a:t>
            </a:r>
          </a:p>
        </p:txBody>
      </p:sp>
      <p:cxnSp>
        <p:nvCxnSpPr>
          <p:cNvPr id="81" name="Straight Arrow Connector 80">
            <a:extLst>
              <a:ext uri="{FF2B5EF4-FFF2-40B4-BE49-F238E27FC236}">
                <a16:creationId xmlns:a16="http://schemas.microsoft.com/office/drawing/2014/main" id="{CB97326D-F0E5-4D77-AABC-F7DC7277643E}"/>
              </a:ext>
            </a:extLst>
          </p:cNvPr>
          <p:cNvCxnSpPr>
            <a:cxnSpLocks/>
          </p:cNvCxnSpPr>
          <p:nvPr/>
        </p:nvCxnSpPr>
        <p:spPr>
          <a:xfrm>
            <a:off x="6175882" y="5523802"/>
            <a:ext cx="0" cy="78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06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Pseudo Code and Code Samples</a:t>
            </a:r>
          </a:p>
        </p:txBody>
      </p:sp>
    </p:spTree>
    <p:extLst>
      <p:ext uri="{BB962C8B-B14F-4D97-AF65-F5344CB8AC3E}">
        <p14:creationId xmlns:p14="http://schemas.microsoft.com/office/powerpoint/2010/main" val="646540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1107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Version Control</a:t>
            </a:r>
          </a:p>
        </p:txBody>
      </p:sp>
      <p:graphicFrame>
        <p:nvGraphicFramePr>
          <p:cNvPr id="4" name="Table 4">
            <a:extLst>
              <a:ext uri="{FF2B5EF4-FFF2-40B4-BE49-F238E27FC236}">
                <a16:creationId xmlns:a16="http://schemas.microsoft.com/office/drawing/2014/main" id="{7A6106FA-9F84-4F13-9D71-C97387025403}"/>
              </a:ext>
            </a:extLst>
          </p:cNvPr>
          <p:cNvGraphicFramePr>
            <a:graphicFrameLocks noGrp="1"/>
          </p:cNvGraphicFramePr>
          <p:nvPr>
            <p:extLst>
              <p:ext uri="{D42A27DB-BD31-4B8C-83A1-F6EECF244321}">
                <p14:modId xmlns:p14="http://schemas.microsoft.com/office/powerpoint/2010/main" val="2448287964"/>
              </p:ext>
            </p:extLst>
          </p:nvPr>
        </p:nvGraphicFramePr>
        <p:xfrm>
          <a:off x="2032000" y="1530699"/>
          <a:ext cx="9798556" cy="2595880"/>
        </p:xfrm>
        <a:graphic>
          <a:graphicData uri="http://schemas.openxmlformats.org/drawingml/2006/table">
            <a:tbl>
              <a:tblPr firstRow="1" bandRow="1">
                <a:tableStyleId>{0E3FDE45-AF77-4B5C-9715-49D594BDF05E}</a:tableStyleId>
              </a:tblPr>
              <a:tblGrid>
                <a:gridCol w="2256863">
                  <a:extLst>
                    <a:ext uri="{9D8B030D-6E8A-4147-A177-3AD203B41FA5}">
                      <a16:colId xmlns:a16="http://schemas.microsoft.com/office/drawing/2014/main" val="1290608621"/>
                    </a:ext>
                  </a:extLst>
                </a:gridCol>
                <a:gridCol w="4275508">
                  <a:extLst>
                    <a:ext uri="{9D8B030D-6E8A-4147-A177-3AD203B41FA5}">
                      <a16:colId xmlns:a16="http://schemas.microsoft.com/office/drawing/2014/main" val="2762738862"/>
                    </a:ext>
                  </a:extLst>
                </a:gridCol>
                <a:gridCol w="3266185">
                  <a:extLst>
                    <a:ext uri="{9D8B030D-6E8A-4147-A177-3AD203B41FA5}">
                      <a16:colId xmlns:a16="http://schemas.microsoft.com/office/drawing/2014/main" val="590071325"/>
                    </a:ext>
                  </a:extLst>
                </a:gridCol>
              </a:tblGrid>
              <a:tr h="370840">
                <a:tc>
                  <a:txBody>
                    <a:bodyPr/>
                    <a:lstStyle/>
                    <a:p>
                      <a:r>
                        <a:rPr lang="en-IN" dirty="0"/>
                        <a:t>Date</a:t>
                      </a:r>
                    </a:p>
                  </a:txBody>
                  <a:tcPr/>
                </a:tc>
                <a:tc>
                  <a:txBody>
                    <a:bodyPr/>
                    <a:lstStyle/>
                    <a:p>
                      <a:r>
                        <a:rPr lang="en-IN" dirty="0"/>
                        <a:t>Update</a:t>
                      </a:r>
                    </a:p>
                  </a:txBody>
                  <a:tcPr/>
                </a:tc>
                <a:tc>
                  <a:txBody>
                    <a:bodyPr/>
                    <a:lstStyle/>
                    <a:p>
                      <a:r>
                        <a:rPr lang="en-IN" dirty="0"/>
                        <a:t>Test results</a:t>
                      </a:r>
                    </a:p>
                  </a:txBody>
                  <a:tcPr/>
                </a:tc>
                <a:extLst>
                  <a:ext uri="{0D108BD9-81ED-4DB2-BD59-A6C34878D82A}">
                    <a16:rowId xmlns:a16="http://schemas.microsoft.com/office/drawing/2014/main" val="3471197533"/>
                  </a:ext>
                </a:extLst>
              </a:tr>
              <a:tr h="370840">
                <a:tc>
                  <a:txBody>
                    <a:bodyPr/>
                    <a:lstStyle/>
                    <a:p>
                      <a:r>
                        <a:rPr lang="en-IN" dirty="0"/>
                        <a:t>07-04-2021</a:t>
                      </a:r>
                    </a:p>
                  </a:txBody>
                  <a:tcPr/>
                </a:tc>
                <a:tc>
                  <a:txBody>
                    <a:bodyPr/>
                    <a:lstStyle/>
                    <a:p>
                      <a:r>
                        <a:rPr lang="en-IN" dirty="0"/>
                        <a:t>Template V1 released</a:t>
                      </a:r>
                    </a:p>
                  </a:txBody>
                  <a:tcPr/>
                </a:tc>
                <a:tc>
                  <a:txBody>
                    <a:bodyPr/>
                    <a:lstStyle/>
                    <a:p>
                      <a:r>
                        <a:rPr lang="en-IN" dirty="0"/>
                        <a:t>Successfully working</a:t>
                      </a:r>
                    </a:p>
                  </a:txBody>
                  <a:tcPr/>
                </a:tc>
                <a:extLst>
                  <a:ext uri="{0D108BD9-81ED-4DB2-BD59-A6C34878D82A}">
                    <a16:rowId xmlns:a16="http://schemas.microsoft.com/office/drawing/2014/main" val="3203524079"/>
                  </a:ext>
                </a:extLst>
              </a:tr>
              <a:tr h="370840">
                <a:tc>
                  <a:txBody>
                    <a:bodyPr/>
                    <a:lstStyle/>
                    <a:p>
                      <a:r>
                        <a:rPr lang="en-IN" dirty="0"/>
                        <a:t>20-03-2022</a:t>
                      </a:r>
                    </a:p>
                  </a:txBody>
                  <a:tcPr/>
                </a:tc>
                <a:tc>
                  <a:txBody>
                    <a:bodyPr/>
                    <a:lstStyle/>
                    <a:p>
                      <a:r>
                        <a:rPr lang="en-IN" dirty="0"/>
                        <a:t>Baseline creation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WIP</a:t>
                      </a:r>
                    </a:p>
                  </a:txBody>
                  <a:tcPr/>
                </a:tc>
                <a:extLst>
                  <a:ext uri="{0D108BD9-81ED-4DB2-BD59-A6C34878D82A}">
                    <a16:rowId xmlns:a16="http://schemas.microsoft.com/office/drawing/2014/main" val="3628704807"/>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6641001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935713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3339530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77663498"/>
                  </a:ext>
                </a:extLst>
              </a:tr>
            </a:tbl>
          </a:graphicData>
        </a:graphic>
      </p:graphicFrame>
    </p:spTree>
    <p:extLst>
      <p:ext uri="{BB962C8B-B14F-4D97-AF65-F5344CB8AC3E}">
        <p14:creationId xmlns:p14="http://schemas.microsoft.com/office/powerpoint/2010/main" val="38718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311-80B2-4915-A192-4B058AAA5421}"/>
              </a:ext>
            </a:extLst>
          </p:cNvPr>
          <p:cNvSpPr>
            <a:spLocks noGrp="1"/>
          </p:cNvSpPr>
          <p:nvPr>
            <p:ph type="title"/>
          </p:nvPr>
        </p:nvSpPr>
        <p:spPr/>
        <p:txBody>
          <a:bodyPr/>
          <a:lstStyle/>
          <a:p>
            <a:r>
              <a:rPr lang="en-US" dirty="0"/>
              <a:t>Original Template After this</a:t>
            </a:r>
          </a:p>
        </p:txBody>
      </p:sp>
    </p:spTree>
    <p:extLst>
      <p:ext uri="{BB962C8B-B14F-4D97-AF65-F5344CB8AC3E}">
        <p14:creationId xmlns:p14="http://schemas.microsoft.com/office/powerpoint/2010/main" val="1032152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solidFill>
                  <a:schemeClr val="bg1"/>
                </a:solidFill>
              </a:rPr>
              <a:t>Making Templates Accessible</a:t>
            </a:r>
          </a:p>
        </p:txBody>
      </p:sp>
      <p:pic>
        <p:nvPicPr>
          <p:cNvPr id="10" name="Picture 9" descr="Accessibil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790752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hlinkClick r:id="rId3" action="ppaction://hlinksldjump"/>
              </a:rPr>
              <a:t>Color accessibility rules – Charts and SmartArt</a:t>
            </a:r>
            <a:endParaRPr lang="en-US" dirty="0"/>
          </a:p>
          <a:p>
            <a:pPr marL="285750" indent="-285750">
              <a:buFont typeface="Arial" panose="020B0604020202020204" pitchFamily="34" charset="0"/>
              <a:buChar char="•"/>
            </a:pPr>
            <a:r>
              <a:rPr lang="en-US" dirty="0">
                <a:hlinkClick r:id="rId4" action="ppaction://hlinksldjump"/>
              </a:rPr>
              <a:t>Alt text accessibility rules – Picture</a:t>
            </a:r>
            <a:endParaRPr lang="en-US" dirty="0"/>
          </a:p>
          <a:p>
            <a:pPr marL="285750" indent="-285750">
              <a:buFont typeface="Arial" panose="020B0604020202020204" pitchFamily="34" charset="0"/>
              <a:buChar char="•"/>
            </a:pPr>
            <a:r>
              <a:rPr lang="en-US" dirty="0">
                <a:hlinkClick r:id="rId5" action="ppaction://hlinksldjump"/>
              </a:rPr>
              <a:t>Alt text accessibility rules – Chart</a:t>
            </a:r>
            <a:endParaRPr lang="en-US" dirty="0"/>
          </a:p>
          <a:p>
            <a:pPr marL="285750" indent="-285750">
              <a:buFont typeface="Arial" panose="020B0604020202020204" pitchFamily="34" charset="0"/>
              <a:buChar char="•"/>
            </a:pPr>
            <a:r>
              <a:rPr lang="en-US" dirty="0">
                <a:hlinkClick r:id="rId6" action="ppaction://hlinksldjump"/>
              </a:rPr>
              <a:t>Alt text accessibility rules – SmartArt</a:t>
            </a:r>
            <a:endParaRPr lang="en-US" dirty="0"/>
          </a:p>
          <a:p>
            <a:pPr marL="285750" indent="-285750">
              <a:buFont typeface="Arial" panose="020B0604020202020204" pitchFamily="34" charset="0"/>
              <a:buChar char="•"/>
            </a:pPr>
            <a:r>
              <a:rPr lang="en-US" dirty="0">
                <a:hlinkClick r:id="rId7" action="ppaction://hlinksldjump"/>
              </a:rPr>
              <a:t>Accessibility rules – Table</a:t>
            </a:r>
            <a:endParaRPr lang="en-US" dirty="0"/>
          </a:p>
          <a:p>
            <a:pPr marL="285750" indent="-285750">
              <a:buFont typeface="Arial" panose="020B0604020202020204" pitchFamily="34" charset="0"/>
              <a:buChar char="•"/>
            </a:pPr>
            <a:r>
              <a:rPr lang="en-US" dirty="0">
                <a:hlinkClick r:id="rId8" action="ppaction://hlinksldjump"/>
              </a:rPr>
              <a:t>Basic Accessibility Rules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21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Color Accessibility Rules – Charts and SmartArt</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Some people can’t see certain colors, so text, tables, and SmartArt need to pass a test that measures these color differences. You can download a color contrast analyzer from the web. To test using this tool, just select the color foreground and background you need and see if it passes!</a:t>
            </a:r>
          </a:p>
        </p:txBody>
      </p:sp>
      <p:grpSp>
        <p:nvGrpSpPr>
          <p:cNvPr id="23" name="Group 22" descr="Step number 1"/>
          <p:cNvGrpSpPr/>
          <p:nvPr/>
        </p:nvGrpSpPr>
        <p:grpSpPr bwMode="gray">
          <a:xfrm>
            <a:off x="2727753" y="3377757"/>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quot;Not Allowed&quot; Symbol 3" descr="Red crossed out circle for failing color contrast"/>
          <p:cNvSpPr/>
          <p:nvPr/>
        </p:nvSpPr>
        <p:spPr>
          <a:xfrm>
            <a:off x="2061702" y="3811786"/>
            <a:ext cx="353961" cy="353961"/>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389854" y="3850267"/>
            <a:ext cx="1837106" cy="307777"/>
          </a:xfrm>
          <a:prstGeom prst="rect">
            <a:avLst/>
          </a:prstGeom>
          <a:noFill/>
        </p:spPr>
        <p:txBody>
          <a:bodyPr wrap="none" rtlCol="0">
            <a:spAutoFit/>
          </a:bodyPr>
          <a:lstStyle/>
          <a:p>
            <a:r>
              <a:rPr lang="en-US" sz="1400" dirty="0"/>
              <a:t>Failing color contrast</a:t>
            </a:r>
          </a:p>
        </p:txBody>
      </p:sp>
      <p:pic>
        <p:nvPicPr>
          <p:cNvPr id="2" name="Picture 1" descr="SmartArt diagram with failing colors"/>
          <p:cNvPicPr>
            <a:picLocks noChangeAspect="1"/>
          </p:cNvPicPr>
          <p:nvPr/>
        </p:nvPicPr>
        <p:blipFill>
          <a:blip r:embed="rId2"/>
          <a:stretch>
            <a:fillRect/>
          </a:stretch>
        </p:blipFill>
        <p:spPr>
          <a:xfrm>
            <a:off x="2091823" y="4241469"/>
            <a:ext cx="2057199" cy="1305220"/>
          </a:xfrm>
          <a:prstGeom prst="rect">
            <a:avLst/>
          </a:prstGeom>
        </p:spPr>
      </p:pic>
      <p:grpSp>
        <p:nvGrpSpPr>
          <p:cNvPr id="9" name="Group 8" descr="Green checkbox for passing color contrast"/>
          <p:cNvGrpSpPr/>
          <p:nvPr/>
        </p:nvGrpSpPr>
        <p:grpSpPr>
          <a:xfrm>
            <a:off x="4293809" y="3800477"/>
            <a:ext cx="407194" cy="430887"/>
            <a:chOff x="4360069" y="3800477"/>
            <a:chExt cx="407194" cy="430887"/>
          </a:xfrm>
        </p:grpSpPr>
        <p:sp>
          <p:nvSpPr>
            <p:cNvPr id="6" name="Circle: Hollow 5"/>
            <p:cNvSpPr/>
            <p:nvPr/>
          </p:nvSpPr>
          <p:spPr>
            <a:xfrm>
              <a:off x="4390103" y="3810458"/>
              <a:ext cx="356616" cy="356616"/>
            </a:xfrm>
            <a:prstGeom prst="donut">
              <a:avLst>
                <a:gd name="adj" fmla="val 96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360069" y="3800477"/>
              <a:ext cx="407194" cy="430887"/>
            </a:xfrm>
            <a:prstGeom prst="rect">
              <a:avLst/>
            </a:prstGeom>
            <a:noFill/>
          </p:spPr>
          <p:txBody>
            <a:bodyPr wrap="square" rtlCol="0">
              <a:spAutoFit/>
            </a:bodyPr>
            <a:lstStyle/>
            <a:p>
              <a:r>
                <a:rPr lang="en-US" sz="2200" dirty="0">
                  <a:solidFill>
                    <a:schemeClr val="accent6">
                      <a:lumMod val="75000"/>
                    </a:schemeClr>
                  </a:solidFill>
                  <a:sym typeface="Wingdings" panose="05000000000000000000" pitchFamily="2" charset="2"/>
                </a:rPr>
                <a:t></a:t>
              </a:r>
              <a:endParaRPr lang="en-US" sz="2200" dirty="0">
                <a:solidFill>
                  <a:schemeClr val="accent6">
                    <a:lumMod val="75000"/>
                  </a:schemeClr>
                </a:solidFill>
              </a:endParaRPr>
            </a:p>
          </p:txBody>
        </p:sp>
      </p:grpSp>
      <p:sp>
        <p:nvSpPr>
          <p:cNvPr id="34" name="TextBox 33"/>
          <p:cNvSpPr txBox="1"/>
          <p:nvPr/>
        </p:nvSpPr>
        <p:spPr>
          <a:xfrm>
            <a:off x="4642168" y="3850267"/>
            <a:ext cx="1918154" cy="307777"/>
          </a:xfrm>
          <a:prstGeom prst="rect">
            <a:avLst/>
          </a:prstGeom>
          <a:noFill/>
        </p:spPr>
        <p:txBody>
          <a:bodyPr wrap="none" rtlCol="0">
            <a:spAutoFit/>
          </a:bodyPr>
          <a:lstStyle/>
          <a:p>
            <a:r>
              <a:rPr lang="en-US" sz="1400" dirty="0"/>
              <a:t>Passing color contrast</a:t>
            </a:r>
          </a:p>
        </p:txBody>
      </p:sp>
      <p:pic>
        <p:nvPicPr>
          <p:cNvPr id="3" name="Picture 2" descr="SmartArt diagram with passing colors"/>
          <p:cNvPicPr>
            <a:picLocks noChangeAspect="1"/>
          </p:cNvPicPr>
          <p:nvPr/>
        </p:nvPicPr>
        <p:blipFill>
          <a:blip r:embed="rId3"/>
          <a:stretch>
            <a:fillRect/>
          </a:stretch>
        </p:blipFill>
        <p:spPr>
          <a:xfrm>
            <a:off x="4408435" y="4241918"/>
            <a:ext cx="2069328" cy="1309280"/>
          </a:xfrm>
          <a:prstGeom prst="rect">
            <a:avLst/>
          </a:prstGeom>
        </p:spPr>
      </p:pic>
      <p:grpSp>
        <p:nvGrpSpPr>
          <p:cNvPr id="38" name="Group 37" descr="Step number 2"/>
          <p:cNvGrpSpPr/>
          <p:nvPr/>
        </p:nvGrpSpPr>
        <p:grpSpPr bwMode="gray">
          <a:xfrm>
            <a:off x="6798978" y="1321732"/>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If colors need to be changed to pass the analyzer, change the chart design or color scheme instead of changing the colors directly. To change these, select your chart and go to </a:t>
            </a:r>
            <a:r>
              <a:rPr lang="en-US" sz="1600" b="1" dirty="0">
                <a:solidFill>
                  <a:schemeClr val="accent2">
                    <a:lumMod val="75000"/>
                  </a:schemeClr>
                </a:solidFill>
              </a:rPr>
              <a:t>Chart Tools</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Chart Styles</a:t>
            </a:r>
            <a:r>
              <a:rPr lang="en-US" sz="1600" dirty="0">
                <a:solidFill>
                  <a:schemeClr val="accent2">
                    <a:lumMod val="75000"/>
                  </a:schemeClr>
                </a:solidFill>
              </a:rPr>
              <a:t> </a:t>
            </a:r>
            <a:r>
              <a:rPr lang="en-US" sz="1600" dirty="0">
                <a:solidFill>
                  <a:schemeClr val="tx1">
                    <a:lumMod val="75000"/>
                    <a:lumOff val="25000"/>
                  </a:schemeClr>
                </a:solidFill>
              </a:rPr>
              <a:t>or </a:t>
            </a:r>
            <a:r>
              <a:rPr lang="en-US" sz="1600" b="1" dirty="0">
                <a:solidFill>
                  <a:schemeClr val="accent2">
                    <a:lumMod val="75000"/>
                  </a:schemeClr>
                </a:solidFill>
              </a:rPr>
              <a:t>Change Colors</a:t>
            </a:r>
            <a:r>
              <a:rPr lang="en-US" sz="1600" dirty="0">
                <a:solidFill>
                  <a:schemeClr val="tx1">
                    <a:lumMod val="75000"/>
                    <a:lumOff val="25000"/>
                  </a:schemeClr>
                </a:solidFill>
              </a:rPr>
              <a:t>.</a:t>
            </a:r>
          </a:p>
        </p:txBody>
      </p:sp>
      <p:grpSp>
        <p:nvGrpSpPr>
          <p:cNvPr id="27" name="Group 26" descr="Step number 2"/>
          <p:cNvGrpSpPr/>
          <p:nvPr/>
        </p:nvGrpSpPr>
        <p:grpSpPr bwMode="gray">
          <a:xfrm>
            <a:off x="7879694" y="3377757"/>
            <a:ext cx="380382" cy="296049"/>
            <a:chOff x="6741828" y="1435344"/>
            <a:chExt cx="380382" cy="296049"/>
          </a:xfrm>
        </p:grpSpPr>
        <p:sp>
          <p:nvSpPr>
            <p:cNvPr id="29" name="Rectangle 2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21" name="Picture 20" descr="SmartArt design and color scheme for acces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380" y="3630260"/>
            <a:ext cx="4079509" cy="1973705"/>
          </a:xfrm>
          <a:prstGeom prst="rect">
            <a:avLst/>
          </a:prstGeom>
        </p:spPr>
      </p:pic>
      <p:sp>
        <p:nvSpPr>
          <p:cNvPr id="46" name="Rectangle 45">
            <a:hlinkClick r:id="rId5"/>
            <a:extLst>
              <a:ext uri="{FF2B5EF4-FFF2-40B4-BE49-F238E27FC236}">
                <a16:creationId xmlns:a16="http://schemas.microsoft.com/office/drawing/2014/main" id="{6DC31477-87B0-4923-9D40-26050A3F3334}"/>
              </a:ext>
            </a:extLst>
          </p:cNvPr>
          <p:cNvSpPr/>
          <p:nvPr/>
        </p:nvSpPr>
        <p:spPr>
          <a:xfrm>
            <a:off x="1826290" y="6041997"/>
            <a:ext cx="3398853" cy="344289"/>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5" tooltip="Learn about accessibility best practices"/>
              </a:rPr>
              <a:t>Learn about accessibility best practices</a:t>
            </a:r>
            <a:endParaRPr lang="en-US" sz="1400" dirty="0">
              <a:solidFill>
                <a:schemeClr val="tx1">
                  <a:lumMod val="75000"/>
                  <a:lumOff val="25000"/>
                </a:schemeClr>
              </a:solidFill>
            </a:endParaRPr>
          </a:p>
        </p:txBody>
      </p:sp>
      <p:pic>
        <p:nvPicPr>
          <p:cNvPr id="47" name="Picture 46" descr="SmartArt log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706066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Alt Text Accessibility Rules – Pictures</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52549" y="4558569"/>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A women and girl gardening</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93" name="Group 92" descr="Step number 2"/>
          <p:cNvGrpSpPr/>
          <p:nvPr/>
        </p:nvGrpSpPr>
        <p:grpSpPr bwMode="gray">
          <a:xfrm>
            <a:off x="1752549" y="4966650"/>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Sand dune in light and shadow</a:t>
            </a:r>
          </a:p>
        </p:txBody>
      </p:sp>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101" name="Group 100" descr="Step number 3"/>
          <p:cNvGrpSpPr/>
          <p:nvPr/>
        </p:nvGrpSpPr>
        <p:grpSpPr bwMode="gray">
          <a:xfrm>
            <a:off x="1752549" y="5374731"/>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32930" y="5366010"/>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Basketball players raising hands together</a:t>
            </a:r>
          </a:p>
        </p:txBody>
      </p:sp>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
        <p:nvSpPr>
          <p:cNvPr id="109" name="Rectangle 108">
            <a:hlinkClick r:id="rId6"/>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7" tooltip="Learn more about adding alt text to images"/>
              </a:rPr>
              <a:t>Learn more about adding alt text to images</a:t>
            </a:r>
            <a:endParaRPr lang="en-US" sz="1400" dirty="0">
              <a:solidFill>
                <a:schemeClr val="tx1">
                  <a:lumMod val="75000"/>
                  <a:lumOff val="25000"/>
                </a:schemeClr>
              </a:solidFill>
            </a:endParaRPr>
          </a:p>
        </p:txBody>
      </p:sp>
      <p:pic>
        <p:nvPicPr>
          <p:cNvPr id="110" name="Picture 109" descr="Alternative text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330" y="5804049"/>
            <a:ext cx="822960" cy="641181"/>
          </a:xfrm>
          <a:prstGeom prst="rect">
            <a:avLst/>
          </a:prstGeom>
        </p:spPr>
      </p:pic>
    </p:spTree>
    <p:extLst>
      <p:ext uri="{BB962C8B-B14F-4D97-AF65-F5344CB8AC3E}">
        <p14:creationId xmlns:p14="http://schemas.microsoft.com/office/powerpoint/2010/main" val="1971299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772133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Functional Requirements</a:t>
            </a:r>
          </a:p>
          <a:p>
            <a:pPr marL="285750" indent="-285750">
              <a:buFont typeface="Arial" panose="020B0604020202020204" pitchFamily="34" charset="0"/>
              <a:buChar char="•"/>
            </a:pPr>
            <a:r>
              <a:rPr lang="en-US" dirty="0"/>
              <a:t>Dependencies</a:t>
            </a:r>
          </a:p>
          <a:p>
            <a:pPr marL="285750" indent="-285750">
              <a:buFont typeface="Arial" panose="020B0604020202020204" pitchFamily="34" charset="0"/>
              <a:buChar char="•"/>
            </a:pPr>
            <a:r>
              <a:rPr lang="en-US" dirty="0"/>
              <a:t>Risks</a:t>
            </a:r>
          </a:p>
          <a:p>
            <a:pPr marL="285750" indent="-285750">
              <a:buFont typeface="Arial" panose="020B0604020202020204" pitchFamily="34" charset="0"/>
              <a:buChar char="•"/>
            </a:pPr>
            <a:r>
              <a:rPr lang="en-US" dirty="0"/>
              <a:t>High Level execution design</a:t>
            </a:r>
          </a:p>
          <a:p>
            <a:pPr marL="285750" indent="-285750">
              <a:buFont typeface="Arial" panose="020B0604020202020204" pitchFamily="34" charset="0"/>
              <a:buChar char="•"/>
            </a:pPr>
            <a:r>
              <a:rPr lang="en-US" dirty="0"/>
              <a:t>Mockup/ GUI template</a:t>
            </a:r>
          </a:p>
          <a:p>
            <a:pPr marL="285750" indent="-285750">
              <a:buFont typeface="Arial" panose="020B0604020202020204" pitchFamily="34" charset="0"/>
              <a:buChar char="•"/>
            </a:pPr>
            <a:r>
              <a:rPr lang="en-US" dirty="0"/>
              <a:t>Pseudo code and code snippets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29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98000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401841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221987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31318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Project Scope</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638623" cy="418327"/>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SPA based for simple access</a:t>
            </a:r>
          </a:p>
        </p:txBody>
      </p:sp>
      <p:grpSp>
        <p:nvGrpSpPr>
          <p:cNvPr id="38" name="Group 37" descr="Step number 2"/>
          <p:cNvGrpSpPr/>
          <p:nvPr/>
        </p:nvGrpSpPr>
        <p:grpSpPr bwMode="gray">
          <a:xfrm>
            <a:off x="1626903" y="2479764"/>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2079117" y="2488607"/>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Lightweight protocols for fast file load</a:t>
            </a:r>
          </a:p>
        </p:txBody>
      </p:sp>
      <p:grpSp>
        <p:nvGrpSpPr>
          <p:cNvPr id="35" name="Group 34" descr="Step number 2">
            <a:extLst>
              <a:ext uri="{FF2B5EF4-FFF2-40B4-BE49-F238E27FC236}">
                <a16:creationId xmlns:a16="http://schemas.microsoft.com/office/drawing/2014/main" id="{216B40FA-55AF-4245-8146-469C1CF5677F}"/>
              </a:ext>
            </a:extLst>
          </p:cNvPr>
          <p:cNvGrpSpPr/>
          <p:nvPr/>
        </p:nvGrpSpPr>
        <p:grpSpPr bwMode="gray">
          <a:xfrm>
            <a:off x="1639608" y="3572319"/>
            <a:ext cx="380382" cy="296049"/>
            <a:chOff x="6741828" y="1435344"/>
            <a:chExt cx="380382" cy="296049"/>
          </a:xfrm>
        </p:grpSpPr>
        <p:sp>
          <p:nvSpPr>
            <p:cNvPr id="36" name="Rectangle 35" descr="Step number 2">
              <a:extLst>
                <a:ext uri="{FF2B5EF4-FFF2-40B4-BE49-F238E27FC236}">
                  <a16:creationId xmlns:a16="http://schemas.microsoft.com/office/drawing/2014/main" id="{CF5A74E3-DAC6-433B-97C5-871A8A480A9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descr="Small square with numeral 2 inside ">
              <a:extLst>
                <a:ext uri="{FF2B5EF4-FFF2-40B4-BE49-F238E27FC236}">
                  <a16:creationId xmlns:a16="http://schemas.microsoft.com/office/drawing/2014/main" id="{FF7A643D-66C0-4922-A9C0-9AA4FAEFF8B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Text Placeholder 8">
            <a:extLst>
              <a:ext uri="{FF2B5EF4-FFF2-40B4-BE49-F238E27FC236}">
                <a16:creationId xmlns:a16="http://schemas.microsoft.com/office/drawing/2014/main" id="{8460DC3C-54FD-4778-83EE-F1B027CA1495}"/>
              </a:ext>
            </a:extLst>
          </p:cNvPr>
          <p:cNvSpPr txBox="1">
            <a:spLocks/>
          </p:cNvSpPr>
          <p:nvPr/>
        </p:nvSpPr>
        <p:spPr>
          <a:xfrm>
            <a:off x="2091822" y="3581162"/>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Data / Storage design for data storage</a:t>
            </a:r>
          </a:p>
        </p:txBody>
      </p:sp>
      <p:grpSp>
        <p:nvGrpSpPr>
          <p:cNvPr id="43" name="Group 42" descr="Step number 2">
            <a:extLst>
              <a:ext uri="{FF2B5EF4-FFF2-40B4-BE49-F238E27FC236}">
                <a16:creationId xmlns:a16="http://schemas.microsoft.com/office/drawing/2014/main" id="{8728929C-F25B-43B0-9602-6FD9C76595D1}"/>
              </a:ext>
            </a:extLst>
          </p:cNvPr>
          <p:cNvGrpSpPr/>
          <p:nvPr/>
        </p:nvGrpSpPr>
        <p:grpSpPr bwMode="gray">
          <a:xfrm>
            <a:off x="1626903" y="4721508"/>
            <a:ext cx="380382" cy="296049"/>
            <a:chOff x="6741828" y="1435344"/>
            <a:chExt cx="380382" cy="296049"/>
          </a:xfrm>
        </p:grpSpPr>
        <p:sp>
          <p:nvSpPr>
            <p:cNvPr id="44" name="Rectangle 43" descr="Step number 2">
              <a:extLst>
                <a:ext uri="{FF2B5EF4-FFF2-40B4-BE49-F238E27FC236}">
                  <a16:creationId xmlns:a16="http://schemas.microsoft.com/office/drawing/2014/main" id="{57D3D50B-BAE6-49C7-B7CE-377ACD495A6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2 inside ">
              <a:extLst>
                <a:ext uri="{FF2B5EF4-FFF2-40B4-BE49-F238E27FC236}">
                  <a16:creationId xmlns:a16="http://schemas.microsoft.com/office/drawing/2014/main" id="{A95DA1AC-5110-4D54-A5C3-4798367BE7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8" name="Text Placeholder 8">
            <a:extLst>
              <a:ext uri="{FF2B5EF4-FFF2-40B4-BE49-F238E27FC236}">
                <a16:creationId xmlns:a16="http://schemas.microsoft.com/office/drawing/2014/main" id="{72B0E830-7A4D-469F-9CE4-1CE8C4326AFE}"/>
              </a:ext>
            </a:extLst>
          </p:cNvPr>
          <p:cNvSpPr txBox="1">
            <a:spLocks/>
          </p:cNvSpPr>
          <p:nvPr/>
        </p:nvSpPr>
        <p:spPr>
          <a:xfrm>
            <a:off x="2079117" y="4730351"/>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Displays to visualize basic trends and patterns </a:t>
            </a:r>
          </a:p>
        </p:txBody>
      </p:sp>
    </p:spTree>
    <p:extLst>
      <p:ext uri="{BB962C8B-B14F-4D97-AF65-F5344CB8AC3E}">
        <p14:creationId xmlns:p14="http://schemas.microsoft.com/office/powerpoint/2010/main" val="182647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Broad Functional requirements</a:t>
            </a:r>
          </a:p>
        </p:txBody>
      </p:sp>
      <p:sp>
        <p:nvSpPr>
          <p:cNvPr id="84" name="Content Placeholder 5"/>
          <p:cNvSpPr txBox="1">
            <a:spLocks/>
          </p:cNvSpPr>
          <p:nvPr/>
        </p:nvSpPr>
        <p:spPr>
          <a:xfrm>
            <a:off x="1694692" y="1319496"/>
            <a:ext cx="10070588" cy="1615293"/>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36007" y="291241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16384" y="2916206"/>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SPA based for simple access</a:t>
            </a:r>
          </a:p>
        </p:txBody>
      </p:sp>
      <p:grpSp>
        <p:nvGrpSpPr>
          <p:cNvPr id="93" name="Group 92" descr="Step number 2"/>
          <p:cNvGrpSpPr/>
          <p:nvPr/>
        </p:nvGrpSpPr>
        <p:grpSpPr bwMode="gray">
          <a:xfrm>
            <a:off x="1736007" y="3320496"/>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16384" y="3265281"/>
            <a:ext cx="9464040"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Lightweight protocols for fast file load</a:t>
            </a:r>
          </a:p>
        </p:txBody>
      </p:sp>
      <p:grpSp>
        <p:nvGrpSpPr>
          <p:cNvPr id="101" name="Group 100" descr="Step number 3"/>
          <p:cNvGrpSpPr/>
          <p:nvPr/>
        </p:nvGrpSpPr>
        <p:grpSpPr bwMode="gray">
          <a:xfrm>
            <a:off x="1736007" y="3728577"/>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16384" y="3708178"/>
            <a:ext cx="946404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Ease of updating new data entries</a:t>
            </a:r>
          </a:p>
        </p:txBody>
      </p:sp>
      <p:grpSp>
        <p:nvGrpSpPr>
          <p:cNvPr id="30" name="Group 29" descr="Step number 1">
            <a:extLst>
              <a:ext uri="{FF2B5EF4-FFF2-40B4-BE49-F238E27FC236}">
                <a16:creationId xmlns:a16="http://schemas.microsoft.com/office/drawing/2014/main" id="{21BDF8CA-AD33-4C96-8900-1B48D8EEEDC5}"/>
              </a:ext>
            </a:extLst>
          </p:cNvPr>
          <p:cNvGrpSpPr/>
          <p:nvPr/>
        </p:nvGrpSpPr>
        <p:grpSpPr bwMode="gray">
          <a:xfrm>
            <a:off x="1736005" y="4128719"/>
            <a:ext cx="380382" cy="296049"/>
            <a:chOff x="6741828" y="1435344"/>
            <a:chExt cx="380382" cy="296049"/>
          </a:xfrm>
        </p:grpSpPr>
        <p:sp>
          <p:nvSpPr>
            <p:cNvPr id="41" name="Rectangle 40" descr="Step number 1">
              <a:extLst>
                <a:ext uri="{FF2B5EF4-FFF2-40B4-BE49-F238E27FC236}">
                  <a16:creationId xmlns:a16="http://schemas.microsoft.com/office/drawing/2014/main" id="{5C4AD135-C52B-4ED9-9BDA-3777632492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1 inside ">
              <a:extLst>
                <a:ext uri="{FF2B5EF4-FFF2-40B4-BE49-F238E27FC236}">
                  <a16:creationId xmlns:a16="http://schemas.microsoft.com/office/drawing/2014/main" id="{09637511-C694-4E8C-89CD-B6A26C5AB53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5" name="Text Placeholder 1">
            <a:extLst>
              <a:ext uri="{FF2B5EF4-FFF2-40B4-BE49-F238E27FC236}">
                <a16:creationId xmlns:a16="http://schemas.microsoft.com/office/drawing/2014/main" id="{9A7210B2-ACA2-4713-B089-374E557226F9}"/>
              </a:ext>
            </a:extLst>
          </p:cNvPr>
          <p:cNvSpPr txBox="1">
            <a:spLocks/>
          </p:cNvSpPr>
          <p:nvPr/>
        </p:nvSpPr>
        <p:spPr>
          <a:xfrm>
            <a:off x="2116386" y="4151093"/>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None/>
            </a:pPr>
            <a:r>
              <a:rPr lang="en-US" sz="1400" dirty="0"/>
              <a:t>Ease of editing and deleting existing entries</a:t>
            </a:r>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Dependencies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strike="sngStrike" dirty="0"/>
              <a:t>Internet connection to be able to access JSON file from source</a:t>
            </a:r>
          </a:p>
          <a:p>
            <a:pPr marL="285750" indent="-285750">
              <a:buFont typeface="Arial" panose="020B0604020202020204" pitchFamily="34" charset="0"/>
              <a:buChar char="•"/>
            </a:pPr>
            <a:r>
              <a:rPr lang="en-US" dirty="0"/>
              <a:t>Access to </a:t>
            </a:r>
            <a:r>
              <a:rPr lang="en-US" dirty="0" err="1"/>
              <a:t>localStorage</a:t>
            </a:r>
            <a:r>
              <a:rPr lang="en-US" dirty="0"/>
              <a:t> to store information locally</a:t>
            </a:r>
          </a:p>
          <a:p>
            <a:pPr marL="285750" indent="-285750">
              <a:buFont typeface="Arial" panose="020B0604020202020204" pitchFamily="34" charset="0"/>
              <a:buChar char="•"/>
            </a:pPr>
            <a:r>
              <a:rPr lang="en-US" dirty="0"/>
              <a:t>Single GUI for all operations, reliant on modal windows for different operations</a:t>
            </a:r>
          </a:p>
          <a:p>
            <a:pPr marL="285750" indent="-285750">
              <a:buFont typeface="Arial" panose="020B0604020202020204" pitchFamily="34" charset="0"/>
              <a:buChar char="•"/>
            </a:pPr>
            <a:r>
              <a:rPr lang="en-US" strike="sngStrike" dirty="0"/>
              <a:t>Data redesign supporting local </a:t>
            </a:r>
            <a:r>
              <a:rPr lang="en-US" strike="sngStrike" dirty="0" err="1"/>
              <a:t>updation</a:t>
            </a:r>
            <a:r>
              <a:rPr lang="en-US" strike="sngStrike" dirty="0"/>
              <a:t> of core data, via web interface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8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Risks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dirty="0"/>
              <a:t>Data corruption when accessing or writing to localStorage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3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sp>
        <p:nvSpPr>
          <p:cNvPr id="5" name="Rectangle: Rounded Corners 4">
            <a:extLst>
              <a:ext uri="{FF2B5EF4-FFF2-40B4-BE49-F238E27FC236}">
                <a16:creationId xmlns:a16="http://schemas.microsoft.com/office/drawing/2014/main" id="{1E1DD3C6-96DC-4BE6-B55E-A3AA9591C6C8}"/>
              </a:ext>
            </a:extLst>
          </p:cNvPr>
          <p:cNvSpPr/>
          <p:nvPr/>
        </p:nvSpPr>
        <p:spPr>
          <a:xfrm>
            <a:off x="1567543" y="1464906"/>
            <a:ext cx="10189028" cy="1063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BD1752-4F0E-4BFC-8505-5E5791F7A2F4}"/>
              </a:ext>
            </a:extLst>
          </p:cNvPr>
          <p:cNvSpPr txBox="1"/>
          <p:nvPr/>
        </p:nvSpPr>
        <p:spPr>
          <a:xfrm>
            <a:off x="1735494" y="1166324"/>
            <a:ext cx="1234249" cy="369332"/>
          </a:xfrm>
          <a:prstGeom prst="rect">
            <a:avLst/>
          </a:prstGeom>
          <a:noFill/>
        </p:spPr>
        <p:txBody>
          <a:bodyPr wrap="none" rtlCol="0">
            <a:spAutoFit/>
          </a:bodyPr>
          <a:lstStyle/>
          <a:p>
            <a:r>
              <a:rPr lang="en-IN" dirty="0"/>
              <a:t>New Entry</a:t>
            </a:r>
          </a:p>
        </p:txBody>
      </p:sp>
      <p:sp>
        <p:nvSpPr>
          <p:cNvPr id="11" name="Rectangle: Rounded Corners 10">
            <a:extLst>
              <a:ext uri="{FF2B5EF4-FFF2-40B4-BE49-F238E27FC236}">
                <a16:creationId xmlns:a16="http://schemas.microsoft.com/office/drawing/2014/main" id="{C331E930-0E5F-4874-8DF0-FA89F7CA8CB7}"/>
              </a:ext>
            </a:extLst>
          </p:cNvPr>
          <p:cNvSpPr/>
          <p:nvPr/>
        </p:nvSpPr>
        <p:spPr>
          <a:xfrm>
            <a:off x="1567543" y="2905366"/>
            <a:ext cx="10189028" cy="367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4F037FC-3440-4AC1-9EFF-80DA74921EBB}"/>
              </a:ext>
            </a:extLst>
          </p:cNvPr>
          <p:cNvSpPr txBox="1"/>
          <p:nvPr/>
        </p:nvSpPr>
        <p:spPr>
          <a:xfrm>
            <a:off x="1735493" y="2580738"/>
            <a:ext cx="1707519" cy="369332"/>
          </a:xfrm>
          <a:prstGeom prst="rect">
            <a:avLst/>
          </a:prstGeom>
          <a:noFill/>
        </p:spPr>
        <p:txBody>
          <a:bodyPr wrap="none" rtlCol="0">
            <a:spAutoFit/>
          </a:bodyPr>
          <a:lstStyle/>
          <a:p>
            <a:r>
              <a:rPr lang="en-IN" dirty="0"/>
              <a:t>Existing entries</a:t>
            </a:r>
          </a:p>
        </p:txBody>
      </p:sp>
      <p:sp>
        <p:nvSpPr>
          <p:cNvPr id="7" name="TextBox 6">
            <a:extLst>
              <a:ext uri="{FF2B5EF4-FFF2-40B4-BE49-F238E27FC236}">
                <a16:creationId xmlns:a16="http://schemas.microsoft.com/office/drawing/2014/main" id="{1D5A5B28-C038-4B6F-B958-55A6392BD2DC}"/>
              </a:ext>
            </a:extLst>
          </p:cNvPr>
          <p:cNvSpPr txBox="1"/>
          <p:nvPr/>
        </p:nvSpPr>
        <p:spPr>
          <a:xfrm>
            <a:off x="1735493" y="1878598"/>
            <a:ext cx="615874" cy="369332"/>
          </a:xfrm>
          <a:prstGeom prst="rect">
            <a:avLst/>
          </a:prstGeom>
          <a:noFill/>
        </p:spPr>
        <p:txBody>
          <a:bodyPr wrap="none" rtlCol="0">
            <a:spAutoFit/>
          </a:bodyPr>
          <a:lstStyle/>
          <a:p>
            <a:r>
              <a:rPr lang="en-IN" dirty="0"/>
              <a:t>Title</a:t>
            </a:r>
          </a:p>
        </p:txBody>
      </p:sp>
      <p:sp>
        <p:nvSpPr>
          <p:cNvPr id="9" name="Rectangle 8">
            <a:extLst>
              <a:ext uri="{FF2B5EF4-FFF2-40B4-BE49-F238E27FC236}">
                <a16:creationId xmlns:a16="http://schemas.microsoft.com/office/drawing/2014/main" id="{EF0128C6-826E-483B-9DD5-6A41592BCDBB}"/>
              </a:ext>
            </a:extLst>
          </p:cNvPr>
          <p:cNvSpPr/>
          <p:nvPr/>
        </p:nvSpPr>
        <p:spPr>
          <a:xfrm>
            <a:off x="2589252" y="1878598"/>
            <a:ext cx="26172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74BAAD9-5A52-4745-B8A6-F290657E30E8}"/>
              </a:ext>
            </a:extLst>
          </p:cNvPr>
          <p:cNvSpPr txBox="1"/>
          <p:nvPr/>
        </p:nvSpPr>
        <p:spPr>
          <a:xfrm>
            <a:off x="5312225" y="1863045"/>
            <a:ext cx="974947" cy="369332"/>
          </a:xfrm>
          <a:prstGeom prst="rect">
            <a:avLst/>
          </a:prstGeom>
          <a:noFill/>
        </p:spPr>
        <p:txBody>
          <a:bodyPr wrap="none" rtlCol="0">
            <a:spAutoFit/>
          </a:bodyPr>
          <a:lstStyle/>
          <a:p>
            <a:r>
              <a:rPr lang="en-IN" dirty="0"/>
              <a:t>Created</a:t>
            </a:r>
          </a:p>
        </p:txBody>
      </p:sp>
      <p:sp>
        <p:nvSpPr>
          <p:cNvPr id="16" name="Rectangle 15">
            <a:extLst>
              <a:ext uri="{FF2B5EF4-FFF2-40B4-BE49-F238E27FC236}">
                <a16:creationId xmlns:a16="http://schemas.microsoft.com/office/drawing/2014/main" id="{C74F46D7-53F8-44E0-A488-120E0D41613C}"/>
              </a:ext>
            </a:extLst>
          </p:cNvPr>
          <p:cNvSpPr/>
          <p:nvPr/>
        </p:nvSpPr>
        <p:spPr>
          <a:xfrm>
            <a:off x="6296608" y="1881706"/>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14568B8-29D6-46C5-95BB-17425672E65D}"/>
              </a:ext>
            </a:extLst>
          </p:cNvPr>
          <p:cNvSpPr txBox="1"/>
          <p:nvPr/>
        </p:nvSpPr>
        <p:spPr>
          <a:xfrm>
            <a:off x="7209447" y="1856824"/>
            <a:ext cx="788999" cy="369332"/>
          </a:xfrm>
          <a:prstGeom prst="rect">
            <a:avLst/>
          </a:prstGeom>
          <a:noFill/>
        </p:spPr>
        <p:txBody>
          <a:bodyPr wrap="none" rtlCol="0">
            <a:spAutoFit/>
          </a:bodyPr>
          <a:lstStyle/>
          <a:p>
            <a:r>
              <a:rPr lang="en-IN" dirty="0"/>
              <a:t>Do By</a:t>
            </a:r>
          </a:p>
        </p:txBody>
      </p:sp>
      <p:sp>
        <p:nvSpPr>
          <p:cNvPr id="18" name="Rectangle 17">
            <a:extLst>
              <a:ext uri="{FF2B5EF4-FFF2-40B4-BE49-F238E27FC236}">
                <a16:creationId xmlns:a16="http://schemas.microsoft.com/office/drawing/2014/main" id="{CF0852EA-44DA-4E44-BE2B-6794B04DC3EC}"/>
              </a:ext>
            </a:extLst>
          </p:cNvPr>
          <p:cNvSpPr/>
          <p:nvPr/>
        </p:nvSpPr>
        <p:spPr>
          <a:xfrm>
            <a:off x="8044542" y="1875485"/>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923F841-EC79-4511-915F-F8523E3AE26C}"/>
              </a:ext>
            </a:extLst>
          </p:cNvPr>
          <p:cNvSpPr txBox="1"/>
          <p:nvPr/>
        </p:nvSpPr>
        <p:spPr>
          <a:xfrm>
            <a:off x="9000927" y="1866152"/>
            <a:ext cx="802399" cy="369332"/>
          </a:xfrm>
          <a:prstGeom prst="rect">
            <a:avLst/>
          </a:prstGeom>
          <a:noFill/>
        </p:spPr>
        <p:txBody>
          <a:bodyPr wrap="none" rtlCol="0">
            <a:spAutoFit/>
          </a:bodyPr>
          <a:lstStyle/>
          <a:p>
            <a:r>
              <a:rPr lang="en-IN" dirty="0"/>
              <a:t>Status</a:t>
            </a:r>
          </a:p>
        </p:txBody>
      </p:sp>
      <p:sp>
        <p:nvSpPr>
          <p:cNvPr id="20" name="Rectangle 19">
            <a:extLst>
              <a:ext uri="{FF2B5EF4-FFF2-40B4-BE49-F238E27FC236}">
                <a16:creationId xmlns:a16="http://schemas.microsoft.com/office/drawing/2014/main" id="{2E924053-2566-40D1-984F-C633CB512293}"/>
              </a:ext>
            </a:extLst>
          </p:cNvPr>
          <p:cNvSpPr/>
          <p:nvPr/>
        </p:nvSpPr>
        <p:spPr>
          <a:xfrm>
            <a:off x="9882671" y="1884813"/>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850EA69-A101-4A4B-8F09-4B76913027AF}"/>
              </a:ext>
            </a:extLst>
          </p:cNvPr>
          <p:cNvSpPr txBox="1"/>
          <p:nvPr/>
        </p:nvSpPr>
        <p:spPr>
          <a:xfrm>
            <a:off x="10851502" y="1884813"/>
            <a:ext cx="783824" cy="369332"/>
          </a:xfrm>
          <a:prstGeom prst="rect">
            <a:avLst/>
          </a:prstGeom>
          <a:solidFill>
            <a:schemeClr val="accent1"/>
          </a:solidFill>
        </p:spPr>
        <p:txBody>
          <a:bodyPr wrap="square" rtlCol="0">
            <a:spAutoFit/>
          </a:bodyPr>
          <a:lstStyle/>
          <a:p>
            <a:pPr algn="ctr"/>
            <a:r>
              <a:rPr lang="en-IN" dirty="0"/>
              <a:t>Save</a:t>
            </a:r>
          </a:p>
        </p:txBody>
      </p:sp>
    </p:spTree>
    <p:extLst>
      <p:ext uri="{BB962C8B-B14F-4D97-AF65-F5344CB8AC3E}">
        <p14:creationId xmlns:p14="http://schemas.microsoft.com/office/powerpoint/2010/main" val="20473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0087"/>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483</TotalTime>
  <Words>2715</Words>
  <Application>Microsoft Office PowerPoint</Application>
  <PresentationFormat>Widescreen</PresentationFormat>
  <Paragraphs>364</Paragraphs>
  <Slides>34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Cambria</vt:lpstr>
      <vt:lpstr>Segoe UI</vt:lpstr>
      <vt:lpstr>Segoe UI Light</vt:lpstr>
      <vt:lpstr>Segoe UI Semibold</vt:lpstr>
      <vt:lpstr>Times New Roman</vt:lpstr>
      <vt:lpstr>Making Templates Accessible</vt:lpstr>
      <vt:lpstr>To Do list in React</vt:lpstr>
      <vt:lpstr>Version Control</vt:lpstr>
      <vt:lpstr>Contents</vt:lpstr>
      <vt:lpstr>Project Scope</vt:lpstr>
      <vt:lpstr>Broad Functional requirements</vt:lpstr>
      <vt:lpstr>Dependencies</vt:lpstr>
      <vt:lpstr>Risks</vt:lpstr>
      <vt:lpstr>GUI / Mockups</vt:lpstr>
      <vt:lpstr>Project Execution – High Level</vt:lpstr>
      <vt:lpstr>Project Execution – High Level</vt:lpstr>
      <vt:lpstr>Project Execution – High Level</vt:lpstr>
      <vt:lpstr>Project Execution – High Level</vt:lpstr>
      <vt:lpstr>Project Execution – High Level</vt:lpstr>
      <vt:lpstr>Project Execution – High Level</vt:lpstr>
      <vt:lpstr>Project Execution – High Level, All Vs Specific fund selection</vt:lpstr>
      <vt:lpstr>Pseudo Code and Code Samples</vt:lpstr>
      <vt:lpstr>GUI / Mockups</vt:lpstr>
      <vt:lpstr>Alt Text Accessibility Rules – Charts</vt:lpstr>
      <vt:lpstr>Alt Text Accessibility Rules – SmartArt</vt:lpstr>
      <vt:lpstr>Accessibility Rules – Tables</vt:lpstr>
      <vt:lpstr>Basic Accessibility Rules</vt:lpstr>
      <vt:lpstr>Basic Accessibility Rules….continued</vt:lpstr>
      <vt:lpstr>Learn More</vt:lpstr>
      <vt:lpstr>Original Template After this</vt:lpstr>
      <vt:lpstr>Making Templates Accessible</vt:lpstr>
      <vt:lpstr>Contents</vt:lpstr>
      <vt:lpstr>Color Accessibility Rules – Charts and SmartArt</vt:lpstr>
      <vt:lpstr>Alt Text Accessibility Rules – Pictures</vt:lpstr>
      <vt:lpstr>Alt Text Accessibility Rules – Charts</vt:lpstr>
      <vt:lpstr>Alt Text Accessibility Rules – SmartArt</vt:lpstr>
      <vt:lpstr>Accessibility Rules – Tables</vt:lpstr>
      <vt:lpstr>Basic Accessibility Rules</vt:lpstr>
      <vt:lpstr>Basic Accessibility Rules….continued</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ashish chetal</dc:creator>
  <cp:lastModifiedBy>ashish chetal</cp:lastModifiedBy>
  <cp:revision>265</cp:revision>
  <dcterms:created xsi:type="dcterms:W3CDTF">2020-02-17T09:28:30Z</dcterms:created>
  <dcterms:modified xsi:type="dcterms:W3CDTF">2022-03-20T07:07:11Z</dcterms:modified>
  <cp:version/>
</cp:coreProperties>
</file>