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325" r:id="rId3"/>
    <p:sldId id="285" r:id="rId4"/>
    <p:sldId id="287" r:id="rId5"/>
    <p:sldId id="281" r:id="rId6"/>
    <p:sldId id="292" r:id="rId7"/>
    <p:sldId id="326" r:id="rId8"/>
    <p:sldId id="308" r:id="rId9"/>
    <p:sldId id="327" r:id="rId10"/>
    <p:sldId id="328" r:id="rId11"/>
    <p:sldId id="311" r:id="rId12"/>
    <p:sldId id="316" r:id="rId13"/>
    <p:sldId id="317" r:id="rId14"/>
    <p:sldId id="323" r:id="rId15"/>
    <p:sldId id="304" r:id="rId16"/>
    <p:sldId id="271" r:id="rId17"/>
    <p:sldId id="288" r:id="rId18"/>
    <p:sldId id="289" r:id="rId19"/>
    <p:sldId id="283" r:id="rId20"/>
    <p:sldId id="284" r:id="rId21"/>
    <p:sldId id="291" r:id="rId22"/>
    <p:sldId id="293" r:id="rId23"/>
    <p:sldId id="294" r:id="rId24"/>
    <p:sldId id="295" r:id="rId25"/>
    <p:sldId id="296" r:id="rId26"/>
    <p:sldId id="297" r:id="rId27"/>
    <p:sldId id="298" r:id="rId28"/>
    <p:sldId id="299" r:id="rId29"/>
    <p:sldId id="300" r:id="rId30"/>
    <p:sldId id="301" r:id="rId31"/>
    <p:sldId id="302" r:id="rId32"/>
    <p:sldId id="30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9EF"/>
    <a:srgbClr val="D83B01"/>
    <a:srgbClr val="DD462F"/>
    <a:srgbClr val="B83B1D"/>
    <a:srgbClr val="D7D7D7"/>
    <a:srgbClr val="C8C8C8"/>
    <a:srgbClr val="0078D7"/>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314" autoAdjust="0"/>
  </p:normalViewPr>
  <p:slideViewPr>
    <p:cSldViewPr snapToGrid="0">
      <p:cViewPr varScale="1">
        <p:scale>
          <a:sx n="120" d="100"/>
          <a:sy n="120" d="100"/>
        </p:scale>
        <p:origin x="17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E07-49D1-8A22-DCCB3FFD5319}"/>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E07-49D1-8A22-DCCB3FFD5319}"/>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2E07-49D1-8A22-DCCB3FFD5319}"/>
            </c:ext>
          </c:extLst>
        </c:ser>
        <c:dLbls>
          <c:showLegendKey val="0"/>
          <c:showVal val="0"/>
          <c:showCatName val="0"/>
          <c:showSerName val="0"/>
          <c:showPercent val="0"/>
          <c:showBubbleSize val="0"/>
        </c:dLbls>
        <c:smooth val="0"/>
        <c:axId val="181704576"/>
        <c:axId val="181706112"/>
      </c:lineChart>
      <c:catAx>
        <c:axId val="18170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6112"/>
        <c:crosses val="autoZero"/>
        <c:auto val="1"/>
        <c:lblAlgn val="ctr"/>
        <c:lblOffset val="100"/>
        <c:noMultiLvlLbl val="0"/>
      </c:catAx>
      <c:valAx>
        <c:axId val="18170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74E8-422A-8D5C-26E2D714AAF2}"/>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1-74E8-422A-8D5C-26E2D714AAF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2-74E8-422A-8D5C-26E2D714AAF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3-74E8-422A-8D5C-26E2D714AAF2}"/>
            </c:ext>
          </c:extLst>
        </c:ser>
        <c:dLbls>
          <c:showLegendKey val="0"/>
          <c:showVal val="0"/>
          <c:showCatName val="0"/>
          <c:showSerName val="0"/>
          <c:showPercent val="0"/>
          <c:showBubbleSize val="0"/>
        </c:dLbls>
        <c:gapWidth val="219"/>
        <c:overlap val="-27"/>
        <c:axId val="181762304"/>
        <c:axId val="181776384"/>
      </c:barChart>
      <c:catAx>
        <c:axId val="18176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76384"/>
        <c:crosses val="autoZero"/>
        <c:auto val="1"/>
        <c:lblAlgn val="ctr"/>
        <c:lblOffset val="100"/>
        <c:noMultiLvlLbl val="0"/>
      </c:catAx>
      <c:valAx>
        <c:axId val="18177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62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E07-49D1-8A22-DCCB3FFD5319}"/>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E07-49D1-8A22-DCCB3FFD5319}"/>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2E07-49D1-8A22-DCCB3FFD5319}"/>
            </c:ext>
          </c:extLst>
        </c:ser>
        <c:dLbls>
          <c:showLegendKey val="0"/>
          <c:showVal val="0"/>
          <c:showCatName val="0"/>
          <c:showSerName val="0"/>
          <c:showPercent val="0"/>
          <c:showBubbleSize val="0"/>
        </c:dLbls>
        <c:smooth val="0"/>
        <c:axId val="181704576"/>
        <c:axId val="181706112"/>
      </c:lineChart>
      <c:catAx>
        <c:axId val="18170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6112"/>
        <c:crosses val="autoZero"/>
        <c:auto val="1"/>
        <c:lblAlgn val="ctr"/>
        <c:lblOffset val="100"/>
        <c:noMultiLvlLbl val="0"/>
      </c:catAx>
      <c:valAx>
        <c:axId val="18170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74E8-422A-8D5C-26E2D714AAF2}"/>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1-74E8-422A-8D5C-26E2D714AAF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2-74E8-422A-8D5C-26E2D714AAF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3-74E8-422A-8D5C-26E2D714AAF2}"/>
            </c:ext>
          </c:extLst>
        </c:ser>
        <c:dLbls>
          <c:showLegendKey val="0"/>
          <c:showVal val="0"/>
          <c:showCatName val="0"/>
          <c:showSerName val="0"/>
          <c:showPercent val="0"/>
          <c:showBubbleSize val="0"/>
        </c:dLbls>
        <c:gapWidth val="219"/>
        <c:overlap val="-27"/>
        <c:axId val="181762304"/>
        <c:axId val="181776384"/>
      </c:barChart>
      <c:catAx>
        <c:axId val="18176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76384"/>
        <c:crosses val="autoZero"/>
        <c:auto val="1"/>
        <c:lblAlgn val="ctr"/>
        <c:lblOffset val="100"/>
        <c:noMultiLvlLbl val="0"/>
      </c:catAx>
      <c:valAx>
        <c:axId val="18177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62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3/22/2022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289028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897973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795075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948076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3640739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228321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28321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2269079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93470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1347929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68067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451520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3/22/2022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3/22/2022</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3/22/2022</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6.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hyperlink" Target="https://go.microsoft.com/fwlink/?linkid=851520" TargetMode="External"/><Relationship Id="rId4" Type="http://schemas.openxmlformats.org/officeDocument/2006/relationships/hyperlink" Target="https://support.office.com/en-us/article/Make-your-PowerPoint-presentations-accessible-6f7772b2-2f33-4bd2-8ca7-dae3b2b3ef25#bkmk_winchart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hyperlink" Target="https://go.microsoft.com/fwlink/?linkid=851269"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bkmk_winimages" TargetMode="External"/><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hyperlink" Target="https://go.microsoft.com/fwlink/?linkid=851258"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hyperlink" Target="https://go.microsoft.com/fwlink/?linkid=851272" TargetMode="External"/><Relationship Id="rId4" Type="http://schemas.openxmlformats.org/officeDocument/2006/relationships/hyperlink" Target="https://go.microsoft.com/fwlink/?linkid=85127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o.microsoft.com/fwlink/?linkid=851273" TargetMode="External"/><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o.microsoft.com/fwlink/?linkid=851258"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5.xml"/><Relationship Id="rId7" Type="http://schemas.openxmlformats.org/officeDocument/2006/relationships/slide" Target="slide2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7.xml"/><Relationship Id="rId4" Type="http://schemas.openxmlformats.org/officeDocument/2006/relationships/slide" Target="slide2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hyperlink" Target="https://go.microsoft.com/fwlink/?linkid=851258" TargetMode="Externa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7.png"/><Relationship Id="rId7" Type="http://schemas.openxmlformats.org/officeDocument/2006/relationships/hyperlink" Target="https://go.microsoft.com/fwlink/?linkid=851268"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hyperlink" Target="https://support.office.com/en-us/article/Make-your-PowerPoint-presentations-accessible-6f7772b2-2f33-4bd2-8ca7-dae3b2b3ef25#bkmk_winimages"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hyperlink" Target="https://go.microsoft.com/fwlink/?linkid=851520" TargetMode="External"/><Relationship Id="rId4" Type="http://schemas.openxmlformats.org/officeDocument/2006/relationships/hyperlink" Target="https://support.office.com/en-us/article/Make-your-PowerPoint-presentations-accessible-6f7772b2-2f33-4bd2-8ca7-dae3b2b3ef25#bkmk_winchart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hyperlink" Target="https://go.microsoft.com/fwlink/?linkid=851269"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bkmk_winimages" TargetMode="External"/><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hyperlink" Target="https://go.microsoft.com/fwlink/?linkid=85125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hyperlink" Target="https://go.microsoft.com/fwlink/?linkid=851272" TargetMode="External"/><Relationship Id="rId4" Type="http://schemas.openxmlformats.org/officeDocument/2006/relationships/hyperlink" Target="https://go.microsoft.com/fwlink/?linkid=851271"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go.microsoft.com/fwlink/?linkid=851273" TargetMode="External"/><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o.microsoft.com/fwlink/?linkid=851258"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normAutofit/>
          </a:bodyPr>
          <a:lstStyle/>
          <a:p>
            <a:r>
              <a:rPr lang="en-US" sz="4800" dirty="0">
                <a:solidFill>
                  <a:schemeClr val="bg1"/>
                </a:solidFill>
              </a:rPr>
              <a:t>To Do list in React</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GUI / Mockups ….3 (changed)</a:t>
            </a:r>
          </a:p>
        </p:txBody>
      </p:sp>
      <p:pic>
        <p:nvPicPr>
          <p:cNvPr id="4" name="Picture 3">
            <a:extLst>
              <a:ext uri="{FF2B5EF4-FFF2-40B4-BE49-F238E27FC236}">
                <a16:creationId xmlns:a16="http://schemas.microsoft.com/office/drawing/2014/main" id="{DC43B673-8387-40E1-9028-95073ED4FF82}"/>
              </a:ext>
            </a:extLst>
          </p:cNvPr>
          <p:cNvPicPr>
            <a:picLocks noChangeAspect="1"/>
          </p:cNvPicPr>
          <p:nvPr/>
        </p:nvPicPr>
        <p:blipFill>
          <a:blip r:embed="rId3"/>
          <a:stretch>
            <a:fillRect/>
          </a:stretch>
        </p:blipFill>
        <p:spPr>
          <a:xfrm>
            <a:off x="521208" y="1296063"/>
            <a:ext cx="11371914" cy="4525850"/>
          </a:xfrm>
          <a:prstGeom prst="rect">
            <a:avLst/>
          </a:prstGeom>
        </p:spPr>
      </p:pic>
    </p:spTree>
    <p:extLst>
      <p:ext uri="{BB962C8B-B14F-4D97-AF65-F5344CB8AC3E}">
        <p14:creationId xmlns:p14="http://schemas.microsoft.com/office/powerpoint/2010/main" val="2328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 … 1</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enters new to do item details</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Save button</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261335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saves new entry to state</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3188529"/>
            <a:ext cx="3178628" cy="540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renders entire list of </a:t>
            </a:r>
            <a:r>
              <a:rPr lang="en-US" sz="1400" dirty="0" err="1"/>
              <a:t>todos</a:t>
            </a:r>
            <a:r>
              <a:rPr lang="en-US" sz="1400" dirty="0"/>
              <a:t> in separate component</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CCE346-0A10-4542-9C88-4E90F0551EAB}"/>
              </a:ext>
            </a:extLst>
          </p:cNvPr>
          <p:cNvCxnSpPr>
            <a:stCxn id="11" idx="2"/>
            <a:endCxn id="12" idx="0"/>
          </p:cNvCxnSpPr>
          <p:nvPr/>
        </p:nvCxnSpPr>
        <p:spPr>
          <a:xfrm>
            <a:off x="3505200" y="2438812"/>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cxnSpLocks/>
            <a:stCxn id="12" idx="2"/>
            <a:endCxn id="13" idx="0"/>
          </p:cNvCxnSpPr>
          <p:nvPr/>
        </p:nvCxnSpPr>
        <p:spPr>
          <a:xfrm>
            <a:off x="3505200" y="3013990"/>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939C1652-F665-469D-AA4B-713633825833}"/>
              </a:ext>
            </a:extLst>
          </p:cNvPr>
          <p:cNvSpPr/>
          <p:nvPr/>
        </p:nvSpPr>
        <p:spPr>
          <a:xfrm>
            <a:off x="6096000" y="1450104"/>
            <a:ext cx="1470991"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Title</a:t>
            </a:r>
          </a:p>
        </p:txBody>
      </p:sp>
      <p:sp>
        <p:nvSpPr>
          <p:cNvPr id="18" name="Rectangle: Rounded Corners 17">
            <a:extLst>
              <a:ext uri="{FF2B5EF4-FFF2-40B4-BE49-F238E27FC236}">
                <a16:creationId xmlns:a16="http://schemas.microsoft.com/office/drawing/2014/main" id="{C2A1EF12-846D-4A63-A04E-A0A433070C43}"/>
              </a:ext>
            </a:extLst>
          </p:cNvPr>
          <p:cNvSpPr/>
          <p:nvPr/>
        </p:nvSpPr>
        <p:spPr>
          <a:xfrm>
            <a:off x="7767099" y="1462995"/>
            <a:ext cx="1470991"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 By date</a:t>
            </a:r>
          </a:p>
        </p:txBody>
      </p:sp>
      <p:sp>
        <p:nvSpPr>
          <p:cNvPr id="19" name="Rectangle: Rounded Corners 18">
            <a:extLst>
              <a:ext uri="{FF2B5EF4-FFF2-40B4-BE49-F238E27FC236}">
                <a16:creationId xmlns:a16="http://schemas.microsoft.com/office/drawing/2014/main" id="{647202ED-660C-4459-8A07-D97EB1F00E44}"/>
              </a:ext>
            </a:extLst>
          </p:cNvPr>
          <p:cNvSpPr/>
          <p:nvPr/>
        </p:nvSpPr>
        <p:spPr>
          <a:xfrm>
            <a:off x="9438198" y="1450103"/>
            <a:ext cx="1470991"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Status</a:t>
            </a:r>
          </a:p>
        </p:txBody>
      </p:sp>
      <p:cxnSp>
        <p:nvCxnSpPr>
          <p:cNvPr id="7" name="Straight Arrow Connector 6">
            <a:extLst>
              <a:ext uri="{FF2B5EF4-FFF2-40B4-BE49-F238E27FC236}">
                <a16:creationId xmlns:a16="http://schemas.microsoft.com/office/drawing/2014/main" id="{E2C694F9-9860-4360-8CD7-0DF0CBE4451F}"/>
              </a:ext>
            </a:extLst>
          </p:cNvPr>
          <p:cNvCxnSpPr>
            <a:cxnSpLocks/>
            <a:stCxn id="19" idx="1"/>
            <a:endCxn id="18" idx="3"/>
          </p:cNvCxnSpPr>
          <p:nvPr/>
        </p:nvCxnSpPr>
        <p:spPr>
          <a:xfrm flipH="1">
            <a:off x="9238090" y="1650423"/>
            <a:ext cx="200108" cy="12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C8A3F1D-7D0A-4507-B857-41E261E4907D}"/>
              </a:ext>
            </a:extLst>
          </p:cNvPr>
          <p:cNvCxnSpPr>
            <a:stCxn id="18" idx="1"/>
            <a:endCxn id="15" idx="3"/>
          </p:cNvCxnSpPr>
          <p:nvPr/>
        </p:nvCxnSpPr>
        <p:spPr>
          <a:xfrm flipH="1" flipV="1">
            <a:off x="7566991" y="1650424"/>
            <a:ext cx="200108" cy="1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798CBAA-3792-4C30-8484-85D3B7B6D631}"/>
              </a:ext>
            </a:extLst>
          </p:cNvPr>
          <p:cNvCxnSpPr>
            <a:stCxn id="15" idx="1"/>
            <a:endCxn id="4" idx="3"/>
          </p:cNvCxnSpPr>
          <p:nvPr/>
        </p:nvCxnSpPr>
        <p:spPr>
          <a:xfrm flipH="1">
            <a:off x="5094514" y="1650424"/>
            <a:ext cx="1001486" cy="128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D64265FF-8A95-45CB-A295-4A461A2ACF2E}"/>
              </a:ext>
            </a:extLst>
          </p:cNvPr>
          <p:cNvSpPr/>
          <p:nvPr/>
        </p:nvSpPr>
        <p:spPr>
          <a:xfrm>
            <a:off x="6095999" y="2613351"/>
            <a:ext cx="1470991" cy="400639"/>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Created Date auto generate</a:t>
            </a:r>
          </a:p>
        </p:txBody>
      </p:sp>
      <p:cxnSp>
        <p:nvCxnSpPr>
          <p:cNvPr id="25" name="Straight Arrow Connector 24">
            <a:extLst>
              <a:ext uri="{FF2B5EF4-FFF2-40B4-BE49-F238E27FC236}">
                <a16:creationId xmlns:a16="http://schemas.microsoft.com/office/drawing/2014/main" id="{AD15F185-6B20-43EC-B748-0611E6273D73}"/>
              </a:ext>
            </a:extLst>
          </p:cNvPr>
          <p:cNvCxnSpPr>
            <a:cxnSpLocks/>
            <a:stCxn id="27" idx="1"/>
            <a:endCxn id="12" idx="3"/>
          </p:cNvCxnSpPr>
          <p:nvPr/>
        </p:nvCxnSpPr>
        <p:spPr>
          <a:xfrm flipH="1">
            <a:off x="5094514" y="2813671"/>
            <a:ext cx="10014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61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 … 2</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decides to change status of </a:t>
            </a:r>
            <a:r>
              <a:rPr lang="en-US" sz="1400" dirty="0" err="1"/>
              <a:t>todo</a:t>
            </a:r>
            <a:endParaRPr lang="en-US" sz="1400" dirty="0"/>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Completed link in </a:t>
            </a:r>
            <a:r>
              <a:rPr lang="en-US" sz="1400" dirty="0" err="1"/>
              <a:t>todo</a:t>
            </a:r>
            <a:endParaRPr lang="en-US" sz="1400" dirty="0"/>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261335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passes value up to main component</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318852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updates state for specific </a:t>
            </a:r>
            <a:r>
              <a:rPr lang="en-US" sz="1400" dirty="0" err="1"/>
              <a:t>todo</a:t>
            </a:r>
            <a:endParaRPr lang="en-US" sz="1400" dirty="0"/>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3763707"/>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renders list of </a:t>
            </a:r>
            <a:r>
              <a:rPr lang="en-US" sz="1400" dirty="0" err="1"/>
              <a:t>todos</a:t>
            </a:r>
            <a:r>
              <a:rPr lang="en-US" sz="1400" dirty="0"/>
              <a:t> in separate component</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CCE346-0A10-4542-9C88-4E90F0551EAB}"/>
              </a:ext>
            </a:extLst>
          </p:cNvPr>
          <p:cNvCxnSpPr>
            <a:stCxn id="11" idx="2"/>
            <a:endCxn id="12" idx="0"/>
          </p:cNvCxnSpPr>
          <p:nvPr/>
        </p:nvCxnSpPr>
        <p:spPr>
          <a:xfrm>
            <a:off x="3505200" y="2438812"/>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3013990"/>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3589168"/>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515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 … 3</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Main App component renders</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useEffect</a:t>
            </a:r>
            <a:r>
              <a:rPr lang="en-US" sz="1400" dirty="0"/>
              <a:t> triggers to load existing </a:t>
            </a:r>
            <a:r>
              <a:rPr lang="en-US" sz="1400" dirty="0" err="1"/>
              <a:t>ToDo</a:t>
            </a:r>
            <a:r>
              <a:rPr lang="en-US" sz="1400" dirty="0"/>
              <a:t> entries from localStorage</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261335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 pulls data from JSON and updates state</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318852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App re-renders data based on updated state</a:t>
            </a:r>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3763707"/>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existing </a:t>
            </a:r>
            <a:r>
              <a:rPr lang="en-US" sz="1400" dirty="0" err="1"/>
              <a:t>todo</a:t>
            </a:r>
            <a:r>
              <a:rPr lang="en-US" sz="1400" dirty="0"/>
              <a:t> entries</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CCE346-0A10-4542-9C88-4E90F0551EAB}"/>
              </a:ext>
            </a:extLst>
          </p:cNvPr>
          <p:cNvCxnSpPr>
            <a:stCxn id="11" idx="2"/>
            <a:endCxn id="12" idx="0"/>
          </p:cNvCxnSpPr>
          <p:nvPr/>
        </p:nvCxnSpPr>
        <p:spPr>
          <a:xfrm>
            <a:off x="3505200" y="2438812"/>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3013990"/>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3589168"/>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236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Pseudo Code and Code Samples</a:t>
            </a:r>
          </a:p>
        </p:txBody>
      </p:sp>
      <p:graphicFrame>
        <p:nvGraphicFramePr>
          <p:cNvPr id="3" name="Object 2">
            <a:extLst>
              <a:ext uri="{FF2B5EF4-FFF2-40B4-BE49-F238E27FC236}">
                <a16:creationId xmlns:a16="http://schemas.microsoft.com/office/drawing/2014/main" id="{BAB4A68E-9A9C-4A7F-A0E8-9B9F5E1884B0}"/>
              </a:ext>
            </a:extLst>
          </p:cNvPr>
          <p:cNvGraphicFramePr>
            <a:graphicFrameLocks noChangeAspect="1"/>
          </p:cNvGraphicFramePr>
          <p:nvPr>
            <p:extLst>
              <p:ext uri="{D42A27DB-BD31-4B8C-83A1-F6EECF244321}">
                <p14:modId xmlns:p14="http://schemas.microsoft.com/office/powerpoint/2010/main" val="190778156"/>
              </p:ext>
            </p:extLst>
          </p:nvPr>
        </p:nvGraphicFramePr>
        <p:xfrm>
          <a:off x="1939925" y="1498600"/>
          <a:ext cx="711200" cy="533400"/>
        </p:xfrm>
        <a:graphic>
          <a:graphicData uri="http://schemas.openxmlformats.org/presentationml/2006/ole">
            <mc:AlternateContent xmlns:mc="http://schemas.openxmlformats.org/markup-compatibility/2006">
              <mc:Choice xmlns:v="urn:schemas-microsoft-com:vml" Requires="v">
                <p:oleObj spid="_x0000_s1036" name="Packager Shell Object" showAsIcon="1" r:id="rId4" imgW="711360" imgH="532800" progId="Package">
                  <p:embed/>
                </p:oleObj>
              </mc:Choice>
              <mc:Fallback>
                <p:oleObj name="Packager Shell Object" showAsIcon="1" r:id="rId4" imgW="711360" imgH="532800" progId="Package">
                  <p:embed/>
                  <p:pic>
                    <p:nvPicPr>
                      <p:cNvPr id="0" name=""/>
                      <p:cNvPicPr/>
                      <p:nvPr/>
                    </p:nvPicPr>
                    <p:blipFill>
                      <a:blip r:embed="rId5"/>
                      <a:stretch>
                        <a:fillRect/>
                      </a:stretch>
                    </p:blipFill>
                    <p:spPr>
                      <a:xfrm>
                        <a:off x="1939925" y="1498600"/>
                        <a:ext cx="711200" cy="53340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8B9C65B0-DAC2-49E1-9BA6-B6FB757E6440}"/>
              </a:ext>
            </a:extLst>
          </p:cNvPr>
          <p:cNvGraphicFramePr>
            <a:graphicFrameLocks noChangeAspect="1"/>
          </p:cNvGraphicFramePr>
          <p:nvPr>
            <p:extLst>
              <p:ext uri="{D42A27DB-BD31-4B8C-83A1-F6EECF244321}">
                <p14:modId xmlns:p14="http://schemas.microsoft.com/office/powerpoint/2010/main" val="4151080513"/>
              </p:ext>
            </p:extLst>
          </p:nvPr>
        </p:nvGraphicFramePr>
        <p:xfrm>
          <a:off x="2911475" y="1498600"/>
          <a:ext cx="1265238" cy="533400"/>
        </p:xfrm>
        <a:graphic>
          <a:graphicData uri="http://schemas.openxmlformats.org/presentationml/2006/ole">
            <mc:AlternateContent xmlns:mc="http://schemas.openxmlformats.org/markup-compatibility/2006">
              <mc:Choice xmlns:v="urn:schemas-microsoft-com:vml" Requires="v">
                <p:oleObj spid="_x0000_s1037" name="Packager Shell Object" showAsIcon="1" r:id="rId6" imgW="1264680" imgH="532800" progId="Package">
                  <p:embed/>
                </p:oleObj>
              </mc:Choice>
              <mc:Fallback>
                <p:oleObj name="Packager Shell Object" showAsIcon="1" r:id="rId6" imgW="1264680" imgH="532800" progId="Package">
                  <p:embed/>
                  <p:pic>
                    <p:nvPicPr>
                      <p:cNvPr id="0" name=""/>
                      <p:cNvPicPr/>
                      <p:nvPr/>
                    </p:nvPicPr>
                    <p:blipFill>
                      <a:blip r:embed="rId7"/>
                      <a:stretch>
                        <a:fillRect/>
                      </a:stretch>
                    </p:blipFill>
                    <p:spPr>
                      <a:xfrm>
                        <a:off x="2911475" y="1498600"/>
                        <a:ext cx="1265238" cy="533400"/>
                      </a:xfrm>
                      <a:prstGeom prst="rect">
                        <a:avLst/>
                      </a:prstGeom>
                    </p:spPr>
                  </p:pic>
                </p:oleObj>
              </mc:Fallback>
            </mc:AlternateContent>
          </a:graphicData>
        </a:graphic>
      </p:graphicFrame>
    </p:spTree>
    <p:extLst>
      <p:ext uri="{BB962C8B-B14F-4D97-AF65-F5344CB8AC3E}">
        <p14:creationId xmlns:p14="http://schemas.microsoft.com/office/powerpoint/2010/main" val="646540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GUI / Mockups</a:t>
            </a:r>
          </a:p>
        </p:txBody>
      </p:sp>
      <p:grpSp>
        <p:nvGrpSpPr>
          <p:cNvPr id="31" name="Group 30" descr="Step number 1"/>
          <p:cNvGrpSpPr/>
          <p:nvPr/>
        </p:nvGrpSpPr>
        <p:grpSpPr bwMode="gray">
          <a:xfrm>
            <a:off x="5910913" y="4624620"/>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Example of alt text in the description field of a photo which says &quot;A women and girl gardening&quot;&#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043" y="1600200"/>
            <a:ext cx="2130552" cy="2890952"/>
          </a:xfrm>
          <a:prstGeom prst="rect">
            <a:avLst/>
          </a:prstGeom>
          <a:ln w="25400">
            <a:solidFill>
              <a:schemeClr val="bg1"/>
            </a:solidFill>
          </a:ln>
          <a:effectLst>
            <a:outerShdw blurRad="50800" dist="38100" dir="5400000" algn="t" rotWithShape="0">
              <a:prstClr val="black">
                <a:alpha val="40000"/>
              </a:prstClr>
            </a:outerShdw>
          </a:effectLst>
        </p:spPr>
      </p:pic>
      <p:grpSp>
        <p:nvGrpSpPr>
          <p:cNvPr id="34" name="Group 33" descr="Step number 2"/>
          <p:cNvGrpSpPr/>
          <p:nvPr/>
        </p:nvGrpSpPr>
        <p:grpSpPr bwMode="gray">
          <a:xfrm>
            <a:off x="8228953" y="5246326"/>
            <a:ext cx="380382" cy="296049"/>
            <a:chOff x="6741828" y="1435344"/>
            <a:chExt cx="380382" cy="296049"/>
          </a:xfrm>
        </p:grpSpPr>
        <p:sp>
          <p:nvSpPr>
            <p:cNvPr id="35" name="Rectangle 34"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4" name="Picture 43" descr="Example of alt text in the description field of a photo which says &quot;Sand dune in light and shadow&quot;&#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076" y="2237586"/>
            <a:ext cx="2103120" cy="2853728"/>
          </a:xfrm>
          <a:prstGeom prst="rect">
            <a:avLst/>
          </a:prstGeom>
          <a:ln w="25400">
            <a:solidFill>
              <a:schemeClr val="bg1"/>
            </a:solidFill>
          </a:ln>
          <a:effectLst>
            <a:outerShdw blurRad="50800" dist="38100" dir="5400000" algn="t" rotWithShape="0">
              <a:prstClr val="black">
                <a:alpha val="40000"/>
              </a:prstClr>
            </a:outerShdw>
          </a:effectLst>
        </p:spPr>
      </p:pic>
      <p:grpSp>
        <p:nvGrpSpPr>
          <p:cNvPr id="37" name="Group 36" descr="Step number 3"/>
          <p:cNvGrpSpPr/>
          <p:nvPr/>
        </p:nvGrpSpPr>
        <p:grpSpPr bwMode="gray">
          <a:xfrm>
            <a:off x="10547000" y="5635304"/>
            <a:ext cx="380382" cy="296049"/>
            <a:chOff x="6741828" y="1435344"/>
            <a:chExt cx="380382" cy="296049"/>
          </a:xfrm>
        </p:grpSpPr>
        <p:sp>
          <p:nvSpPr>
            <p:cNvPr id="38" name="Rectangle 3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2" name="Picture 41" descr="Example of alt text in the description field of a photo which says &quot;Basketball players raising hands together&qu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0140" y="2677528"/>
            <a:ext cx="2103120" cy="2853729"/>
          </a:xfrm>
          <a:prstGeom prst="rect">
            <a:avLst/>
          </a:prstGeom>
          <a:ln w="25400">
            <a:solidFill>
              <a:schemeClr val="bg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11070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48056"/>
            <a:ext cx="11309348" cy="640080"/>
          </a:xfrm>
        </p:spPr>
        <p:txBody>
          <a:bodyPr>
            <a:normAutofit/>
          </a:bodyPr>
          <a:lstStyle/>
          <a:p>
            <a:r>
              <a:rPr lang="en-US" dirty="0"/>
              <a:t>Alt Text Accessibility Rules – Charts</a:t>
            </a:r>
          </a:p>
        </p:txBody>
      </p:sp>
      <p:sp>
        <p:nvSpPr>
          <p:cNvPr id="29" name="Content Placeholder 5"/>
          <p:cNvSpPr txBox="1">
            <a:spLocks/>
          </p:cNvSpPr>
          <p:nvPr/>
        </p:nvSpPr>
        <p:spPr>
          <a:xfrm>
            <a:off x="1707418" y="1255487"/>
            <a:ext cx="4677199" cy="1908630"/>
          </a:xfrm>
          <a:prstGeom prst="rect">
            <a:avLst/>
          </a:prstGeom>
        </p:spPr>
        <p:txBody>
          <a:bodyPr vert="horz" lIns="91440" tIns="45720" rIns="91440" bIns="45720" rtlCol="0" anchor="t" anchorCtr="0">
            <a:norm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All charts also need to have alt text. To add alt text to a chart, right click on the chart and select </a:t>
            </a:r>
            <a:r>
              <a:rPr lang="en-US" sz="1600" b="1" dirty="0">
                <a:solidFill>
                  <a:schemeClr val="accent2">
                    <a:lumMod val="75000"/>
                  </a:schemeClr>
                </a:solidFill>
              </a:rPr>
              <a:t>Format Chart Area</a:t>
            </a:r>
            <a:r>
              <a:rPr lang="en-US" sz="1600" dirty="0">
                <a:solidFill>
                  <a:schemeClr val="accent2">
                    <a:lumMod val="75000"/>
                  </a:schemeClr>
                </a:solidFill>
              </a:rPr>
              <a:t> </a:t>
            </a:r>
            <a:r>
              <a:rPr lang="en-US" sz="1600" dirty="0">
                <a:solidFill>
                  <a:schemeClr val="tx1">
                    <a:lumMod val="75000"/>
                    <a:lumOff val="25000"/>
                  </a:schemeClr>
                </a:solidFill>
              </a:rPr>
              <a:t>which will open the </a:t>
            </a:r>
            <a:r>
              <a:rPr lang="en-US" sz="1600" b="1" dirty="0">
                <a:solidFill>
                  <a:schemeClr val="accent2">
                    <a:lumMod val="75000"/>
                  </a:schemeClr>
                </a:solidFill>
              </a:rPr>
              <a:t>Format Chart Area pane</a:t>
            </a:r>
            <a:r>
              <a:rPr lang="en-US" sz="1600" dirty="0">
                <a:solidFill>
                  <a:schemeClr val="tx1">
                    <a:lumMod val="75000"/>
                    <a:lumOff val="25000"/>
                  </a:schemeClr>
                </a:solidFill>
              </a:rPr>
              <a:t>, then go to </a:t>
            </a:r>
            <a:r>
              <a:rPr lang="en-US" sz="1600" b="1" dirty="0">
                <a:solidFill>
                  <a:schemeClr val="accent2">
                    <a:lumMod val="75000"/>
                  </a:schemeClr>
                </a:solidFill>
              </a:rPr>
              <a:t>Size &amp; Properties </a:t>
            </a:r>
            <a:r>
              <a:rPr lang="en-US" sz="1600" dirty="0">
                <a:solidFill>
                  <a:schemeClr val="tx1">
                    <a:lumMod val="75000"/>
                    <a:lumOff val="25000"/>
                  </a:schemeClr>
                </a:solidFill>
              </a:rPr>
              <a:t>&gt;</a:t>
            </a:r>
            <a:r>
              <a:rPr lang="en-US" sz="1600" b="1" dirty="0">
                <a:solidFill>
                  <a:schemeClr val="tx1">
                    <a:lumMod val="75000"/>
                    <a:lumOff val="25000"/>
                  </a:schemeClr>
                </a:solidFill>
              </a:rPr>
              <a: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and enter your alt text only into the</a:t>
            </a:r>
            <a:r>
              <a:rPr lang="en-US" sz="1600" b="1" dirty="0">
                <a:solidFill>
                  <a:schemeClr val="tx1">
                    <a:lumMod val="75000"/>
                    <a:lumOff val="25000"/>
                  </a:schemeClr>
                </a:solidFill>
              </a:rPr>
              <a:t> </a:t>
            </a:r>
            <a:r>
              <a:rPr lang="en-US" sz="1600" b="1" dirty="0">
                <a:solidFill>
                  <a:schemeClr val="accent2">
                    <a:lumMod val="75000"/>
                  </a:schemeClr>
                </a:solidFill>
              </a:rPr>
              <a:t>Description</a:t>
            </a:r>
            <a:r>
              <a:rPr lang="en-US" sz="1600" dirty="0">
                <a:solidFill>
                  <a:schemeClr val="tx1">
                    <a:lumMod val="75000"/>
                    <a:lumOff val="25000"/>
                  </a:schemeClr>
                </a:solidFill>
              </a:rPr>
              <a:t> field.</a:t>
            </a:r>
          </a:p>
          <a:p>
            <a:pPr algn="l">
              <a:lnSpc>
                <a:spcPct val="108000"/>
              </a:lnSpc>
            </a:pPr>
            <a:endParaRPr lang="en-US" sz="1600" dirty="0">
              <a:solidFill>
                <a:schemeClr val="tx1">
                  <a:lumMod val="75000"/>
                  <a:lumOff val="25000"/>
                </a:schemeClr>
              </a:solidFill>
            </a:endParaRPr>
          </a:p>
          <a:p>
            <a:pPr algn="l">
              <a:lnSpc>
                <a:spcPct val="108000"/>
              </a:lnSpc>
            </a:pPr>
            <a:endParaRPr lang="en-US" sz="1600" dirty="0">
              <a:solidFill>
                <a:schemeClr val="tx1">
                  <a:lumMod val="75000"/>
                  <a:lumOff val="25000"/>
                </a:schemeClr>
              </a:solidFill>
            </a:endParaRPr>
          </a:p>
        </p:txBody>
      </p:sp>
      <p:sp>
        <p:nvSpPr>
          <p:cNvPr id="30" name="Rectangle 29">
            <a:extLst>
              <a:ext uri="{FF2B5EF4-FFF2-40B4-BE49-F238E27FC236}">
                <a16:creationId xmlns:a16="http://schemas.microsoft.com/office/drawing/2014/main" id="{3DC8010E-6ED8-43C5-BF72-68600B9B12EF}"/>
              </a:ext>
            </a:extLst>
          </p:cNvPr>
          <p:cNvSpPr/>
          <p:nvPr/>
        </p:nvSpPr>
        <p:spPr>
          <a:xfrm>
            <a:off x="6934199" y="1255487"/>
            <a:ext cx="4762501" cy="611413"/>
          </a:xfrm>
          <a:prstGeom prst="rect">
            <a:avLst/>
          </a:prstGeom>
        </p:spPr>
        <p:txBody>
          <a:bodyPr wrap="square">
            <a:noAutofit/>
          </a:bodyPr>
          <a:lstStyle/>
          <a:p>
            <a:pPr>
              <a:lnSpc>
                <a:spcPct val="108000"/>
              </a:lnSpc>
            </a:pPr>
            <a:r>
              <a:rPr lang="en-US" sz="1600" dirty="0">
                <a:solidFill>
                  <a:schemeClr val="tx1">
                    <a:lumMod val="75000"/>
                    <a:lumOff val="25000"/>
                  </a:schemeClr>
                </a:solidFill>
              </a:rPr>
              <a:t>Alt text examples for two different chart types on this slide:</a:t>
            </a:r>
          </a:p>
        </p:txBody>
      </p:sp>
      <p:grpSp>
        <p:nvGrpSpPr>
          <p:cNvPr id="31" name="Group 30" descr="Step number 1">
            <a:extLst>
              <a:ext uri="{FF2B5EF4-FFF2-40B4-BE49-F238E27FC236}">
                <a16:creationId xmlns:a16="http://schemas.microsoft.com/office/drawing/2014/main" id="{6A6055F5-E39D-4074-8C6F-02006FCAE5A8}"/>
              </a:ext>
            </a:extLst>
          </p:cNvPr>
          <p:cNvGrpSpPr/>
          <p:nvPr/>
        </p:nvGrpSpPr>
        <p:grpSpPr bwMode="gray">
          <a:xfrm>
            <a:off x="6998149" y="1906173"/>
            <a:ext cx="380382" cy="296049"/>
            <a:chOff x="6741828" y="1435344"/>
            <a:chExt cx="380382" cy="296049"/>
          </a:xfrm>
        </p:grpSpPr>
        <p:sp>
          <p:nvSpPr>
            <p:cNvPr id="32" name="Rectangle 31" descr="Step number 1">
              <a:extLst>
                <a:ext uri="{FF2B5EF4-FFF2-40B4-BE49-F238E27FC236}">
                  <a16:creationId xmlns:a16="http://schemas.microsoft.com/office/drawing/2014/main" id="{7A1C79D7-AF06-41F8-B439-2496DF13E1D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a:extLst>
                <a:ext uri="{FF2B5EF4-FFF2-40B4-BE49-F238E27FC236}">
                  <a16:creationId xmlns:a16="http://schemas.microsoft.com/office/drawing/2014/main" id="{BEEE1CCD-0535-4C61-B9F8-E616260D281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4" name="Rectangle 33">
            <a:extLst>
              <a:ext uri="{FF2B5EF4-FFF2-40B4-BE49-F238E27FC236}">
                <a16:creationId xmlns:a16="http://schemas.microsoft.com/office/drawing/2014/main" id="{D5C8F1BE-1EBE-4B2E-A5DC-105FDDED9935}"/>
              </a:ext>
            </a:extLst>
          </p:cNvPr>
          <p:cNvSpPr/>
          <p:nvPr/>
        </p:nvSpPr>
        <p:spPr>
          <a:xfrm>
            <a:off x="7378531" y="1878158"/>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Line chart showing values of three series for four categories</a:t>
            </a:r>
          </a:p>
        </p:txBody>
      </p:sp>
      <p:graphicFrame>
        <p:nvGraphicFramePr>
          <p:cNvPr id="35" name="Content Placeholder 14" descr="Line chart showing values of three series for four categories "/>
          <p:cNvGraphicFramePr>
            <a:graphicFrameLocks/>
          </p:cNvGraphicFramePr>
          <p:nvPr>
            <p:extLst>
              <p:ext uri="{D42A27DB-BD31-4B8C-83A1-F6EECF244321}">
                <p14:modId xmlns:p14="http://schemas.microsoft.com/office/powerpoint/2010/main" val="1190384063"/>
              </p:ext>
            </p:extLst>
          </p:nvPr>
        </p:nvGraphicFramePr>
        <p:xfrm>
          <a:off x="1728788" y="3118809"/>
          <a:ext cx="4656137" cy="2881313"/>
        </p:xfrm>
        <a:graphic>
          <a:graphicData uri="http://schemas.openxmlformats.org/drawingml/2006/chart">
            <c:chart xmlns:c="http://schemas.openxmlformats.org/drawingml/2006/chart" xmlns:r="http://schemas.openxmlformats.org/officeDocument/2006/relationships" r:id="rId2"/>
          </a:graphicData>
        </a:graphic>
      </p:graphicFrame>
      <p:grpSp>
        <p:nvGrpSpPr>
          <p:cNvPr id="36" name="Group 35" descr="Step number 1">
            <a:extLst>
              <a:ext uri="{FF2B5EF4-FFF2-40B4-BE49-F238E27FC236}">
                <a16:creationId xmlns:a16="http://schemas.microsoft.com/office/drawing/2014/main" id="{E4E034A1-3D79-412D-B9DE-EC96DBE94098}"/>
              </a:ext>
            </a:extLst>
          </p:cNvPr>
          <p:cNvGrpSpPr/>
          <p:nvPr/>
        </p:nvGrpSpPr>
        <p:grpSpPr bwMode="gray">
          <a:xfrm>
            <a:off x="2006150" y="3159101"/>
            <a:ext cx="380382" cy="296049"/>
            <a:chOff x="6741828" y="1435344"/>
            <a:chExt cx="380382" cy="296049"/>
          </a:xfrm>
        </p:grpSpPr>
        <p:sp>
          <p:nvSpPr>
            <p:cNvPr id="37" name="Rectangle 36" descr="Step number 1">
              <a:extLst>
                <a:ext uri="{FF2B5EF4-FFF2-40B4-BE49-F238E27FC236}">
                  <a16:creationId xmlns:a16="http://schemas.microsoft.com/office/drawing/2014/main" id="{26367CCE-C453-463A-A250-4EE2CCC5463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Small square with numeral 1 inside ">
              <a:extLst>
                <a:ext uri="{FF2B5EF4-FFF2-40B4-BE49-F238E27FC236}">
                  <a16:creationId xmlns:a16="http://schemas.microsoft.com/office/drawing/2014/main" id="{70BB2097-0A7A-4490-BB97-1BD6D9E6FDAF}"/>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9" name="Group 38" descr="Step number 2">
            <a:extLst>
              <a:ext uri="{FF2B5EF4-FFF2-40B4-BE49-F238E27FC236}">
                <a16:creationId xmlns:a16="http://schemas.microsoft.com/office/drawing/2014/main" id="{6A823E97-98B5-46D0-BC73-B55655C55196}"/>
              </a:ext>
            </a:extLst>
          </p:cNvPr>
          <p:cNvGrpSpPr/>
          <p:nvPr/>
        </p:nvGrpSpPr>
        <p:grpSpPr bwMode="gray">
          <a:xfrm>
            <a:off x="6998149" y="2479634"/>
            <a:ext cx="380382" cy="296049"/>
            <a:chOff x="6741828" y="1435344"/>
            <a:chExt cx="380382" cy="296049"/>
          </a:xfrm>
        </p:grpSpPr>
        <p:sp>
          <p:nvSpPr>
            <p:cNvPr id="40" name="Rectangle 39" descr="Step number 2">
              <a:extLst>
                <a:ext uri="{FF2B5EF4-FFF2-40B4-BE49-F238E27FC236}">
                  <a16:creationId xmlns:a16="http://schemas.microsoft.com/office/drawing/2014/main" id="{59C04343-EBDC-4457-9884-F0891E55B93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Small square with numeral 2 inside ">
              <a:extLst>
                <a:ext uri="{FF2B5EF4-FFF2-40B4-BE49-F238E27FC236}">
                  <a16:creationId xmlns:a16="http://schemas.microsoft.com/office/drawing/2014/main" id="{996F8C6F-26C5-4A10-A8BD-A662C982869A}"/>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Rectangle 41">
            <a:extLst>
              <a:ext uri="{FF2B5EF4-FFF2-40B4-BE49-F238E27FC236}">
                <a16:creationId xmlns:a16="http://schemas.microsoft.com/office/drawing/2014/main" id="{B1933D1E-9888-41DE-87BE-9758A7593C88}"/>
              </a:ext>
            </a:extLst>
          </p:cNvPr>
          <p:cNvSpPr/>
          <p:nvPr/>
        </p:nvSpPr>
        <p:spPr>
          <a:xfrm>
            <a:off x="7378531" y="2450507"/>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Clustered column chart showing values of three series for four categories</a:t>
            </a:r>
          </a:p>
        </p:txBody>
      </p:sp>
      <p:graphicFrame>
        <p:nvGraphicFramePr>
          <p:cNvPr id="43" name="Content Placeholder 4" descr="Clustered column chart depicting values of three series for four categories"/>
          <p:cNvGraphicFramePr>
            <a:graphicFrameLocks/>
          </p:cNvGraphicFramePr>
          <p:nvPr>
            <p:extLst>
              <p:ext uri="{D42A27DB-BD31-4B8C-83A1-F6EECF244321}">
                <p14:modId xmlns:p14="http://schemas.microsoft.com/office/powerpoint/2010/main" val="3927658140"/>
              </p:ext>
            </p:extLst>
          </p:nvPr>
        </p:nvGraphicFramePr>
        <p:xfrm>
          <a:off x="6934200" y="3118809"/>
          <a:ext cx="4652963" cy="2881313"/>
        </p:xfrm>
        <a:graphic>
          <a:graphicData uri="http://schemas.openxmlformats.org/drawingml/2006/chart">
            <c:chart xmlns:c="http://schemas.openxmlformats.org/drawingml/2006/chart" xmlns:r="http://schemas.openxmlformats.org/officeDocument/2006/relationships" r:id="rId3"/>
          </a:graphicData>
        </a:graphic>
      </p:graphicFrame>
      <p:grpSp>
        <p:nvGrpSpPr>
          <p:cNvPr id="44" name="Group 43" descr="Step number 2">
            <a:extLst>
              <a:ext uri="{FF2B5EF4-FFF2-40B4-BE49-F238E27FC236}">
                <a16:creationId xmlns:a16="http://schemas.microsoft.com/office/drawing/2014/main" id="{CAA8B6B0-571B-443E-8EA6-CE6E926855EB}"/>
              </a:ext>
            </a:extLst>
          </p:cNvPr>
          <p:cNvGrpSpPr/>
          <p:nvPr/>
        </p:nvGrpSpPr>
        <p:grpSpPr bwMode="gray">
          <a:xfrm>
            <a:off x="7290249" y="3159101"/>
            <a:ext cx="380382" cy="296049"/>
            <a:chOff x="6741828" y="1435344"/>
            <a:chExt cx="380382" cy="296049"/>
          </a:xfrm>
        </p:grpSpPr>
        <p:sp>
          <p:nvSpPr>
            <p:cNvPr id="45" name="Rectangle 44" descr="Step number 2">
              <a:extLst>
                <a:ext uri="{FF2B5EF4-FFF2-40B4-BE49-F238E27FC236}">
                  <a16:creationId xmlns:a16="http://schemas.microsoft.com/office/drawing/2014/main" id="{0EC9B08E-C20F-4D79-B265-4BA01303DA47}"/>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descr="Small square with numeral 2 inside ">
              <a:extLst>
                <a:ext uri="{FF2B5EF4-FFF2-40B4-BE49-F238E27FC236}">
                  <a16:creationId xmlns:a16="http://schemas.microsoft.com/office/drawing/2014/main" id="{8BA0AFD2-703B-4EDA-B1DD-5A3CBBA995A8}"/>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7" name="Rectangle 46">
            <a:hlinkClick r:id="rId4"/>
          </p:cNvPr>
          <p:cNvSpPr/>
          <p:nvPr/>
        </p:nvSpPr>
        <p:spPr>
          <a:xfrm>
            <a:off x="1826290" y="6041997"/>
            <a:ext cx="3616567" cy="307777"/>
          </a:xfrm>
          <a:prstGeom prst="rect">
            <a:avLst/>
          </a:prstGeom>
        </p:spPr>
        <p:txBody>
          <a:bodyPr wrap="square">
            <a:spAutoFit/>
          </a:bodyPr>
          <a:lstStyle/>
          <a:p>
            <a:r>
              <a:rPr lang="en-US" sz="1400" dirty="0">
                <a:hlinkClick r:id="rId5" tooltip="Learn more about adding alt text to charts"/>
              </a:rPr>
              <a:t>Learn more about adding alt text to charts</a:t>
            </a:r>
            <a:endParaRPr lang="en-US" sz="1400" dirty="0"/>
          </a:p>
        </p:txBody>
      </p:sp>
      <p:pic>
        <p:nvPicPr>
          <p:cNvPr id="48" name="Picture 47" descr="Chart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315" y="5804049"/>
            <a:ext cx="736989" cy="64118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b-group Alt text i.e. Task description under Ste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329" y="3977102"/>
            <a:ext cx="3995227" cy="2843784"/>
          </a:xfrm>
          <a:prstGeom prst="rect">
            <a:avLst/>
          </a:prstGeom>
        </p:spPr>
      </p:pic>
      <p:pic>
        <p:nvPicPr>
          <p:cNvPr id="3" name="Picture 2" descr="Grouped Alt text in the description field i.e Alternating Flow diagram showing 3 groups arranged from left to right with a title and bullet points in each group and a curved arrow showing the flow from one group to the n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368" y="1170432"/>
            <a:ext cx="4297680" cy="2916936"/>
          </a:xfrm>
          <a:prstGeom prst="rect">
            <a:avLst/>
          </a:prstGeom>
        </p:spPr>
      </p:pic>
      <p:sp>
        <p:nvSpPr>
          <p:cNvPr id="18" name="Title 17"/>
          <p:cNvSpPr>
            <a:spLocks noGrp="1"/>
          </p:cNvSpPr>
          <p:nvPr>
            <p:ph type="title"/>
          </p:nvPr>
        </p:nvSpPr>
        <p:spPr>
          <a:xfrm>
            <a:off x="521208" y="448056"/>
            <a:ext cx="11309348" cy="640080"/>
          </a:xfrm>
        </p:spPr>
        <p:txBody>
          <a:bodyPr>
            <a:normAutofit/>
          </a:bodyPr>
          <a:lstStyle/>
          <a:p>
            <a:r>
              <a:rPr lang="en-US" dirty="0"/>
              <a:t>Alt Text Accessibility Rules – SmartArt</a:t>
            </a:r>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Alt text should be added to SmartArt diagrams on both grouped and sub-grouped objects. For grouped objects, only add alt text in the </a:t>
            </a:r>
            <a:r>
              <a:rPr lang="en-US" sz="1600" b="1" dirty="0">
                <a:solidFill>
                  <a:schemeClr val="accent2">
                    <a:lumMod val="75000"/>
                  </a:schemeClr>
                </a:solidFill>
              </a:rPr>
              <a:t>Description</a:t>
            </a:r>
            <a:r>
              <a:rPr lang="en-US" sz="1600" dirty="0">
                <a:solidFill>
                  <a:schemeClr val="tx1">
                    <a:lumMod val="75000"/>
                    <a:lumOff val="25000"/>
                  </a:schemeClr>
                </a:solidFill>
              </a:rPr>
              <a:t> field. For sub-grouped objects, only add alt text in the </a:t>
            </a:r>
            <a:r>
              <a:rPr lang="en-US" sz="1600" b="1" dirty="0">
                <a:solidFill>
                  <a:schemeClr val="accent2">
                    <a:lumMod val="75000"/>
                  </a:schemeClr>
                </a:solidFill>
              </a:rPr>
              <a:t>Title</a:t>
            </a:r>
            <a:r>
              <a:rPr lang="en-US" sz="1600" dirty="0">
                <a:solidFill>
                  <a:schemeClr val="tx1">
                    <a:lumMod val="75000"/>
                    <a:lumOff val="25000"/>
                  </a:schemeClr>
                </a:solidFill>
              </a:rPr>
              <a:t> field. Here are some alt text examples for SmartArt diagrams:</a:t>
            </a:r>
          </a:p>
        </p:txBody>
      </p:sp>
      <p:grpSp>
        <p:nvGrpSpPr>
          <p:cNvPr id="50" name="Group 49" descr="Step number 1"/>
          <p:cNvGrpSpPr/>
          <p:nvPr/>
        </p:nvGrpSpPr>
        <p:grpSpPr bwMode="gray">
          <a:xfrm>
            <a:off x="2040846" y="2743200"/>
            <a:ext cx="380382" cy="296049"/>
            <a:chOff x="6741828" y="1435344"/>
            <a:chExt cx="380382" cy="296049"/>
          </a:xfrm>
        </p:grpSpPr>
        <p:sp>
          <p:nvSpPr>
            <p:cNvPr id="51" name="Rectangle 5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r>
              <a:rPr lang="en-US" sz="1600" dirty="0">
                <a:solidFill>
                  <a:schemeClr val="tx1">
                    <a:lumMod val="75000"/>
                    <a:lumOff val="25000"/>
                  </a:schemeClr>
                </a:solidFill>
              </a:rPr>
              <a:t>Text example for a grouped SmartArt diagram:</a:t>
            </a:r>
          </a:p>
          <a:p>
            <a:pPr marL="0" indent="0">
              <a:lnSpc>
                <a:spcPct val="118000"/>
              </a:lnSpc>
              <a:spcBef>
                <a:spcPts val="0"/>
              </a:spcBef>
              <a:buNone/>
            </a:pPr>
            <a:r>
              <a:rPr lang="en-US" sz="1600" dirty="0">
                <a:solidFill>
                  <a:schemeClr val="tx1">
                    <a:lumMod val="75000"/>
                    <a:lumOff val="25000"/>
                  </a:schemeClr>
                </a:solidFill>
              </a:rPr>
              <a:t>“Alternating Flow diagram showing 3 groups arranged from left to right with a title and bullet points in each group and a curved arrow showing the flow from one group to the next.”</a:t>
            </a:r>
          </a:p>
          <a:p>
            <a:pPr marL="0" indent="0">
              <a:lnSpc>
                <a:spcPct val="118000"/>
              </a:lnSpc>
              <a:spcBef>
                <a:spcPts val="0"/>
              </a:spcBef>
              <a:buNone/>
            </a:pPr>
            <a:r>
              <a:rPr lang="en-US" sz="1600" dirty="0">
                <a:solidFill>
                  <a:schemeClr val="tx1">
                    <a:lumMod val="75000"/>
                    <a:lumOff val="25000"/>
                  </a:schemeClr>
                </a:solidFill>
              </a:rPr>
              <a:t>To add alt text to a grouped SmartArt diagram, right click on the diagram and select </a:t>
            </a:r>
            <a:r>
              <a:rPr lang="en-US" sz="1600" b="1" dirty="0">
                <a:solidFill>
                  <a:schemeClr val="accent2">
                    <a:lumMod val="75000"/>
                  </a:schemeClr>
                </a:solidFill>
              </a:rPr>
              <a:t>Format Object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Size &amp; Properties</a:t>
            </a:r>
            <a:r>
              <a:rPr lang="en-US" sz="1600" dirty="0">
                <a:solidFill>
                  <a:schemeClr val="tx1">
                    <a:lumMod val="75000"/>
                    <a:lumOff val="25000"/>
                  </a:schemeClr>
                </a:solidFill>
              </a:rPr>
              <a:t> &gt;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Description</a:t>
            </a:r>
          </a:p>
        </p:txBody>
      </p:sp>
      <p:grpSp>
        <p:nvGrpSpPr>
          <p:cNvPr id="47" name="Group 46" descr="Step number 1"/>
          <p:cNvGrpSpPr/>
          <p:nvPr/>
        </p:nvGrpSpPr>
        <p:grpSpPr bwMode="gray">
          <a:xfrm>
            <a:off x="8342869" y="3198426"/>
            <a:ext cx="380382" cy="296049"/>
            <a:chOff x="6741828" y="1435344"/>
            <a:chExt cx="380382" cy="296049"/>
          </a:xfrm>
        </p:grpSpPr>
        <p:sp>
          <p:nvSpPr>
            <p:cNvPr id="48" name="Rectangle 47"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59" name="Group 58" descr="Step number 2"/>
          <p:cNvGrpSpPr/>
          <p:nvPr/>
        </p:nvGrpSpPr>
        <p:grpSpPr bwMode="gray">
          <a:xfrm>
            <a:off x="2040846" y="4653216"/>
            <a:ext cx="380382" cy="296049"/>
            <a:chOff x="6741828" y="1435344"/>
            <a:chExt cx="380382" cy="296049"/>
          </a:xfrm>
        </p:grpSpPr>
        <p:sp>
          <p:nvSpPr>
            <p:cNvPr id="60" name="Rectangle 59"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500" dirty="0">
                <a:solidFill>
                  <a:schemeClr val="tx1">
                    <a:lumMod val="75000"/>
                    <a:lumOff val="25000"/>
                  </a:schemeClr>
                </a:solidFill>
              </a:rPr>
              <a:t>Text example for a sub-grouped SmartArt object:</a:t>
            </a:r>
          </a:p>
          <a:p>
            <a:pPr marL="0" indent="0">
              <a:lnSpc>
                <a:spcPct val="108000"/>
              </a:lnSpc>
              <a:spcBef>
                <a:spcPts val="0"/>
              </a:spcBef>
              <a:buNone/>
            </a:pPr>
            <a:r>
              <a:rPr lang="en-US" sz="1500" dirty="0">
                <a:solidFill>
                  <a:schemeClr val="tx1">
                    <a:lumMod val="75000"/>
                    <a:lumOff val="25000"/>
                  </a:schemeClr>
                </a:solidFill>
              </a:rPr>
              <a:t>“Task description under Step 4”</a:t>
            </a:r>
          </a:p>
          <a:p>
            <a:pPr marL="0" indent="0">
              <a:lnSpc>
                <a:spcPct val="108000"/>
              </a:lnSpc>
              <a:spcBef>
                <a:spcPts val="0"/>
              </a:spcBef>
              <a:buNone/>
            </a:pPr>
            <a:r>
              <a:rPr lang="en-US" sz="1500" dirty="0">
                <a:solidFill>
                  <a:schemeClr val="tx1">
                    <a:lumMod val="75000"/>
                    <a:lumOff val="25000"/>
                  </a:schemeClr>
                </a:solidFill>
              </a:rPr>
              <a:t>To add alt text for grouped objects inside of SmartArt diagrams, right click on the object and select </a:t>
            </a:r>
            <a:r>
              <a:rPr lang="en-US" sz="1500" b="1" dirty="0">
                <a:solidFill>
                  <a:schemeClr val="accent2">
                    <a:lumMod val="75000"/>
                  </a:schemeClr>
                </a:solidFill>
              </a:rPr>
              <a:t>Format Object </a:t>
            </a:r>
            <a:r>
              <a:rPr lang="en-US" sz="1500" dirty="0">
                <a:solidFill>
                  <a:schemeClr val="tx1">
                    <a:lumMod val="75000"/>
                    <a:lumOff val="25000"/>
                  </a:schemeClr>
                </a:solidFill>
              </a:rPr>
              <a:t>&gt;</a:t>
            </a:r>
            <a:r>
              <a:rPr lang="en-US" sz="1500" b="1" dirty="0">
                <a:solidFill>
                  <a:schemeClr val="tx1">
                    <a:lumMod val="75000"/>
                    <a:lumOff val="25000"/>
                  </a:schemeClr>
                </a:solidFill>
              </a:rPr>
              <a:t> </a:t>
            </a:r>
            <a:r>
              <a:rPr lang="en-US" sz="1500" b="1" dirty="0">
                <a:solidFill>
                  <a:schemeClr val="accent2">
                    <a:lumMod val="75000"/>
                  </a:schemeClr>
                </a:solidFill>
              </a:rPr>
              <a:t>Size &amp; Properties</a:t>
            </a:r>
            <a:r>
              <a:rPr lang="en-US" sz="1500" dirty="0">
                <a:solidFill>
                  <a:schemeClr val="accent2">
                    <a:lumMod val="75000"/>
                  </a:schemeClr>
                </a:solidFill>
              </a:rPr>
              <a:t> </a:t>
            </a:r>
            <a:r>
              <a:rPr lang="en-US" sz="1500" dirty="0">
                <a:solidFill>
                  <a:schemeClr val="tx1">
                    <a:lumMod val="75000"/>
                    <a:lumOff val="25000"/>
                  </a:schemeClr>
                </a:solidFill>
              </a:rPr>
              <a:t>&gt; </a:t>
            </a:r>
            <a:r>
              <a:rPr lang="en-US" sz="1500" b="1" dirty="0">
                <a:solidFill>
                  <a:schemeClr val="accent2">
                    <a:lumMod val="75000"/>
                  </a:schemeClr>
                </a:solidFill>
              </a:rPr>
              <a:t>Alt Text </a:t>
            </a:r>
            <a:r>
              <a:rPr lang="en-US" sz="1500" dirty="0">
                <a:solidFill>
                  <a:schemeClr val="tx1">
                    <a:lumMod val="75000"/>
                    <a:lumOff val="25000"/>
                  </a:schemeClr>
                </a:solidFill>
              </a:rPr>
              <a:t>&gt; </a:t>
            </a:r>
            <a:r>
              <a:rPr lang="en-US" sz="1500" b="1" dirty="0">
                <a:solidFill>
                  <a:schemeClr val="accent2">
                    <a:lumMod val="75000"/>
                  </a:schemeClr>
                </a:solidFill>
              </a:rPr>
              <a:t>Title</a:t>
            </a:r>
          </a:p>
          <a:p>
            <a:pPr marL="0" indent="0">
              <a:lnSpc>
                <a:spcPct val="108000"/>
              </a:lnSpc>
              <a:spcBef>
                <a:spcPts val="0"/>
              </a:spcBef>
              <a:buNone/>
            </a:pPr>
            <a:endParaRPr lang="en-US" sz="1500" dirty="0">
              <a:solidFill>
                <a:schemeClr val="tx1">
                  <a:lumMod val="75000"/>
                  <a:lumOff val="25000"/>
                </a:schemeClr>
              </a:solidFill>
            </a:endParaRPr>
          </a:p>
        </p:txBody>
      </p:sp>
      <p:grpSp>
        <p:nvGrpSpPr>
          <p:cNvPr id="81" name="Group 80" descr="Step number 2"/>
          <p:cNvGrpSpPr/>
          <p:nvPr/>
        </p:nvGrpSpPr>
        <p:grpSpPr bwMode="gray">
          <a:xfrm>
            <a:off x="8369763" y="6000998"/>
            <a:ext cx="380382" cy="296049"/>
            <a:chOff x="6741828" y="1435344"/>
            <a:chExt cx="380382" cy="296049"/>
          </a:xfrm>
        </p:grpSpPr>
        <p:sp>
          <p:nvSpPr>
            <p:cNvPr id="82" name="Rectangle 81"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TextBox 65" descr="Small square with numeral 2 inside "/>
            <p:cNvSpPr txBox="1"/>
            <p:nvPr/>
          </p:nvSpPr>
          <p:spPr bwMode="gray">
            <a:xfrm>
              <a:off x="6741828" y="1435344"/>
              <a:ext cx="38038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7" name="Rectangle 76"/>
          <p:cNvSpPr/>
          <p:nvPr/>
        </p:nvSpPr>
        <p:spPr>
          <a:xfrm>
            <a:off x="1826290" y="6041997"/>
            <a:ext cx="4501939" cy="307777"/>
          </a:xfrm>
          <a:prstGeom prst="rect">
            <a:avLst/>
          </a:prstGeom>
        </p:spPr>
        <p:txBody>
          <a:bodyPr wrap="square">
            <a:spAutoFit/>
          </a:bodyPr>
          <a:lstStyle/>
          <a:p>
            <a:r>
              <a:rPr lang="en-US" sz="1400" dirty="0">
                <a:hlinkClick r:id="rId4" tooltip="Learn more about adding alt text to SmartArt graphics"/>
              </a:rPr>
              <a:t>Learn more about adding alt text to SmartArt graphics</a:t>
            </a:r>
            <a:endParaRPr lang="en-US" sz="1400" dirty="0"/>
          </a:p>
        </p:txBody>
      </p:sp>
      <p:pic>
        <p:nvPicPr>
          <p:cNvPr id="78" name="Picture 77" descr="SmartArt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683" y="5804049"/>
            <a:ext cx="662252" cy="641181"/>
          </a:xfrm>
          <a:prstGeom prst="rect">
            <a:avLst/>
          </a:prstGeom>
        </p:spPr>
      </p:pic>
    </p:spTree>
    <p:extLst>
      <p:ext uri="{BB962C8B-B14F-4D97-AF65-F5344CB8AC3E}">
        <p14:creationId xmlns:p14="http://schemas.microsoft.com/office/powerpoint/2010/main" val="445606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21208" y="448056"/>
            <a:ext cx="11309348" cy="640080"/>
          </a:xfrm>
        </p:spPr>
        <p:txBody>
          <a:bodyPr>
            <a:normAutofit/>
          </a:bodyPr>
          <a:lstStyle/>
          <a:p>
            <a:r>
              <a:rPr lang="en-US" dirty="0"/>
              <a:t>Accessibility Rules – Tables</a:t>
            </a:r>
          </a:p>
        </p:txBody>
      </p:sp>
      <p:sp>
        <p:nvSpPr>
          <p:cNvPr id="13" name="Text Placeholder 1"/>
          <p:cNvSpPr txBox="1">
            <a:spLocks/>
          </p:cNvSpPr>
          <p:nvPr/>
        </p:nvSpPr>
        <p:spPr>
          <a:xfrm>
            <a:off x="1675050" y="1435607"/>
            <a:ext cx="5623966" cy="1617310"/>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First make sure there are no blank cells in your table. All table cells need to have content for screen readers to read.</a:t>
            </a:r>
          </a:p>
          <a:p>
            <a:pPr marL="0" lvl="1">
              <a:lnSpc>
                <a:spcPct val="108000"/>
              </a:lnSpc>
              <a:spcAft>
                <a:spcPts val="800"/>
              </a:spcAft>
            </a:pPr>
            <a:r>
              <a:rPr lang="en-US" sz="1600" dirty="0">
                <a:solidFill>
                  <a:schemeClr val="tx1">
                    <a:lumMod val="75000"/>
                    <a:lumOff val="25000"/>
                  </a:schemeClr>
                </a:solidFill>
              </a:rPr>
              <a:t>Next run the color contrast analyzer tool on your table. You might need to change the design from the default colors to make them accessible.</a:t>
            </a:r>
          </a:p>
        </p:txBody>
      </p:sp>
      <p:graphicFrame>
        <p:nvGraphicFramePr>
          <p:cNvPr id="14" name="Content Placeholder 4"/>
          <p:cNvGraphicFramePr>
            <a:graphicFrameLocks/>
          </p:cNvGraphicFramePr>
          <p:nvPr>
            <p:extLst>
              <p:ext uri="{D42A27DB-BD31-4B8C-83A1-F6EECF244321}">
                <p14:modId xmlns:p14="http://schemas.microsoft.com/office/powerpoint/2010/main" val="1357590821"/>
              </p:ext>
            </p:extLst>
          </p:nvPr>
        </p:nvGraphicFramePr>
        <p:xfrm>
          <a:off x="7905136" y="1427163"/>
          <a:ext cx="3885435" cy="2057076"/>
        </p:xfrm>
        <a:graphic>
          <a:graphicData uri="http://schemas.openxmlformats.org/drawingml/2006/table">
            <a:tbl>
              <a:tblPr firstRow="1" bandRow="1">
                <a:tableStyleId>{0E3FDE45-AF77-4B5C-9715-49D594BDF05E}</a:tableStyleId>
              </a:tblPr>
              <a:tblGrid>
                <a:gridCol w="1295145">
                  <a:extLst>
                    <a:ext uri="{9D8B030D-6E8A-4147-A177-3AD203B41FA5}">
                      <a16:colId xmlns:a16="http://schemas.microsoft.com/office/drawing/2014/main" val="20000"/>
                    </a:ext>
                  </a:extLst>
                </a:gridCol>
                <a:gridCol w="1295145">
                  <a:extLst>
                    <a:ext uri="{9D8B030D-6E8A-4147-A177-3AD203B41FA5}">
                      <a16:colId xmlns:a16="http://schemas.microsoft.com/office/drawing/2014/main" val="20001"/>
                    </a:ext>
                  </a:extLst>
                </a:gridCol>
                <a:gridCol w="1295145">
                  <a:extLst>
                    <a:ext uri="{9D8B030D-6E8A-4147-A177-3AD203B41FA5}">
                      <a16:colId xmlns:a16="http://schemas.microsoft.com/office/drawing/2014/main" val="20002"/>
                    </a:ext>
                  </a:extLst>
                </a:gridCol>
              </a:tblGrid>
              <a:tr h="514269">
                <a:tc>
                  <a:txBody>
                    <a:bodyPr/>
                    <a:lstStyle/>
                    <a:p>
                      <a:r>
                        <a:rPr lang="en-US" sz="1600" dirty="0"/>
                        <a:t>Class</a:t>
                      </a:r>
                    </a:p>
                  </a:txBody>
                  <a:tcPr marL="69960" marR="69960" marT="41692" marB="41692" anchor="ctr"/>
                </a:tc>
                <a:tc>
                  <a:txBody>
                    <a:bodyPr/>
                    <a:lstStyle/>
                    <a:p>
                      <a:pPr algn="ctr"/>
                      <a:r>
                        <a:rPr lang="en-US" sz="1600" dirty="0"/>
                        <a:t>Group 1</a:t>
                      </a:r>
                    </a:p>
                  </a:txBody>
                  <a:tcPr marL="69960" marR="69960" marT="41692" marB="41692" anchor="ctr"/>
                </a:tc>
                <a:tc>
                  <a:txBody>
                    <a:bodyPr/>
                    <a:lstStyle/>
                    <a:p>
                      <a:pPr algn="ctr"/>
                      <a:r>
                        <a:rPr lang="en-US" sz="1600" dirty="0"/>
                        <a:t>Group 2</a:t>
                      </a:r>
                    </a:p>
                  </a:txBody>
                  <a:tcPr marL="69960" marR="69960" marT="41692" marB="41692" anchor="ctr"/>
                </a:tc>
                <a:extLst>
                  <a:ext uri="{0D108BD9-81ED-4DB2-BD59-A6C34878D82A}">
                    <a16:rowId xmlns:a16="http://schemas.microsoft.com/office/drawing/2014/main" val="10000"/>
                  </a:ext>
                </a:extLst>
              </a:tr>
              <a:tr h="514269">
                <a:tc>
                  <a:txBody>
                    <a:bodyPr/>
                    <a:lstStyle/>
                    <a:p>
                      <a:r>
                        <a:rPr lang="en-US" sz="1600" dirty="0"/>
                        <a:t>Class 1</a:t>
                      </a:r>
                    </a:p>
                  </a:txBody>
                  <a:tcPr marL="69960" marR="69960" marT="41692" marB="41692" anchor="ctr"/>
                </a:tc>
                <a:tc>
                  <a:txBody>
                    <a:bodyPr/>
                    <a:lstStyle/>
                    <a:p>
                      <a:pPr algn="ctr"/>
                      <a:r>
                        <a:rPr lang="en-US" sz="1600" dirty="0"/>
                        <a:t>82</a:t>
                      </a:r>
                    </a:p>
                  </a:txBody>
                  <a:tcPr marL="69960" marR="69960" marT="41692" marB="41692" anchor="ctr"/>
                </a:tc>
                <a:tc>
                  <a:txBody>
                    <a:bodyPr/>
                    <a:lstStyle/>
                    <a:p>
                      <a:pPr algn="ctr"/>
                      <a:r>
                        <a:rPr lang="en-US" sz="1600" dirty="0"/>
                        <a:t>95</a:t>
                      </a:r>
                    </a:p>
                  </a:txBody>
                  <a:tcPr marL="69960" marR="69960" marT="41692" marB="41692" anchor="ctr"/>
                </a:tc>
                <a:extLst>
                  <a:ext uri="{0D108BD9-81ED-4DB2-BD59-A6C34878D82A}">
                    <a16:rowId xmlns:a16="http://schemas.microsoft.com/office/drawing/2014/main" val="10001"/>
                  </a:ext>
                </a:extLst>
              </a:tr>
              <a:tr h="514269">
                <a:tc>
                  <a:txBody>
                    <a:bodyPr/>
                    <a:lstStyle/>
                    <a:p>
                      <a:r>
                        <a:rPr lang="en-US" sz="1600" dirty="0"/>
                        <a:t>Class 2</a:t>
                      </a:r>
                    </a:p>
                  </a:txBody>
                  <a:tcPr marL="69960" marR="69960" marT="41692" marB="41692" anchor="ctr"/>
                </a:tc>
                <a:tc>
                  <a:txBody>
                    <a:bodyPr/>
                    <a:lstStyle/>
                    <a:p>
                      <a:pPr algn="ctr"/>
                      <a:r>
                        <a:rPr lang="en-US" sz="1600" dirty="0"/>
                        <a:t>76</a:t>
                      </a:r>
                    </a:p>
                  </a:txBody>
                  <a:tcPr marL="69960" marR="69960" marT="41692" marB="41692" anchor="ctr"/>
                </a:tc>
                <a:tc>
                  <a:txBody>
                    <a:bodyPr/>
                    <a:lstStyle/>
                    <a:p>
                      <a:pPr algn="ctr"/>
                      <a:r>
                        <a:rPr lang="en-US" sz="1600" dirty="0"/>
                        <a:t>88</a:t>
                      </a:r>
                    </a:p>
                  </a:txBody>
                  <a:tcPr marL="69960" marR="69960" marT="41692" marB="41692" anchor="ctr"/>
                </a:tc>
                <a:extLst>
                  <a:ext uri="{0D108BD9-81ED-4DB2-BD59-A6C34878D82A}">
                    <a16:rowId xmlns:a16="http://schemas.microsoft.com/office/drawing/2014/main" val="10002"/>
                  </a:ext>
                </a:extLst>
              </a:tr>
              <a:tr h="514269">
                <a:tc>
                  <a:txBody>
                    <a:bodyPr/>
                    <a:lstStyle/>
                    <a:p>
                      <a:r>
                        <a:rPr lang="en-US" sz="1600" dirty="0"/>
                        <a:t>Class 3</a:t>
                      </a:r>
                    </a:p>
                  </a:txBody>
                  <a:tcPr marL="69960" marR="69960" marT="41692" marB="41692" anchor="ctr"/>
                </a:tc>
                <a:tc>
                  <a:txBody>
                    <a:bodyPr/>
                    <a:lstStyle/>
                    <a:p>
                      <a:pPr algn="ctr"/>
                      <a:r>
                        <a:rPr lang="en-US" sz="1600" dirty="0"/>
                        <a:t>84</a:t>
                      </a:r>
                    </a:p>
                  </a:txBody>
                  <a:tcPr marL="69960" marR="69960" marT="41692" marB="41692" anchor="ctr"/>
                </a:tc>
                <a:tc>
                  <a:txBody>
                    <a:bodyPr/>
                    <a:lstStyle/>
                    <a:p>
                      <a:pPr algn="ctr"/>
                      <a:r>
                        <a:rPr lang="en-US" sz="1600" dirty="0"/>
                        <a:t>90</a:t>
                      </a:r>
                    </a:p>
                  </a:txBody>
                  <a:tcPr marL="69960" marR="69960" marT="41692" marB="41692" anchor="ctr"/>
                </a:tc>
                <a:extLst>
                  <a:ext uri="{0D108BD9-81ED-4DB2-BD59-A6C34878D82A}">
                    <a16:rowId xmlns:a16="http://schemas.microsoft.com/office/drawing/2014/main" val="10003"/>
                  </a:ext>
                </a:extLst>
              </a:tr>
            </a:tbl>
          </a:graphicData>
        </a:graphic>
      </p:graphicFrame>
      <p:sp>
        <p:nvSpPr>
          <p:cNvPr id="15" name="Text Placeholder 5"/>
          <p:cNvSpPr txBox="1">
            <a:spLocks/>
          </p:cNvSpPr>
          <p:nvPr/>
        </p:nvSpPr>
        <p:spPr>
          <a:xfrm>
            <a:off x="2199861" y="3083518"/>
            <a:ext cx="4510014" cy="1210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8000"/>
              </a:lnSpc>
              <a:spcBef>
                <a:spcPts val="0"/>
              </a:spcBef>
              <a:buFont typeface="Arial" panose="020B0604020202020204" pitchFamily="34" charset="0"/>
              <a:buNone/>
            </a:pPr>
            <a:r>
              <a:rPr lang="en-US" b="1" i="1" dirty="0">
                <a:solidFill>
                  <a:schemeClr val="accent2">
                    <a:lumMod val="75000"/>
                  </a:schemeClr>
                </a:solidFill>
              </a:rPr>
              <a:t>Tip: </a:t>
            </a:r>
            <a:r>
              <a:rPr lang="en-US" i="1" dirty="0"/>
              <a:t>Tables should not have any alt text on either the title or description because it causes an error in screen readers. This will cause an error in the Accessibility checker which can be ignored.</a:t>
            </a:r>
          </a:p>
          <a:p>
            <a:pPr>
              <a:lnSpc>
                <a:spcPct val="108000"/>
              </a:lnSpc>
            </a:pPr>
            <a:endParaRPr lang="en-US" sz="1600" dirty="0"/>
          </a:p>
        </p:txBody>
      </p:sp>
      <p:sp>
        <p:nvSpPr>
          <p:cNvPr id="8" name="Text Placeholder 1"/>
          <p:cNvSpPr txBox="1">
            <a:spLocks/>
          </p:cNvSpPr>
          <p:nvPr/>
        </p:nvSpPr>
        <p:spPr>
          <a:xfrm>
            <a:off x="1675050" y="4375456"/>
            <a:ext cx="5623966" cy="1287926"/>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If you change the table style, remember to set the new style as the default. To do this, select the table and go to </a:t>
            </a:r>
            <a:r>
              <a:rPr lang="en-US" sz="1600" b="1" dirty="0">
                <a:solidFill>
                  <a:schemeClr val="accent2">
                    <a:lumMod val="75000"/>
                  </a:schemeClr>
                </a:solidFill>
              </a:rPr>
              <a:t>Table Tools </a:t>
            </a:r>
            <a:r>
              <a:rPr lang="en-US" sz="1600" dirty="0">
                <a:solidFill>
                  <a:schemeClr val="tx1">
                    <a:lumMod val="75000"/>
                    <a:lumOff val="25000"/>
                  </a:schemeClr>
                </a:solidFill>
              </a:rPr>
              <a:t>&gt; </a:t>
            </a:r>
            <a:r>
              <a:rPr lang="en-US" sz="1600" b="1" dirty="0">
                <a:solidFill>
                  <a:schemeClr val="accent2">
                    <a:lumMod val="75000"/>
                  </a:schemeClr>
                </a:solidFill>
              </a:rPr>
              <a:t>Design</a:t>
            </a:r>
            <a:r>
              <a:rPr lang="en-US" sz="1600" dirty="0">
                <a:solidFill>
                  <a:schemeClr val="tx1">
                    <a:lumMod val="75000"/>
                    <a:lumOff val="25000"/>
                  </a:schemeClr>
                </a:solidFill>
              </a:rPr>
              <a:t> &gt; </a:t>
            </a:r>
            <a:r>
              <a:rPr lang="en-US" sz="1600" b="1" dirty="0">
                <a:solidFill>
                  <a:schemeClr val="accent2">
                    <a:lumMod val="75000"/>
                  </a:schemeClr>
                </a:solidFill>
              </a:rPr>
              <a:t>Table Styles</a:t>
            </a:r>
            <a:r>
              <a:rPr lang="en-US" sz="1600" dirty="0">
                <a:solidFill>
                  <a:schemeClr val="tx1">
                    <a:lumMod val="75000"/>
                    <a:lumOff val="25000"/>
                  </a:schemeClr>
                </a:solidFill>
              </a:rPr>
              <a:t>, right click on the style you are using and select </a:t>
            </a:r>
            <a:r>
              <a:rPr lang="en-US" sz="1600" b="1" dirty="0">
                <a:solidFill>
                  <a:schemeClr val="accent2">
                    <a:lumMod val="75000"/>
                  </a:schemeClr>
                </a:solidFill>
              </a:rPr>
              <a:t>Set as Default</a:t>
            </a:r>
            <a:r>
              <a:rPr lang="en-US" sz="1600" dirty="0">
                <a:solidFill>
                  <a:schemeClr val="tx1">
                    <a:lumMod val="75000"/>
                    <a:lumOff val="25000"/>
                  </a:schemeClr>
                </a:solidFill>
              </a:rPr>
              <a:t>.</a:t>
            </a:r>
          </a:p>
        </p:txBody>
      </p:sp>
      <p:pic>
        <p:nvPicPr>
          <p:cNvPr id="5" name="Picture 4" descr="Set as default to the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181" y="4006609"/>
            <a:ext cx="4143375" cy="2200275"/>
          </a:xfrm>
          <a:prstGeom prst="rect">
            <a:avLst/>
          </a:prstGeom>
        </p:spPr>
      </p:pic>
      <p:sp>
        <p:nvSpPr>
          <p:cNvPr id="17" name="Rectangle 16">
            <a:hlinkClick r:id="rId3"/>
            <a:extLst>
              <a:ext uri="{FF2B5EF4-FFF2-40B4-BE49-F238E27FC236}">
                <a16:creationId xmlns:a16="http://schemas.microsoft.com/office/drawing/2014/main" id="{4E0C087E-9479-4B56-8CB6-D29BCE412BE1}"/>
              </a:ext>
            </a:extLst>
          </p:cNvPr>
          <p:cNvSpPr/>
          <p:nvPr/>
        </p:nvSpPr>
        <p:spPr>
          <a:xfrm>
            <a:off x="1826290" y="6041997"/>
            <a:ext cx="3848796" cy="329774"/>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4" tooltip="Learn more about Accessibility best practices"/>
              </a:rPr>
              <a:t>Learn more about Accessibility best practices</a:t>
            </a:r>
            <a:endParaRPr lang="en-US" sz="1400" dirty="0">
              <a:solidFill>
                <a:schemeClr val="tx1">
                  <a:lumMod val="75000"/>
                  <a:lumOff val="25000"/>
                </a:schemeClr>
              </a:solidFill>
            </a:endParaRPr>
          </a:p>
        </p:txBody>
      </p:sp>
      <p:pic>
        <p:nvPicPr>
          <p:cNvPr id="16" name="Picture 15" descr="Table logo"/>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6315" y="5841987"/>
            <a:ext cx="736989" cy="565304"/>
          </a:xfrm>
          <a:prstGeom prst="rect">
            <a:avLst/>
          </a:prstGeom>
        </p:spPr>
      </p:pic>
    </p:spTree>
    <p:extLst>
      <p:ext uri="{BB962C8B-B14F-4D97-AF65-F5344CB8AC3E}">
        <p14:creationId xmlns:p14="http://schemas.microsoft.com/office/powerpoint/2010/main" val="2466886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xample of add a slide tit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888" y="3113262"/>
            <a:ext cx="4178808" cy="2843784"/>
          </a:xfrm>
          <a:prstGeom prst="rect">
            <a:avLst/>
          </a:prstGeom>
        </p:spPr>
      </p:pic>
      <p:sp>
        <p:nvSpPr>
          <p:cNvPr id="24" name="Title 23"/>
          <p:cNvSpPr>
            <a:spLocks noGrp="1"/>
          </p:cNvSpPr>
          <p:nvPr>
            <p:ph type="title"/>
          </p:nvPr>
        </p:nvSpPr>
        <p:spPr>
          <a:xfrm>
            <a:off x="521208" y="448056"/>
            <a:ext cx="11309348" cy="640080"/>
          </a:xfrm>
        </p:spPr>
        <p:txBody>
          <a:bodyPr>
            <a:normAutofit/>
          </a:bodyPr>
          <a:lstStyle/>
          <a:p>
            <a:r>
              <a:rPr lang="en-US" dirty="0"/>
              <a:t>Basic Accessibility Rules</a:t>
            </a:r>
          </a:p>
        </p:txBody>
      </p:sp>
      <p:grpSp>
        <p:nvGrpSpPr>
          <p:cNvPr id="32" name="Group 31" descr="Step number 1"/>
          <p:cNvGrpSpPr/>
          <p:nvPr/>
        </p:nvGrpSpPr>
        <p:grpSpPr bwMode="gray">
          <a:xfrm>
            <a:off x="1768951" y="1470955"/>
            <a:ext cx="380382" cy="296049"/>
            <a:chOff x="6741828" y="1435344"/>
            <a:chExt cx="380382" cy="296049"/>
          </a:xfrm>
        </p:grpSpPr>
        <p:sp>
          <p:nvSpPr>
            <p:cNvPr id="33" name="Rectangle 32"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5" name="Text Placeholder 3"/>
          <p:cNvSpPr txBox="1">
            <a:spLocks/>
          </p:cNvSpPr>
          <p:nvPr/>
        </p:nvSpPr>
        <p:spPr>
          <a:xfrm>
            <a:off x="2185416" y="1435608"/>
            <a:ext cx="4398264" cy="1423706"/>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The </a:t>
            </a:r>
            <a:r>
              <a:rPr lang="en-US" sz="1600" b="1" dirty="0">
                <a:solidFill>
                  <a:schemeClr val="accent2">
                    <a:lumMod val="75000"/>
                  </a:schemeClr>
                </a:solidFill>
              </a:rPr>
              <a:t>Accessibility Checker </a:t>
            </a:r>
            <a:r>
              <a:rPr lang="en-US" sz="1600" dirty="0">
                <a:solidFill>
                  <a:schemeClr val="tx1">
                    <a:lumMod val="75000"/>
                    <a:lumOff val="25000"/>
                  </a:schemeClr>
                </a:solidFill>
              </a:rPr>
              <a:t>should pass without errors on accessible templates. To run the </a:t>
            </a:r>
            <a:r>
              <a:rPr lang="en-US" sz="1600" b="1" dirty="0">
                <a:solidFill>
                  <a:schemeClr val="accent2">
                    <a:lumMod val="75000"/>
                  </a:schemeClr>
                </a:solidFill>
              </a:rPr>
              <a:t>Accessibility Checker</a:t>
            </a:r>
            <a:r>
              <a:rPr lang="en-US" sz="1600" dirty="0">
                <a:solidFill>
                  <a:schemeClr val="tx1">
                    <a:lumMod val="75000"/>
                    <a:lumOff val="25000"/>
                  </a:schemeClr>
                </a:solidFill>
              </a:rPr>
              <a:t>, go to </a:t>
            </a:r>
            <a:r>
              <a:rPr lang="en-US" sz="1600" b="1" dirty="0">
                <a:solidFill>
                  <a:schemeClr val="accent2">
                    <a:lumMod val="75000"/>
                  </a:schemeClr>
                </a:solidFill>
              </a:rPr>
              <a:t>File</a:t>
            </a:r>
            <a:r>
              <a:rPr lang="en-US" sz="1600" dirty="0">
                <a:solidFill>
                  <a:schemeClr val="tx1">
                    <a:lumMod val="75000"/>
                    <a:lumOff val="25000"/>
                  </a:schemeClr>
                </a:solidFill>
              </a:rPr>
              <a:t> &gt; </a:t>
            </a:r>
            <a:r>
              <a:rPr lang="en-US" sz="1600" b="1" dirty="0">
                <a:solidFill>
                  <a:schemeClr val="accent2">
                    <a:lumMod val="75000"/>
                  </a:schemeClr>
                </a:solidFill>
              </a:rPr>
              <a:t>Check for Issues</a:t>
            </a:r>
            <a:r>
              <a:rPr lang="en-US" sz="1600" b="1" dirty="0">
                <a:solidFill>
                  <a:schemeClr val="tx1">
                    <a:lumMod val="75000"/>
                    <a:lumOff val="2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Check Accessibility</a:t>
            </a:r>
            <a:r>
              <a:rPr lang="en-US" sz="1600" dirty="0">
                <a:solidFill>
                  <a:schemeClr val="tx1">
                    <a:lumMod val="75000"/>
                    <a:lumOff val="25000"/>
                  </a:schemeClr>
                </a:solidFill>
              </a:rPr>
              <a:t>.</a:t>
            </a:r>
          </a:p>
        </p:txBody>
      </p:sp>
      <p:grpSp>
        <p:nvGrpSpPr>
          <p:cNvPr id="23" name="Group 22" descr="Step number 1"/>
          <p:cNvGrpSpPr/>
          <p:nvPr/>
        </p:nvGrpSpPr>
        <p:grpSpPr bwMode="gray">
          <a:xfrm>
            <a:off x="2529934" y="2738240"/>
            <a:ext cx="380382" cy="296049"/>
            <a:chOff x="6741828" y="1435344"/>
            <a:chExt cx="380382" cy="296049"/>
          </a:xfrm>
        </p:grpSpPr>
        <p:sp>
          <p:nvSpPr>
            <p:cNvPr id="25" name="Rectangle 24"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30" name="Picture 29" descr="How to use Accessibility Checker in PowerPoi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641" y="2918892"/>
            <a:ext cx="4577777" cy="3220109"/>
          </a:xfrm>
          <a:prstGeom prst="rect">
            <a:avLst/>
          </a:prstGeom>
        </p:spPr>
      </p:pic>
      <p:sp>
        <p:nvSpPr>
          <p:cNvPr id="41" name="Text Placeholder 5"/>
          <p:cNvSpPr txBox="1">
            <a:spLocks/>
          </p:cNvSpPr>
          <p:nvPr/>
        </p:nvSpPr>
        <p:spPr>
          <a:xfrm>
            <a:off x="1805640" y="6018814"/>
            <a:ext cx="4406473" cy="2949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4" tooltip="Learn more about using the Accessibility Checker"/>
              </a:rPr>
              <a:t>Learn more about using the Accessibility Checker</a:t>
            </a:r>
            <a:endParaRPr lang="en-US" sz="1400" dirty="0"/>
          </a:p>
          <a:p>
            <a:endParaRPr lang="en-US" sz="1400" dirty="0"/>
          </a:p>
        </p:txBody>
      </p:sp>
      <p:grpSp>
        <p:nvGrpSpPr>
          <p:cNvPr id="46" name="Group 45" descr="Step number 2"/>
          <p:cNvGrpSpPr/>
          <p:nvPr/>
        </p:nvGrpSpPr>
        <p:grpSpPr bwMode="gray">
          <a:xfrm>
            <a:off x="6648072" y="1487958"/>
            <a:ext cx="380382" cy="296049"/>
            <a:chOff x="6741828" y="1435344"/>
            <a:chExt cx="380382" cy="296049"/>
          </a:xfrm>
        </p:grpSpPr>
        <p:sp>
          <p:nvSpPr>
            <p:cNvPr id="47" name="Rectangle 46"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9" name="Text Placeholder 6"/>
          <p:cNvSpPr txBox="1">
            <a:spLocks/>
          </p:cNvSpPr>
          <p:nvPr/>
        </p:nvSpPr>
        <p:spPr>
          <a:xfrm>
            <a:off x="7141464" y="1432173"/>
            <a:ext cx="4398264" cy="143155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Every slide needs a unique title. You can use the text "</a:t>
            </a:r>
            <a:r>
              <a:rPr lang="en-US" sz="1600" b="1" dirty="0">
                <a:solidFill>
                  <a:schemeClr val="accent2">
                    <a:lumMod val="75000"/>
                  </a:schemeClr>
                </a:solidFill>
              </a:rPr>
              <a:t>Add a Slide Title - 1</a:t>
            </a:r>
            <a:r>
              <a:rPr lang="en-US" sz="1600" dirty="0">
                <a:solidFill>
                  <a:schemeClr val="tx1">
                    <a:lumMod val="75000"/>
                    <a:lumOff val="25000"/>
                  </a:schemeClr>
                </a:solidFill>
              </a:rPr>
              <a:t>“ if you don’t have a specific title, and then you can increase the number for every slide. </a:t>
            </a:r>
          </a:p>
        </p:txBody>
      </p:sp>
      <p:grpSp>
        <p:nvGrpSpPr>
          <p:cNvPr id="27" name="Group 26" descr="Step number 2"/>
          <p:cNvGrpSpPr/>
          <p:nvPr/>
        </p:nvGrpSpPr>
        <p:grpSpPr bwMode="gray">
          <a:xfrm>
            <a:off x="8984706" y="2738240"/>
            <a:ext cx="380382" cy="296049"/>
            <a:chOff x="6741828" y="1435344"/>
            <a:chExt cx="380382" cy="296049"/>
          </a:xfrm>
        </p:grpSpPr>
        <p:sp>
          <p:nvSpPr>
            <p:cNvPr id="28" name="Rectangle 27"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6" name="Text Placeholder 8"/>
          <p:cNvSpPr txBox="1">
            <a:spLocks/>
          </p:cNvSpPr>
          <p:nvPr/>
        </p:nvSpPr>
        <p:spPr>
          <a:xfrm>
            <a:off x="7029177" y="6018814"/>
            <a:ext cx="3740423" cy="265872"/>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5" tooltip="Learn more about using unique slide titles"/>
              </a:rPr>
              <a:t>Learn more about using unique slide titles</a:t>
            </a:r>
            <a:endParaRPr lang="en-US" sz="1400" dirty="0"/>
          </a:p>
        </p:txBody>
      </p:sp>
      <p:pic>
        <p:nvPicPr>
          <p:cNvPr id="57" name="Picture 56" descr="Accessibility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49561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Version Control</a:t>
            </a:r>
          </a:p>
        </p:txBody>
      </p:sp>
      <p:graphicFrame>
        <p:nvGraphicFramePr>
          <p:cNvPr id="4" name="Table 4">
            <a:extLst>
              <a:ext uri="{FF2B5EF4-FFF2-40B4-BE49-F238E27FC236}">
                <a16:creationId xmlns:a16="http://schemas.microsoft.com/office/drawing/2014/main" id="{7A6106FA-9F84-4F13-9D71-C97387025403}"/>
              </a:ext>
            </a:extLst>
          </p:cNvPr>
          <p:cNvGraphicFramePr>
            <a:graphicFrameLocks noGrp="1"/>
          </p:cNvGraphicFramePr>
          <p:nvPr>
            <p:extLst>
              <p:ext uri="{D42A27DB-BD31-4B8C-83A1-F6EECF244321}">
                <p14:modId xmlns:p14="http://schemas.microsoft.com/office/powerpoint/2010/main" val="7747966"/>
              </p:ext>
            </p:extLst>
          </p:nvPr>
        </p:nvGraphicFramePr>
        <p:xfrm>
          <a:off x="2032000" y="1530699"/>
          <a:ext cx="9798556" cy="2595880"/>
        </p:xfrm>
        <a:graphic>
          <a:graphicData uri="http://schemas.openxmlformats.org/drawingml/2006/table">
            <a:tbl>
              <a:tblPr firstRow="1" bandRow="1">
                <a:tableStyleId>{0E3FDE45-AF77-4B5C-9715-49D594BDF05E}</a:tableStyleId>
              </a:tblPr>
              <a:tblGrid>
                <a:gridCol w="2256863">
                  <a:extLst>
                    <a:ext uri="{9D8B030D-6E8A-4147-A177-3AD203B41FA5}">
                      <a16:colId xmlns:a16="http://schemas.microsoft.com/office/drawing/2014/main" val="1290608621"/>
                    </a:ext>
                  </a:extLst>
                </a:gridCol>
                <a:gridCol w="4275508">
                  <a:extLst>
                    <a:ext uri="{9D8B030D-6E8A-4147-A177-3AD203B41FA5}">
                      <a16:colId xmlns:a16="http://schemas.microsoft.com/office/drawing/2014/main" val="2762738862"/>
                    </a:ext>
                  </a:extLst>
                </a:gridCol>
                <a:gridCol w="3266185">
                  <a:extLst>
                    <a:ext uri="{9D8B030D-6E8A-4147-A177-3AD203B41FA5}">
                      <a16:colId xmlns:a16="http://schemas.microsoft.com/office/drawing/2014/main" val="590071325"/>
                    </a:ext>
                  </a:extLst>
                </a:gridCol>
              </a:tblGrid>
              <a:tr h="370840">
                <a:tc>
                  <a:txBody>
                    <a:bodyPr/>
                    <a:lstStyle/>
                    <a:p>
                      <a:r>
                        <a:rPr lang="en-IN" dirty="0"/>
                        <a:t>Date</a:t>
                      </a:r>
                    </a:p>
                  </a:txBody>
                  <a:tcPr/>
                </a:tc>
                <a:tc>
                  <a:txBody>
                    <a:bodyPr/>
                    <a:lstStyle/>
                    <a:p>
                      <a:r>
                        <a:rPr lang="en-IN" dirty="0"/>
                        <a:t>Update</a:t>
                      </a:r>
                    </a:p>
                  </a:txBody>
                  <a:tcPr/>
                </a:tc>
                <a:tc>
                  <a:txBody>
                    <a:bodyPr/>
                    <a:lstStyle/>
                    <a:p>
                      <a:r>
                        <a:rPr lang="en-IN" dirty="0"/>
                        <a:t>Test results</a:t>
                      </a:r>
                    </a:p>
                  </a:txBody>
                  <a:tcPr/>
                </a:tc>
                <a:extLst>
                  <a:ext uri="{0D108BD9-81ED-4DB2-BD59-A6C34878D82A}">
                    <a16:rowId xmlns:a16="http://schemas.microsoft.com/office/drawing/2014/main" val="3471197533"/>
                  </a:ext>
                </a:extLst>
              </a:tr>
              <a:tr h="370840">
                <a:tc>
                  <a:txBody>
                    <a:bodyPr/>
                    <a:lstStyle/>
                    <a:p>
                      <a:r>
                        <a:rPr lang="en-IN" dirty="0"/>
                        <a:t>07-04-2021</a:t>
                      </a:r>
                    </a:p>
                  </a:txBody>
                  <a:tcPr/>
                </a:tc>
                <a:tc>
                  <a:txBody>
                    <a:bodyPr/>
                    <a:lstStyle/>
                    <a:p>
                      <a:r>
                        <a:rPr lang="en-IN" dirty="0"/>
                        <a:t>Template V1 released</a:t>
                      </a:r>
                    </a:p>
                  </a:txBody>
                  <a:tcPr/>
                </a:tc>
                <a:tc>
                  <a:txBody>
                    <a:bodyPr/>
                    <a:lstStyle/>
                    <a:p>
                      <a:r>
                        <a:rPr lang="en-IN" dirty="0"/>
                        <a:t>Successfully working</a:t>
                      </a:r>
                    </a:p>
                  </a:txBody>
                  <a:tcPr/>
                </a:tc>
                <a:extLst>
                  <a:ext uri="{0D108BD9-81ED-4DB2-BD59-A6C34878D82A}">
                    <a16:rowId xmlns:a16="http://schemas.microsoft.com/office/drawing/2014/main" val="3203524079"/>
                  </a:ext>
                </a:extLst>
              </a:tr>
              <a:tr h="370840">
                <a:tc>
                  <a:txBody>
                    <a:bodyPr/>
                    <a:lstStyle/>
                    <a:p>
                      <a:r>
                        <a:rPr lang="en-IN" dirty="0"/>
                        <a:t>20-03-2022</a:t>
                      </a:r>
                    </a:p>
                  </a:txBody>
                  <a:tcPr/>
                </a:tc>
                <a:tc>
                  <a:txBody>
                    <a:bodyPr/>
                    <a:lstStyle/>
                    <a:p>
                      <a:r>
                        <a:rPr lang="en-IN" dirty="0"/>
                        <a:t>Baseline creation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Successfully working</a:t>
                      </a:r>
                    </a:p>
                  </a:txBody>
                  <a:tcPr/>
                </a:tc>
                <a:extLst>
                  <a:ext uri="{0D108BD9-81ED-4DB2-BD59-A6C34878D82A}">
                    <a16:rowId xmlns:a16="http://schemas.microsoft.com/office/drawing/2014/main" val="3628704807"/>
                  </a:ext>
                </a:extLst>
              </a:tr>
              <a:tr h="370840">
                <a:tc>
                  <a:txBody>
                    <a:bodyPr/>
                    <a:lstStyle/>
                    <a:p>
                      <a:r>
                        <a:rPr lang="en-IN" dirty="0"/>
                        <a:t>21-03-2022</a:t>
                      </a:r>
                    </a:p>
                  </a:txBody>
                  <a:tcPr/>
                </a:tc>
                <a:tc>
                  <a:txBody>
                    <a:bodyPr/>
                    <a:lstStyle/>
                    <a:p>
                      <a:r>
                        <a:rPr lang="en-IN" dirty="0"/>
                        <a:t>Event handlers and state uplifting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Successfully working</a:t>
                      </a:r>
                    </a:p>
                  </a:txBody>
                  <a:tcPr/>
                </a:tc>
                <a:extLst>
                  <a:ext uri="{0D108BD9-81ED-4DB2-BD59-A6C34878D82A}">
                    <a16:rowId xmlns:a16="http://schemas.microsoft.com/office/drawing/2014/main" val="4066410010"/>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969357130"/>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133395301"/>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477663498"/>
                  </a:ext>
                </a:extLst>
              </a:tr>
            </a:tbl>
          </a:graphicData>
        </a:graphic>
      </p:graphicFrame>
    </p:spTree>
    <p:extLst>
      <p:ext uri="{BB962C8B-B14F-4D97-AF65-F5344CB8AC3E}">
        <p14:creationId xmlns:p14="http://schemas.microsoft.com/office/powerpoint/2010/main" val="3871821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21208" y="448056"/>
            <a:ext cx="11309348" cy="640080"/>
          </a:xfrm>
        </p:spPr>
        <p:txBody>
          <a:bodyPr>
            <a:normAutofit/>
          </a:bodyPr>
          <a:lstStyle/>
          <a:p>
            <a:r>
              <a:rPr lang="en-US" dirty="0"/>
              <a:t>Basic Accessibility Rules….continued</a:t>
            </a:r>
          </a:p>
        </p:txBody>
      </p:sp>
      <p:grpSp>
        <p:nvGrpSpPr>
          <p:cNvPr id="67" name="Group 66" descr="Step number 3"/>
          <p:cNvGrpSpPr/>
          <p:nvPr/>
        </p:nvGrpSpPr>
        <p:grpSpPr bwMode="gray">
          <a:xfrm>
            <a:off x="1576391" y="1236184"/>
            <a:ext cx="380382" cy="296049"/>
            <a:chOff x="6741828" y="1435344"/>
            <a:chExt cx="380382" cy="296049"/>
          </a:xfrm>
        </p:grpSpPr>
        <p:sp>
          <p:nvSpPr>
            <p:cNvPr id="68" name="Rectangle 6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descr="Small square with numeral 3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0" name="Text Placeholder 6"/>
          <p:cNvSpPr txBox="1">
            <a:spLocks/>
          </p:cNvSpPr>
          <p:nvPr/>
        </p:nvSpPr>
        <p:spPr>
          <a:xfrm>
            <a:off x="1986905" y="1233317"/>
            <a:ext cx="4108361" cy="2075033"/>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Whenever there is text in front of a color, there has to be enough contrast between the foreground and background. The guideline is a ratio of 4.5:1 for normal text and 3:1 for large text (&gt;= 18 </a:t>
            </a:r>
            <a:r>
              <a:rPr lang="en-US" sz="1400" dirty="0" err="1">
                <a:solidFill>
                  <a:schemeClr val="tx1">
                    <a:lumMod val="75000"/>
                    <a:lumOff val="25000"/>
                  </a:schemeClr>
                </a:solidFill>
              </a:rPr>
              <a:t>pt</a:t>
            </a:r>
            <a:r>
              <a:rPr lang="en-US" sz="1400" dirty="0">
                <a:solidFill>
                  <a:schemeClr val="tx1">
                    <a:lumMod val="75000"/>
                    <a:lumOff val="25000"/>
                  </a:schemeClr>
                </a:solidFill>
              </a:rPr>
              <a:t> font size)</a:t>
            </a:r>
          </a:p>
          <a:p>
            <a:pPr>
              <a:lnSpc>
                <a:spcPct val="108000"/>
              </a:lnSpc>
              <a:spcAft>
                <a:spcPts val="800"/>
              </a:spcAft>
            </a:pPr>
            <a:r>
              <a:rPr lang="en-US" sz="1400" b="1" i="1" dirty="0">
                <a:solidFill>
                  <a:schemeClr val="accent2">
                    <a:lumMod val="75000"/>
                  </a:schemeClr>
                </a:solidFill>
              </a:rPr>
              <a:t>Tip: </a:t>
            </a:r>
            <a:r>
              <a:rPr lang="en-US" sz="1400" i="1" dirty="0">
                <a:solidFill>
                  <a:schemeClr val="tx1">
                    <a:lumMod val="75000"/>
                    <a:lumOff val="25000"/>
                  </a:schemeClr>
                </a:solidFill>
              </a:rPr>
              <a:t>Not all graphic elements need to pass the Accessibility Checker tool; only graphics that appear behind text.</a:t>
            </a:r>
          </a:p>
        </p:txBody>
      </p:sp>
      <p:grpSp>
        <p:nvGrpSpPr>
          <p:cNvPr id="76" name="Group 75" descr="Step number 4"/>
          <p:cNvGrpSpPr/>
          <p:nvPr/>
        </p:nvGrpSpPr>
        <p:grpSpPr bwMode="gray">
          <a:xfrm>
            <a:off x="1576391" y="3416158"/>
            <a:ext cx="380382" cy="296049"/>
            <a:chOff x="6741828" y="1435344"/>
            <a:chExt cx="380382" cy="296049"/>
          </a:xfrm>
        </p:grpSpPr>
        <p:sp>
          <p:nvSpPr>
            <p:cNvPr id="77" name="Rectangle 76"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5" name="Text Placeholder 9"/>
          <p:cNvSpPr txBox="1">
            <a:spLocks/>
          </p:cNvSpPr>
          <p:nvPr/>
        </p:nvSpPr>
        <p:spPr>
          <a:xfrm>
            <a:off x="1986905" y="3359770"/>
            <a:ext cx="4105656" cy="788160"/>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dirty="0">
                <a:solidFill>
                  <a:schemeClr val="tx1">
                    <a:lumMod val="75000"/>
                    <a:lumOff val="25000"/>
                  </a:schemeClr>
                </a:solidFill>
              </a:rPr>
              <a:t>Make sure templates are readable in </a:t>
            </a:r>
            <a:r>
              <a:rPr lang="en-US" sz="1400" b="1" dirty="0">
                <a:solidFill>
                  <a:schemeClr val="accent2">
                    <a:lumMod val="75000"/>
                  </a:schemeClr>
                </a:solidFill>
              </a:rPr>
              <a:t>Black and White</a:t>
            </a:r>
            <a:r>
              <a:rPr lang="en-US" sz="1400" dirty="0">
                <a:solidFill>
                  <a:schemeClr val="tx1">
                    <a:lumMod val="75000"/>
                    <a:lumOff val="25000"/>
                  </a:schemeClr>
                </a:solidFill>
              </a:rPr>
              <a:t>, </a:t>
            </a:r>
            <a:r>
              <a:rPr lang="en-US" sz="1400" b="1" dirty="0">
                <a:solidFill>
                  <a:schemeClr val="accent2">
                    <a:lumMod val="75000"/>
                  </a:schemeClr>
                </a:solidFill>
              </a:rPr>
              <a:t>Grayscale</a:t>
            </a:r>
            <a:r>
              <a:rPr lang="en-US" sz="1400" dirty="0">
                <a:solidFill>
                  <a:schemeClr val="tx1">
                    <a:lumMod val="75000"/>
                    <a:lumOff val="25000"/>
                  </a:schemeClr>
                </a:solidFill>
              </a:rPr>
              <a:t>, and </a:t>
            </a:r>
            <a:r>
              <a:rPr lang="en-US" sz="1400" b="1" dirty="0">
                <a:solidFill>
                  <a:schemeClr val="accent2">
                    <a:lumMod val="75000"/>
                  </a:schemeClr>
                </a:solidFill>
              </a:rPr>
              <a:t>Color</a:t>
            </a:r>
            <a:r>
              <a:rPr lang="en-US" sz="1400" dirty="0">
                <a:solidFill>
                  <a:schemeClr val="tx1">
                    <a:lumMod val="75000"/>
                    <a:lumOff val="25000"/>
                  </a:schemeClr>
                </a:solidFill>
              </a:rPr>
              <a:t> views in both the Master and sample slides.</a:t>
            </a:r>
          </a:p>
        </p:txBody>
      </p:sp>
      <p:grpSp>
        <p:nvGrpSpPr>
          <p:cNvPr id="37" name="Group 36" descr="Step number 4"/>
          <p:cNvGrpSpPr/>
          <p:nvPr/>
        </p:nvGrpSpPr>
        <p:grpSpPr bwMode="gray">
          <a:xfrm>
            <a:off x="2520455" y="4427025"/>
            <a:ext cx="380382" cy="296049"/>
            <a:chOff x="6741828" y="1435344"/>
            <a:chExt cx="380382" cy="296049"/>
          </a:xfrm>
        </p:grpSpPr>
        <p:sp>
          <p:nvSpPr>
            <p:cNvPr id="38" name="Rectangle 37"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Options available in View menu in PowerPoi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4197608"/>
            <a:ext cx="3549882" cy="1379149"/>
          </a:xfrm>
          <a:prstGeom prst="rect">
            <a:avLst/>
          </a:prstGeom>
        </p:spPr>
      </p:pic>
      <p:grpSp>
        <p:nvGrpSpPr>
          <p:cNvPr id="89" name="Group 88" descr="Step number 5"/>
          <p:cNvGrpSpPr/>
          <p:nvPr/>
        </p:nvGrpSpPr>
        <p:grpSpPr bwMode="gray">
          <a:xfrm>
            <a:off x="1576391" y="5593662"/>
            <a:ext cx="380382" cy="296049"/>
            <a:chOff x="6741828" y="1435344"/>
            <a:chExt cx="380382" cy="296049"/>
          </a:xfrm>
        </p:grpSpPr>
        <p:sp>
          <p:nvSpPr>
            <p:cNvPr id="90" name="Rectangle 89" descr="Step number 5"/>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descr="Small square with numeral 5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2" name="Text Placeholder 13"/>
          <p:cNvSpPr txBox="1">
            <a:spLocks/>
          </p:cNvSpPr>
          <p:nvPr/>
        </p:nvSpPr>
        <p:spPr>
          <a:xfrm>
            <a:off x="1986904" y="5580436"/>
            <a:ext cx="4105656" cy="83361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Screen readers often read file names out loud to users so your template needs to have an appropriate name for easy searching.</a:t>
            </a:r>
          </a:p>
        </p:txBody>
      </p:sp>
      <p:grpSp>
        <p:nvGrpSpPr>
          <p:cNvPr id="82" name="Group 81" descr="Step number 6"/>
          <p:cNvGrpSpPr/>
          <p:nvPr/>
        </p:nvGrpSpPr>
        <p:grpSpPr bwMode="gray">
          <a:xfrm>
            <a:off x="6417233" y="1236184"/>
            <a:ext cx="380382" cy="296049"/>
            <a:chOff x="6741828" y="1435344"/>
            <a:chExt cx="380382" cy="296049"/>
          </a:xfrm>
        </p:grpSpPr>
        <p:sp>
          <p:nvSpPr>
            <p:cNvPr id="83" name="Rectangle 82"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5" name="Text Placeholder 2"/>
          <p:cNvSpPr txBox="1">
            <a:spLocks/>
          </p:cNvSpPr>
          <p:nvPr/>
        </p:nvSpPr>
        <p:spPr>
          <a:xfrm>
            <a:off x="6853872" y="1219709"/>
            <a:ext cx="4915558" cy="1132515"/>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The reading order has to be correct for all slides, in both the Master and sample slides. To change the reading order, go to </a:t>
            </a:r>
            <a:r>
              <a:rPr lang="en-US" sz="1400" b="1" dirty="0">
                <a:solidFill>
                  <a:schemeClr val="accent2">
                    <a:lumMod val="75000"/>
                  </a:schemeClr>
                </a:solidFill>
              </a:rPr>
              <a:t>Home</a:t>
            </a:r>
            <a:r>
              <a:rPr lang="en-US" sz="1400" dirty="0"/>
              <a:t> &gt; </a:t>
            </a:r>
            <a:r>
              <a:rPr lang="en-US" sz="1400" b="1" dirty="0">
                <a:solidFill>
                  <a:schemeClr val="accent2">
                    <a:lumMod val="75000"/>
                  </a:schemeClr>
                </a:solidFill>
              </a:rPr>
              <a:t>Drawing</a:t>
            </a:r>
            <a:r>
              <a:rPr lang="en-US" sz="1400" dirty="0"/>
              <a:t> &gt; </a:t>
            </a:r>
            <a:r>
              <a:rPr lang="en-US" sz="1400" b="1" dirty="0">
                <a:solidFill>
                  <a:schemeClr val="accent2">
                    <a:lumMod val="75000"/>
                  </a:schemeClr>
                </a:solidFill>
              </a:rPr>
              <a:t>Arrange</a:t>
            </a:r>
            <a:r>
              <a:rPr lang="en-US" sz="1400" b="1" dirty="0"/>
              <a:t> </a:t>
            </a:r>
            <a:r>
              <a:rPr lang="en-US" sz="1400" dirty="0"/>
              <a:t>&gt;</a:t>
            </a:r>
            <a:r>
              <a:rPr lang="en-US" sz="1400" b="1" dirty="0"/>
              <a:t> </a:t>
            </a:r>
            <a:r>
              <a:rPr lang="en-US" sz="1400" b="1" dirty="0">
                <a:solidFill>
                  <a:schemeClr val="accent2">
                    <a:lumMod val="75000"/>
                  </a:schemeClr>
                </a:solidFill>
              </a:rPr>
              <a:t>Selection Pane</a:t>
            </a:r>
            <a:r>
              <a:rPr lang="en-US" sz="1400" dirty="0"/>
              <a:t>. </a:t>
            </a:r>
          </a:p>
          <a:p>
            <a:pPr>
              <a:lnSpc>
                <a:spcPct val="108000"/>
              </a:lnSpc>
              <a:spcAft>
                <a:spcPts val="800"/>
              </a:spcAft>
            </a:pPr>
            <a:r>
              <a:rPr lang="en-US" sz="1400" dirty="0">
                <a:hlinkClick r:id="rId3" tooltip="Read more about setting the reading order of slide contents"/>
              </a:rPr>
              <a:t>Read more about setting the reading order of slide contents</a:t>
            </a:r>
            <a:endParaRPr lang="en-US" sz="1400" dirty="0"/>
          </a:p>
          <a:p>
            <a:pPr>
              <a:lnSpc>
                <a:spcPct val="108000"/>
              </a:lnSpc>
              <a:spcAft>
                <a:spcPts val="800"/>
              </a:spcAft>
            </a:pPr>
            <a:endParaRPr lang="en-US" sz="1400" dirty="0"/>
          </a:p>
        </p:txBody>
      </p:sp>
      <p:pic>
        <p:nvPicPr>
          <p:cNvPr id="33" name="Picture 32" descr="Reading order under Home &gt; Drawing &gt; Arrange &gt; Selection Pan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3600" y="2565371"/>
            <a:ext cx="4013645" cy="3400549"/>
          </a:xfrm>
          <a:prstGeom prst="rect">
            <a:avLst/>
          </a:prstGeom>
        </p:spPr>
      </p:pic>
      <p:grpSp>
        <p:nvGrpSpPr>
          <p:cNvPr id="34" name="Group 33" descr="Step number 6"/>
          <p:cNvGrpSpPr/>
          <p:nvPr/>
        </p:nvGrpSpPr>
        <p:grpSpPr bwMode="gray">
          <a:xfrm>
            <a:off x="10748443" y="2650834"/>
            <a:ext cx="380382" cy="296049"/>
            <a:chOff x="6741828" y="1435344"/>
            <a:chExt cx="380382" cy="296049"/>
          </a:xfrm>
        </p:grpSpPr>
        <p:sp>
          <p:nvSpPr>
            <p:cNvPr id="35" name="Rectangle 34"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86" name="Group 85" descr="Step number 7"/>
          <p:cNvGrpSpPr/>
          <p:nvPr/>
        </p:nvGrpSpPr>
        <p:grpSpPr bwMode="gray">
          <a:xfrm>
            <a:off x="6417233" y="5913202"/>
            <a:ext cx="380382" cy="296049"/>
            <a:chOff x="6741828" y="1435344"/>
            <a:chExt cx="380382" cy="296049"/>
          </a:xfrm>
        </p:grpSpPr>
        <p:sp>
          <p:nvSpPr>
            <p:cNvPr id="87" name="Rectangle 86" descr="Step number 7"/>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descr="Small square with numeral 7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7</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1" name="Text Placeholder 12"/>
          <p:cNvSpPr txBox="1">
            <a:spLocks/>
          </p:cNvSpPr>
          <p:nvPr/>
        </p:nvSpPr>
        <p:spPr>
          <a:xfrm>
            <a:off x="6853872" y="5874831"/>
            <a:ext cx="4915558" cy="60350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Font sizes need to be 11pts or larger for readability.</a:t>
            </a:r>
          </a:p>
        </p:txBody>
      </p:sp>
      <p:pic>
        <p:nvPicPr>
          <p:cNvPr id="93" name="Picture 92" descr="Accessibility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2655154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Learn More</a:t>
            </a:r>
          </a:p>
        </p:txBody>
      </p:sp>
      <p:sp>
        <p:nvSpPr>
          <p:cNvPr id="15" name="Rectangle 14" descr="More questions about Accessibility">
            <a:extLst>
              <a:ext uri="{FF2B5EF4-FFF2-40B4-BE49-F238E27FC236}">
                <a16:creationId xmlns:a16="http://schemas.microsoft.com/office/drawing/2014/main" id="{221FEA95-5665-4036-B64F-471C1440B162}"/>
              </a:ext>
            </a:extLst>
          </p:cNvPr>
          <p:cNvSpPr/>
          <p:nvPr/>
        </p:nvSpPr>
        <p:spPr>
          <a:xfrm>
            <a:off x="1737102" y="1561040"/>
            <a:ext cx="10106966" cy="11500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0" marR="0">
              <a:spcBef>
                <a:spcPts val="0"/>
              </a:spcBef>
              <a:spcAft>
                <a:spcPts val="0"/>
              </a:spcAft>
            </a:pPr>
            <a:r>
              <a:rPr lang="en-US" sz="2400" dirty="0">
                <a:solidFill>
                  <a:srgbClr val="FFFFFF"/>
                </a:solidFill>
                <a:effectLst/>
                <a:latin typeface="+mj-lt"/>
                <a:ea typeface="Times New Roman" panose="02020603050405020304" pitchFamily="18" charset="0"/>
              </a:rPr>
              <a:t> More questions about Accessibility?</a:t>
            </a:r>
            <a:endParaRPr lang="en-US" sz="1200" dirty="0">
              <a:effectLst/>
              <a:latin typeface="+mj-lt"/>
              <a:ea typeface="Times New Roman" panose="02020603050405020304" pitchFamily="18" charset="0"/>
            </a:endParaRPr>
          </a:p>
        </p:txBody>
      </p:sp>
      <p:sp>
        <p:nvSpPr>
          <p:cNvPr id="16" name="Rectangle 15" descr="More questions about Accessibility">
            <a:hlinkClick r:id="rId2" tooltip="Click here to visit Microsoft Support site."/>
            <a:extLst>
              <a:ext uri="{FF2B5EF4-FFF2-40B4-BE49-F238E27FC236}">
                <a16:creationId xmlns:a16="http://schemas.microsoft.com/office/drawing/2014/main" id="{221FEA95-5665-4036-B64F-471C1440B162}"/>
              </a:ext>
            </a:extLst>
          </p:cNvPr>
          <p:cNvSpPr/>
          <p:nvPr/>
        </p:nvSpPr>
        <p:spPr>
          <a:xfrm>
            <a:off x="1737101" y="2711116"/>
            <a:ext cx="10106967" cy="15179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ctr" anchorCtr="0"/>
          <a:lstStyle/>
          <a:p>
            <a:r>
              <a:rPr lang="en-US" sz="2400" dirty="0">
                <a:solidFill>
                  <a:schemeClr val="tx1"/>
                </a:solidFill>
                <a:latin typeface="Segoe UI Light" panose="020B0502040204020203" pitchFamily="34" charset="0"/>
                <a:cs typeface="Segoe UI Light" panose="020B0502040204020203" pitchFamily="34" charset="0"/>
              </a:rPr>
              <a:t> Visit the PowerPoint Accessibility Support page.</a:t>
            </a:r>
            <a:endParaRPr lang="en-US" sz="1200" dirty="0">
              <a:solidFill>
                <a:schemeClr val="tx1"/>
              </a:solidFill>
              <a:effectLst/>
              <a:latin typeface="Times New Roman" panose="02020603050405020304" pitchFamily="18" charset="0"/>
              <a:ea typeface="Times New Roman" panose="02020603050405020304" pitchFamily="18" charset="0"/>
            </a:endParaRPr>
          </a:p>
        </p:txBody>
      </p:sp>
      <p:grpSp>
        <p:nvGrpSpPr>
          <p:cNvPr id="8" name="Group 7" descr="Arrow inside a circle with a link to the PowerPoint Accessibility Support page"/>
          <p:cNvGrpSpPr/>
          <p:nvPr/>
        </p:nvGrpSpPr>
        <p:grpSpPr>
          <a:xfrm>
            <a:off x="8102188" y="3181350"/>
            <a:ext cx="486030" cy="461665"/>
            <a:chOff x="8661400" y="3181350"/>
            <a:chExt cx="486030" cy="461665"/>
          </a:xfrm>
        </p:grpSpPr>
        <p:sp>
          <p:nvSpPr>
            <p:cNvPr id="2" name="Oval 1">
              <a:hlinkClick r:id="rId2" tooltip="Click here to visit the PowerPoint Accessibility Support page"/>
            </p:cNvPr>
            <p:cNvSpPr/>
            <p:nvPr/>
          </p:nvSpPr>
          <p:spPr>
            <a:xfrm>
              <a:off x="8690103" y="3197870"/>
              <a:ext cx="428625" cy="428625"/>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7" name="TextBox 6">
              <a:hlinkClick r:id="rId2" tooltip="Click here to visit the PowerPoint Accessibility Support page"/>
            </p:cNvPr>
            <p:cNvSpPr txBox="1"/>
            <p:nvPr/>
          </p:nvSpPr>
          <p:spPr>
            <a:xfrm>
              <a:off x="8661400" y="3181350"/>
              <a:ext cx="486030" cy="461665"/>
            </a:xfrm>
            <a:prstGeom prst="rect">
              <a:avLst/>
            </a:prstGeom>
            <a:noFill/>
          </p:spPr>
          <p:txBody>
            <a:bodyPr wrap="none" rtlCol="0">
              <a:spAutoFit/>
            </a:bodyPr>
            <a:lstStyle/>
            <a:p>
              <a:r>
                <a:rPr lang="en-US" sz="2400" dirty="0">
                  <a:solidFill>
                    <a:schemeClr val="accent2">
                      <a:lumMod val="75000"/>
                    </a:schemeClr>
                  </a:solidFill>
                  <a:sym typeface="Wingdings" panose="05000000000000000000" pitchFamily="2" charset="2"/>
                </a:rPr>
                <a:t></a:t>
              </a:r>
              <a:endParaRPr lang="en-US" sz="2400" dirty="0">
                <a:solidFill>
                  <a:schemeClr val="accent2">
                    <a:lumMod val="75000"/>
                  </a:schemeClr>
                </a:solidFill>
              </a:endParaRPr>
            </a:p>
          </p:txBody>
        </p:sp>
      </p:grpSp>
      <p:pic>
        <p:nvPicPr>
          <p:cNvPr id="17" name="Picture 16" descr="Accessibility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1092935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C311-80B2-4915-A192-4B058AAA5421}"/>
              </a:ext>
            </a:extLst>
          </p:cNvPr>
          <p:cNvSpPr>
            <a:spLocks noGrp="1"/>
          </p:cNvSpPr>
          <p:nvPr>
            <p:ph type="title"/>
          </p:nvPr>
        </p:nvSpPr>
        <p:spPr/>
        <p:txBody>
          <a:bodyPr/>
          <a:lstStyle/>
          <a:p>
            <a:r>
              <a:rPr lang="en-US" dirty="0"/>
              <a:t>Original Template After this</a:t>
            </a:r>
          </a:p>
        </p:txBody>
      </p:sp>
    </p:spTree>
    <p:extLst>
      <p:ext uri="{BB962C8B-B14F-4D97-AF65-F5344CB8AC3E}">
        <p14:creationId xmlns:p14="http://schemas.microsoft.com/office/powerpoint/2010/main" val="1032152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normAutofit fontScale="90000"/>
          </a:bodyPr>
          <a:lstStyle/>
          <a:p>
            <a:r>
              <a:rPr lang="en-US" sz="4800" dirty="0">
                <a:solidFill>
                  <a:schemeClr val="bg1"/>
                </a:solidFill>
              </a:rPr>
              <a:t>Making Templates Accessible</a:t>
            </a:r>
          </a:p>
        </p:txBody>
      </p:sp>
      <p:pic>
        <p:nvPicPr>
          <p:cNvPr id="10" name="Picture 9" descr="Accessibility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031" y="3579962"/>
            <a:ext cx="1664898" cy="1664898"/>
          </a:xfrm>
          <a:prstGeom prst="rect">
            <a:avLst/>
          </a:prstGeom>
        </p:spPr>
      </p:pic>
    </p:spTree>
    <p:extLst>
      <p:ext uri="{BB962C8B-B14F-4D97-AF65-F5344CB8AC3E}">
        <p14:creationId xmlns:p14="http://schemas.microsoft.com/office/powerpoint/2010/main" val="790752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Contents</a:t>
            </a:r>
          </a:p>
        </p:txBody>
      </p:sp>
      <p:sp>
        <p:nvSpPr>
          <p:cNvPr id="2" name="Content Placeholder 1"/>
          <p:cNvSpPr>
            <a:spLocks noGrp="1"/>
          </p:cNvSpPr>
          <p:nvPr>
            <p:ph sz="half" idx="4294967295"/>
          </p:nvPr>
        </p:nvSpPr>
        <p:spPr>
          <a:xfrm>
            <a:off x="1755648" y="1294726"/>
            <a:ext cx="10074908" cy="4539403"/>
          </a:xfrm>
        </p:spPr>
        <p:txBody>
          <a:bodyPr>
            <a:noAutofit/>
          </a:bodyPr>
          <a:lstStyle/>
          <a:p>
            <a:r>
              <a:rPr lang="en-US" dirty="0"/>
              <a:t>This template is designed to be used as a template as well as a guide to make your own accessible templates. Check out the Accessibility tips on the following pages. Contents of this guide are listed below: </a:t>
            </a:r>
          </a:p>
          <a:p>
            <a:pPr marL="285750" indent="-285750">
              <a:buFont typeface="Arial" panose="020B0604020202020204" pitchFamily="34" charset="0"/>
              <a:buChar char="•"/>
            </a:pPr>
            <a:r>
              <a:rPr lang="en-US" dirty="0">
                <a:hlinkClick r:id="rId3" action="ppaction://hlinksldjump"/>
              </a:rPr>
              <a:t>Color accessibility rules – Charts and SmartArt</a:t>
            </a:r>
            <a:endParaRPr lang="en-US" dirty="0"/>
          </a:p>
          <a:p>
            <a:pPr marL="285750" indent="-285750">
              <a:buFont typeface="Arial" panose="020B0604020202020204" pitchFamily="34" charset="0"/>
              <a:buChar char="•"/>
            </a:pPr>
            <a:r>
              <a:rPr lang="en-US" dirty="0">
                <a:hlinkClick r:id="rId4" action="ppaction://hlinksldjump"/>
              </a:rPr>
              <a:t>Alt text accessibility rules – Picture</a:t>
            </a:r>
            <a:endParaRPr lang="en-US" dirty="0"/>
          </a:p>
          <a:p>
            <a:pPr marL="285750" indent="-285750">
              <a:buFont typeface="Arial" panose="020B0604020202020204" pitchFamily="34" charset="0"/>
              <a:buChar char="•"/>
            </a:pPr>
            <a:r>
              <a:rPr lang="en-US" dirty="0">
                <a:hlinkClick r:id="rId5" action="ppaction://hlinksldjump"/>
              </a:rPr>
              <a:t>Alt text accessibility rules – Chart</a:t>
            </a:r>
            <a:endParaRPr lang="en-US" dirty="0"/>
          </a:p>
          <a:p>
            <a:pPr marL="285750" indent="-285750">
              <a:buFont typeface="Arial" panose="020B0604020202020204" pitchFamily="34" charset="0"/>
              <a:buChar char="•"/>
            </a:pPr>
            <a:r>
              <a:rPr lang="en-US" dirty="0">
                <a:hlinkClick r:id="rId6" action="ppaction://hlinksldjump"/>
              </a:rPr>
              <a:t>Alt text accessibility rules – SmartArt</a:t>
            </a:r>
            <a:endParaRPr lang="en-US" dirty="0"/>
          </a:p>
          <a:p>
            <a:pPr marL="285750" indent="-285750">
              <a:buFont typeface="Arial" panose="020B0604020202020204" pitchFamily="34" charset="0"/>
              <a:buChar char="•"/>
            </a:pPr>
            <a:r>
              <a:rPr lang="en-US" dirty="0">
                <a:hlinkClick r:id="rId7" action="ppaction://hlinksldjump"/>
              </a:rPr>
              <a:t>Accessibility rules – Table</a:t>
            </a:r>
            <a:endParaRPr lang="en-US" dirty="0"/>
          </a:p>
          <a:p>
            <a:pPr marL="285750" indent="-285750">
              <a:buFont typeface="Arial" panose="020B0604020202020204" pitchFamily="34" charset="0"/>
              <a:buChar char="•"/>
            </a:pPr>
            <a:r>
              <a:rPr lang="en-US" dirty="0">
                <a:hlinkClick r:id="rId8" action="ppaction://hlinksldjump"/>
              </a:rPr>
              <a:t>Basic Accessibility Rules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7821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p:spPr>
        <p:txBody>
          <a:bodyPr>
            <a:normAutofit/>
          </a:bodyPr>
          <a:lstStyle/>
          <a:p>
            <a:r>
              <a:rPr lang="en-US" dirty="0"/>
              <a:t>Color Accessibility Rules – Charts and SmartArt</a:t>
            </a:r>
          </a:p>
        </p:txBody>
      </p:sp>
      <p:grpSp>
        <p:nvGrpSpPr>
          <p:cNvPr id="28" name="Group 27" descr="Step number 1"/>
          <p:cNvGrpSpPr/>
          <p:nvPr/>
        </p:nvGrpSpPr>
        <p:grpSpPr bwMode="gray">
          <a:xfrm>
            <a:off x="1626903" y="1321732"/>
            <a:ext cx="380382" cy="296049"/>
            <a:chOff x="6741828" y="1435344"/>
            <a:chExt cx="380382" cy="296049"/>
          </a:xfrm>
        </p:grpSpPr>
        <p:sp>
          <p:nvSpPr>
            <p:cNvPr id="31" name="Rectangle 3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3" name="Text Placeholder 7"/>
          <p:cNvSpPr txBox="1">
            <a:spLocks/>
          </p:cNvSpPr>
          <p:nvPr/>
        </p:nvSpPr>
        <p:spPr>
          <a:xfrm>
            <a:off x="2091823" y="1330574"/>
            <a:ext cx="4425696" cy="1964169"/>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Some people can’t see certain colors, so text, tables, and SmartArt need to pass a test that measures these color differences. You can download a color contrast analyzer from the web. To test using this tool, just select the color foreground and background you need and see if it passes!</a:t>
            </a:r>
          </a:p>
        </p:txBody>
      </p:sp>
      <p:grpSp>
        <p:nvGrpSpPr>
          <p:cNvPr id="23" name="Group 22" descr="Step number 1"/>
          <p:cNvGrpSpPr/>
          <p:nvPr/>
        </p:nvGrpSpPr>
        <p:grpSpPr bwMode="gray">
          <a:xfrm>
            <a:off x="2727753" y="3377757"/>
            <a:ext cx="380382" cy="296049"/>
            <a:chOff x="6741828" y="1435344"/>
            <a:chExt cx="380382" cy="296049"/>
          </a:xfrm>
        </p:grpSpPr>
        <p:sp>
          <p:nvSpPr>
            <p:cNvPr id="25" name="Rectangle 24"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quot;Not Allowed&quot; Symbol 3" descr="Red crossed out circle for failing color contrast"/>
          <p:cNvSpPr/>
          <p:nvPr/>
        </p:nvSpPr>
        <p:spPr>
          <a:xfrm>
            <a:off x="2061702" y="3811786"/>
            <a:ext cx="353961" cy="353961"/>
          </a:xfrm>
          <a:prstGeom prst="noSmoking">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2389854" y="3850267"/>
            <a:ext cx="1837106" cy="307777"/>
          </a:xfrm>
          <a:prstGeom prst="rect">
            <a:avLst/>
          </a:prstGeom>
          <a:noFill/>
        </p:spPr>
        <p:txBody>
          <a:bodyPr wrap="none" rtlCol="0">
            <a:spAutoFit/>
          </a:bodyPr>
          <a:lstStyle/>
          <a:p>
            <a:r>
              <a:rPr lang="en-US" sz="1400" dirty="0"/>
              <a:t>Failing color contrast</a:t>
            </a:r>
          </a:p>
        </p:txBody>
      </p:sp>
      <p:pic>
        <p:nvPicPr>
          <p:cNvPr id="2" name="Picture 1" descr="SmartArt diagram with failing colors"/>
          <p:cNvPicPr>
            <a:picLocks noChangeAspect="1"/>
          </p:cNvPicPr>
          <p:nvPr/>
        </p:nvPicPr>
        <p:blipFill>
          <a:blip r:embed="rId2"/>
          <a:stretch>
            <a:fillRect/>
          </a:stretch>
        </p:blipFill>
        <p:spPr>
          <a:xfrm>
            <a:off x="2091823" y="4241469"/>
            <a:ext cx="2057199" cy="1305220"/>
          </a:xfrm>
          <a:prstGeom prst="rect">
            <a:avLst/>
          </a:prstGeom>
        </p:spPr>
      </p:pic>
      <p:grpSp>
        <p:nvGrpSpPr>
          <p:cNvPr id="9" name="Group 8" descr="Green checkbox for passing color contrast"/>
          <p:cNvGrpSpPr/>
          <p:nvPr/>
        </p:nvGrpSpPr>
        <p:grpSpPr>
          <a:xfrm>
            <a:off x="4293809" y="3800477"/>
            <a:ext cx="407194" cy="430887"/>
            <a:chOff x="4360069" y="3800477"/>
            <a:chExt cx="407194" cy="430887"/>
          </a:xfrm>
        </p:grpSpPr>
        <p:sp>
          <p:nvSpPr>
            <p:cNvPr id="6" name="Circle: Hollow 5"/>
            <p:cNvSpPr/>
            <p:nvPr/>
          </p:nvSpPr>
          <p:spPr>
            <a:xfrm>
              <a:off x="4390103" y="3810458"/>
              <a:ext cx="356616" cy="356616"/>
            </a:xfrm>
            <a:prstGeom prst="donut">
              <a:avLst>
                <a:gd name="adj" fmla="val 964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4360069" y="3800477"/>
              <a:ext cx="407194" cy="430887"/>
            </a:xfrm>
            <a:prstGeom prst="rect">
              <a:avLst/>
            </a:prstGeom>
            <a:noFill/>
          </p:spPr>
          <p:txBody>
            <a:bodyPr wrap="square" rtlCol="0">
              <a:spAutoFit/>
            </a:bodyPr>
            <a:lstStyle/>
            <a:p>
              <a:r>
                <a:rPr lang="en-US" sz="2200" dirty="0">
                  <a:solidFill>
                    <a:schemeClr val="accent6">
                      <a:lumMod val="75000"/>
                    </a:schemeClr>
                  </a:solidFill>
                  <a:sym typeface="Wingdings" panose="05000000000000000000" pitchFamily="2" charset="2"/>
                </a:rPr>
                <a:t></a:t>
              </a:r>
              <a:endParaRPr lang="en-US" sz="2200" dirty="0">
                <a:solidFill>
                  <a:schemeClr val="accent6">
                    <a:lumMod val="75000"/>
                  </a:schemeClr>
                </a:solidFill>
              </a:endParaRPr>
            </a:p>
          </p:txBody>
        </p:sp>
      </p:grpSp>
      <p:sp>
        <p:nvSpPr>
          <p:cNvPr id="34" name="TextBox 33"/>
          <p:cNvSpPr txBox="1"/>
          <p:nvPr/>
        </p:nvSpPr>
        <p:spPr>
          <a:xfrm>
            <a:off x="4642168" y="3850267"/>
            <a:ext cx="1918154" cy="307777"/>
          </a:xfrm>
          <a:prstGeom prst="rect">
            <a:avLst/>
          </a:prstGeom>
          <a:noFill/>
        </p:spPr>
        <p:txBody>
          <a:bodyPr wrap="none" rtlCol="0">
            <a:spAutoFit/>
          </a:bodyPr>
          <a:lstStyle/>
          <a:p>
            <a:r>
              <a:rPr lang="en-US" sz="1400" dirty="0"/>
              <a:t>Passing color contrast</a:t>
            </a:r>
          </a:p>
        </p:txBody>
      </p:sp>
      <p:pic>
        <p:nvPicPr>
          <p:cNvPr id="3" name="Picture 2" descr="SmartArt diagram with passing colors"/>
          <p:cNvPicPr>
            <a:picLocks noChangeAspect="1"/>
          </p:cNvPicPr>
          <p:nvPr/>
        </p:nvPicPr>
        <p:blipFill>
          <a:blip r:embed="rId3"/>
          <a:stretch>
            <a:fillRect/>
          </a:stretch>
        </p:blipFill>
        <p:spPr>
          <a:xfrm>
            <a:off x="4408435" y="4241918"/>
            <a:ext cx="2069328" cy="1309280"/>
          </a:xfrm>
          <a:prstGeom prst="rect">
            <a:avLst/>
          </a:prstGeom>
        </p:spPr>
      </p:pic>
      <p:grpSp>
        <p:nvGrpSpPr>
          <p:cNvPr id="38" name="Group 37" descr="Step number 2"/>
          <p:cNvGrpSpPr/>
          <p:nvPr/>
        </p:nvGrpSpPr>
        <p:grpSpPr bwMode="gray">
          <a:xfrm>
            <a:off x="6798978" y="1321732"/>
            <a:ext cx="380382" cy="296049"/>
            <a:chOff x="6741828" y="1435344"/>
            <a:chExt cx="380382" cy="296049"/>
          </a:xfrm>
        </p:grpSpPr>
        <p:sp>
          <p:nvSpPr>
            <p:cNvPr id="39" name="Rectangle 38"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1" name="Text Placeholder 8"/>
          <p:cNvSpPr txBox="1">
            <a:spLocks/>
          </p:cNvSpPr>
          <p:nvPr/>
        </p:nvSpPr>
        <p:spPr>
          <a:xfrm>
            <a:off x="7251192" y="1330575"/>
            <a:ext cx="4579364" cy="1906111"/>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If colors need to be changed to pass the analyzer, change the chart design or color scheme instead of changing the colors directly. To change these, select your chart and go to </a:t>
            </a:r>
            <a:r>
              <a:rPr lang="en-US" sz="1600" b="1" dirty="0">
                <a:solidFill>
                  <a:schemeClr val="accent2">
                    <a:lumMod val="75000"/>
                  </a:schemeClr>
                </a:solidFill>
              </a:rPr>
              <a:t>Chart Tools</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Design</a:t>
            </a:r>
            <a:r>
              <a:rPr lang="en-US" sz="1600" b="1" dirty="0">
                <a:solidFill>
                  <a:schemeClr val="tx1">
                    <a:lumMod val="75000"/>
                    <a:lumOff val="2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Chart Styles</a:t>
            </a:r>
            <a:r>
              <a:rPr lang="en-US" sz="1600" dirty="0">
                <a:solidFill>
                  <a:schemeClr val="accent2">
                    <a:lumMod val="75000"/>
                  </a:schemeClr>
                </a:solidFill>
              </a:rPr>
              <a:t> </a:t>
            </a:r>
            <a:r>
              <a:rPr lang="en-US" sz="1600" dirty="0">
                <a:solidFill>
                  <a:schemeClr val="tx1">
                    <a:lumMod val="75000"/>
                    <a:lumOff val="25000"/>
                  </a:schemeClr>
                </a:solidFill>
              </a:rPr>
              <a:t>or </a:t>
            </a:r>
            <a:r>
              <a:rPr lang="en-US" sz="1600" b="1" dirty="0">
                <a:solidFill>
                  <a:schemeClr val="accent2">
                    <a:lumMod val="75000"/>
                  </a:schemeClr>
                </a:solidFill>
              </a:rPr>
              <a:t>Change Colors</a:t>
            </a:r>
            <a:r>
              <a:rPr lang="en-US" sz="1600" dirty="0">
                <a:solidFill>
                  <a:schemeClr val="tx1">
                    <a:lumMod val="75000"/>
                    <a:lumOff val="25000"/>
                  </a:schemeClr>
                </a:solidFill>
              </a:rPr>
              <a:t>.</a:t>
            </a:r>
          </a:p>
        </p:txBody>
      </p:sp>
      <p:grpSp>
        <p:nvGrpSpPr>
          <p:cNvPr id="27" name="Group 26" descr="Step number 2"/>
          <p:cNvGrpSpPr/>
          <p:nvPr/>
        </p:nvGrpSpPr>
        <p:grpSpPr bwMode="gray">
          <a:xfrm>
            <a:off x="7879694" y="3377757"/>
            <a:ext cx="380382" cy="296049"/>
            <a:chOff x="6741828" y="1435344"/>
            <a:chExt cx="380382" cy="296049"/>
          </a:xfrm>
        </p:grpSpPr>
        <p:sp>
          <p:nvSpPr>
            <p:cNvPr id="29" name="Rectangle 28"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21" name="Picture 20" descr="SmartArt design and color scheme for accessibilit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0380" y="3630260"/>
            <a:ext cx="4079509" cy="1973705"/>
          </a:xfrm>
          <a:prstGeom prst="rect">
            <a:avLst/>
          </a:prstGeom>
        </p:spPr>
      </p:pic>
      <p:sp>
        <p:nvSpPr>
          <p:cNvPr id="46" name="Rectangle 45">
            <a:hlinkClick r:id="rId5"/>
            <a:extLst>
              <a:ext uri="{FF2B5EF4-FFF2-40B4-BE49-F238E27FC236}">
                <a16:creationId xmlns:a16="http://schemas.microsoft.com/office/drawing/2014/main" id="{6DC31477-87B0-4923-9D40-26050A3F3334}"/>
              </a:ext>
            </a:extLst>
          </p:cNvPr>
          <p:cNvSpPr/>
          <p:nvPr/>
        </p:nvSpPr>
        <p:spPr>
          <a:xfrm>
            <a:off x="1826290" y="6041997"/>
            <a:ext cx="3398853" cy="344289"/>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5" tooltip="Learn about accessibility best practices"/>
              </a:rPr>
              <a:t>Learn about accessibility best practices</a:t>
            </a:r>
            <a:endParaRPr lang="en-US" sz="1400" dirty="0">
              <a:solidFill>
                <a:schemeClr val="tx1">
                  <a:lumMod val="75000"/>
                  <a:lumOff val="25000"/>
                </a:schemeClr>
              </a:solidFill>
            </a:endParaRPr>
          </a:p>
        </p:txBody>
      </p:sp>
      <p:pic>
        <p:nvPicPr>
          <p:cNvPr id="47" name="Picture 46" descr="SmartArt logo"/>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5968" y="5713160"/>
            <a:ext cx="817684" cy="822960"/>
          </a:xfrm>
          <a:prstGeom prst="rect">
            <a:avLst/>
          </a:prstGeom>
        </p:spPr>
      </p:pic>
    </p:spTree>
    <p:extLst>
      <p:ext uri="{BB962C8B-B14F-4D97-AF65-F5344CB8AC3E}">
        <p14:creationId xmlns:p14="http://schemas.microsoft.com/office/powerpoint/2010/main" val="706066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Alt Text Accessibility Rules – Pictures</a:t>
            </a:r>
          </a:p>
        </p:txBody>
      </p:sp>
      <p:sp>
        <p:nvSpPr>
          <p:cNvPr id="84" name="Content Placeholder 5"/>
          <p:cNvSpPr txBox="1">
            <a:spLocks/>
          </p:cNvSpPr>
          <p:nvPr/>
        </p:nvSpPr>
        <p:spPr>
          <a:xfrm>
            <a:off x="1694692" y="1319496"/>
            <a:ext cx="3144008" cy="3100104"/>
          </a:xfrm>
          <a:prstGeom prst="rect">
            <a:avLst/>
          </a:prstGeom>
        </p:spPr>
        <p:txBody>
          <a:bodyPr>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spcBef>
                <a:spcPts val="0"/>
              </a:spcBef>
              <a:spcAft>
                <a:spcPts val="600"/>
              </a:spcAft>
              <a:buNone/>
            </a:pPr>
            <a:r>
              <a:rPr lang="en-US" sz="1500" dirty="0"/>
              <a:t>All your pictures and tables need appropriate descriptive alternative text (known as “alt text”) that doesn’t use the words “photo” or “graphic”. </a:t>
            </a:r>
          </a:p>
          <a:p>
            <a:pPr marL="0" indent="0">
              <a:lnSpc>
                <a:spcPct val="108000"/>
              </a:lnSpc>
              <a:spcBef>
                <a:spcPts val="0"/>
              </a:spcBef>
              <a:spcAft>
                <a:spcPts val="600"/>
              </a:spcAft>
              <a:buNone/>
            </a:pPr>
            <a:r>
              <a:rPr lang="en-US" sz="1500" dirty="0"/>
              <a:t>To add alt text, right click on your picture and select </a:t>
            </a:r>
            <a:r>
              <a:rPr lang="en-US" sz="1500" b="1" dirty="0">
                <a:solidFill>
                  <a:schemeClr val="accent2">
                    <a:lumMod val="75000"/>
                  </a:schemeClr>
                </a:solidFill>
              </a:rPr>
              <a:t>Format Picture</a:t>
            </a:r>
            <a:r>
              <a:rPr lang="en-US" sz="1500" dirty="0"/>
              <a:t>, then go to </a:t>
            </a:r>
            <a:r>
              <a:rPr lang="en-US" sz="1500" b="1" dirty="0">
                <a:solidFill>
                  <a:schemeClr val="accent2">
                    <a:lumMod val="75000"/>
                  </a:schemeClr>
                </a:solidFill>
              </a:rPr>
              <a:t>Size &amp; Properties</a:t>
            </a:r>
            <a:r>
              <a:rPr lang="en-US" sz="1500" dirty="0"/>
              <a:t> &gt; </a:t>
            </a:r>
            <a:r>
              <a:rPr lang="en-US" sz="1500" b="1" dirty="0">
                <a:solidFill>
                  <a:schemeClr val="accent2">
                    <a:lumMod val="75000"/>
                  </a:schemeClr>
                </a:solidFill>
              </a:rPr>
              <a:t>Alt Text </a:t>
            </a:r>
            <a:r>
              <a:rPr lang="en-US" sz="1500" dirty="0"/>
              <a:t>and add alt text only to the </a:t>
            </a:r>
            <a:r>
              <a:rPr lang="en-US" sz="1500" b="1" dirty="0">
                <a:solidFill>
                  <a:schemeClr val="accent2">
                    <a:lumMod val="75000"/>
                  </a:schemeClr>
                </a:solidFill>
              </a:rPr>
              <a:t>Description</a:t>
            </a:r>
            <a:r>
              <a:rPr lang="en-US" sz="1500" dirty="0"/>
              <a:t> field.</a:t>
            </a:r>
          </a:p>
          <a:p>
            <a:pPr marL="0" indent="0">
              <a:lnSpc>
                <a:spcPct val="108000"/>
              </a:lnSpc>
              <a:spcBef>
                <a:spcPts val="0"/>
              </a:spcBef>
              <a:spcAft>
                <a:spcPts val="600"/>
              </a:spcAft>
              <a:buFont typeface="Arial" panose="020B0604020202020204" pitchFamily="34" charset="0"/>
              <a:buNone/>
            </a:pPr>
            <a:r>
              <a:rPr lang="en-US" sz="1500" dirty="0"/>
              <a:t>Alt text examples for pictures on this slide:</a:t>
            </a:r>
          </a:p>
        </p:txBody>
      </p:sp>
      <p:grpSp>
        <p:nvGrpSpPr>
          <p:cNvPr id="85" name="Group 84" descr="Step number 1"/>
          <p:cNvGrpSpPr/>
          <p:nvPr/>
        </p:nvGrpSpPr>
        <p:grpSpPr bwMode="gray">
          <a:xfrm>
            <a:off x="1752549" y="4558569"/>
            <a:ext cx="380382" cy="296049"/>
            <a:chOff x="6741828" y="1435344"/>
            <a:chExt cx="380382" cy="296049"/>
          </a:xfrm>
        </p:grpSpPr>
        <p:sp>
          <p:nvSpPr>
            <p:cNvPr id="86" name="Rectangle 85"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8" name="Text Placeholder 1"/>
          <p:cNvSpPr txBox="1">
            <a:spLocks/>
          </p:cNvSpPr>
          <p:nvPr/>
        </p:nvSpPr>
        <p:spPr>
          <a:xfrm>
            <a:off x="2132931" y="4580943"/>
            <a:ext cx="2656721" cy="31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r>
              <a:rPr lang="en-US" sz="1500" dirty="0"/>
              <a:t>A women and girl gardening</a:t>
            </a:r>
          </a:p>
        </p:txBody>
      </p:sp>
      <p:grpSp>
        <p:nvGrpSpPr>
          <p:cNvPr id="31" name="Group 30" descr="Step number 1"/>
          <p:cNvGrpSpPr/>
          <p:nvPr/>
        </p:nvGrpSpPr>
        <p:grpSpPr bwMode="gray">
          <a:xfrm>
            <a:off x="5910913" y="4624620"/>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Example of alt text in the description field of a photo which says &quot;A women and girl gardening&quot;&#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043" y="1600200"/>
            <a:ext cx="2130552" cy="2890952"/>
          </a:xfrm>
          <a:prstGeom prst="rect">
            <a:avLst/>
          </a:prstGeom>
          <a:ln w="25400">
            <a:solidFill>
              <a:schemeClr val="bg1"/>
            </a:solidFill>
          </a:ln>
          <a:effectLst>
            <a:outerShdw blurRad="50800" dist="38100" dir="5400000" algn="t" rotWithShape="0">
              <a:prstClr val="black">
                <a:alpha val="40000"/>
              </a:prstClr>
            </a:outerShdw>
          </a:effectLst>
        </p:spPr>
      </p:pic>
      <p:grpSp>
        <p:nvGrpSpPr>
          <p:cNvPr id="93" name="Group 92" descr="Step number 2"/>
          <p:cNvGrpSpPr/>
          <p:nvPr/>
        </p:nvGrpSpPr>
        <p:grpSpPr bwMode="gray">
          <a:xfrm>
            <a:off x="1752549" y="4966650"/>
            <a:ext cx="380382" cy="296049"/>
            <a:chOff x="6741828" y="1435344"/>
            <a:chExt cx="380382" cy="296049"/>
          </a:xfrm>
        </p:grpSpPr>
        <p:sp>
          <p:nvSpPr>
            <p:cNvPr id="94" name="Rectangle 93"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96" name="Text Placeholder 3"/>
          <p:cNvSpPr txBox="1">
            <a:spLocks/>
          </p:cNvSpPr>
          <p:nvPr/>
        </p:nvSpPr>
        <p:spPr>
          <a:xfrm>
            <a:off x="2132930" y="4963075"/>
            <a:ext cx="3374164" cy="3388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r>
              <a:rPr lang="en-US" sz="1500" dirty="0"/>
              <a:t>Sand dune in light and shadow</a:t>
            </a:r>
          </a:p>
        </p:txBody>
      </p:sp>
      <p:grpSp>
        <p:nvGrpSpPr>
          <p:cNvPr id="34" name="Group 33" descr="Step number 2"/>
          <p:cNvGrpSpPr/>
          <p:nvPr/>
        </p:nvGrpSpPr>
        <p:grpSpPr bwMode="gray">
          <a:xfrm>
            <a:off x="8228953" y="5246326"/>
            <a:ext cx="380382" cy="296049"/>
            <a:chOff x="6741828" y="1435344"/>
            <a:chExt cx="380382" cy="296049"/>
          </a:xfrm>
        </p:grpSpPr>
        <p:sp>
          <p:nvSpPr>
            <p:cNvPr id="35" name="Rectangle 34"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4" name="Picture 43" descr="Example of alt text in the description field of a photo which says &quot;Sand dune in light and shadow&quot;&#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076" y="2237586"/>
            <a:ext cx="2103120" cy="2853728"/>
          </a:xfrm>
          <a:prstGeom prst="rect">
            <a:avLst/>
          </a:prstGeom>
          <a:ln w="25400">
            <a:solidFill>
              <a:schemeClr val="bg1"/>
            </a:solidFill>
          </a:ln>
          <a:effectLst>
            <a:outerShdw blurRad="50800" dist="38100" dir="5400000" algn="t" rotWithShape="0">
              <a:prstClr val="black">
                <a:alpha val="40000"/>
              </a:prstClr>
            </a:outerShdw>
          </a:effectLst>
        </p:spPr>
      </p:pic>
      <p:grpSp>
        <p:nvGrpSpPr>
          <p:cNvPr id="101" name="Group 100" descr="Step number 3"/>
          <p:cNvGrpSpPr/>
          <p:nvPr/>
        </p:nvGrpSpPr>
        <p:grpSpPr bwMode="gray">
          <a:xfrm>
            <a:off x="1752549" y="5374731"/>
            <a:ext cx="380382" cy="296049"/>
            <a:chOff x="6741828" y="1435344"/>
            <a:chExt cx="380382" cy="296049"/>
          </a:xfrm>
        </p:grpSpPr>
        <p:sp>
          <p:nvSpPr>
            <p:cNvPr id="102" name="Rectangle 101"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04" name="Text Placeholder 4"/>
          <p:cNvSpPr txBox="1">
            <a:spLocks/>
          </p:cNvSpPr>
          <p:nvPr/>
        </p:nvSpPr>
        <p:spPr>
          <a:xfrm>
            <a:off x="2132930" y="5366010"/>
            <a:ext cx="4013870" cy="336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500" dirty="0"/>
              <a:t>Basketball players raising hands together</a:t>
            </a:r>
          </a:p>
        </p:txBody>
      </p:sp>
      <p:grpSp>
        <p:nvGrpSpPr>
          <p:cNvPr id="37" name="Group 36" descr="Step number 3"/>
          <p:cNvGrpSpPr/>
          <p:nvPr/>
        </p:nvGrpSpPr>
        <p:grpSpPr bwMode="gray">
          <a:xfrm>
            <a:off x="10547000" y="5635304"/>
            <a:ext cx="380382" cy="296049"/>
            <a:chOff x="6741828" y="1435344"/>
            <a:chExt cx="380382" cy="296049"/>
          </a:xfrm>
        </p:grpSpPr>
        <p:sp>
          <p:nvSpPr>
            <p:cNvPr id="38" name="Rectangle 3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2" name="Picture 41" descr="Example of alt text in the description field of a photo which says &quot;Basketball players raising hands together&qu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0140" y="2677528"/>
            <a:ext cx="2103120" cy="2853729"/>
          </a:xfrm>
          <a:prstGeom prst="rect">
            <a:avLst/>
          </a:prstGeom>
          <a:ln w="25400">
            <a:solidFill>
              <a:schemeClr val="bg1"/>
            </a:solidFill>
          </a:ln>
          <a:effectLst>
            <a:outerShdw blurRad="50800" dist="38100" dir="5400000" algn="t" rotWithShape="0">
              <a:prstClr val="black">
                <a:alpha val="40000"/>
              </a:prstClr>
            </a:outerShdw>
          </a:effectLst>
        </p:spPr>
      </p:pic>
      <p:sp>
        <p:nvSpPr>
          <p:cNvPr id="109" name="Rectangle 108">
            <a:hlinkClick r:id="rId6"/>
          </p:cNvPr>
          <p:cNvSpPr/>
          <p:nvPr/>
        </p:nvSpPr>
        <p:spPr>
          <a:xfrm>
            <a:off x="1826290" y="6041997"/>
            <a:ext cx="3732681" cy="315260"/>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7" tooltip="Learn more about adding alt text to images"/>
              </a:rPr>
              <a:t>Learn more about adding alt text to images</a:t>
            </a:r>
            <a:endParaRPr lang="en-US" sz="1400" dirty="0">
              <a:solidFill>
                <a:schemeClr val="tx1">
                  <a:lumMod val="75000"/>
                  <a:lumOff val="25000"/>
                </a:schemeClr>
              </a:solidFill>
            </a:endParaRPr>
          </a:p>
        </p:txBody>
      </p:sp>
      <p:pic>
        <p:nvPicPr>
          <p:cNvPr id="110" name="Picture 109" descr="Alternative text logo"/>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3330" y="5804049"/>
            <a:ext cx="822960" cy="641181"/>
          </a:xfrm>
          <a:prstGeom prst="rect">
            <a:avLst/>
          </a:prstGeom>
        </p:spPr>
      </p:pic>
    </p:spTree>
    <p:extLst>
      <p:ext uri="{BB962C8B-B14F-4D97-AF65-F5344CB8AC3E}">
        <p14:creationId xmlns:p14="http://schemas.microsoft.com/office/powerpoint/2010/main" val="1971299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48056"/>
            <a:ext cx="11309348" cy="640080"/>
          </a:xfrm>
        </p:spPr>
        <p:txBody>
          <a:bodyPr>
            <a:normAutofit/>
          </a:bodyPr>
          <a:lstStyle/>
          <a:p>
            <a:r>
              <a:rPr lang="en-US" dirty="0"/>
              <a:t>Alt Text Accessibility Rules – Charts</a:t>
            </a:r>
          </a:p>
        </p:txBody>
      </p:sp>
      <p:sp>
        <p:nvSpPr>
          <p:cNvPr id="29" name="Content Placeholder 5"/>
          <p:cNvSpPr txBox="1">
            <a:spLocks/>
          </p:cNvSpPr>
          <p:nvPr/>
        </p:nvSpPr>
        <p:spPr>
          <a:xfrm>
            <a:off x="1707418" y="1255487"/>
            <a:ext cx="4677199" cy="1908630"/>
          </a:xfrm>
          <a:prstGeom prst="rect">
            <a:avLst/>
          </a:prstGeom>
        </p:spPr>
        <p:txBody>
          <a:bodyPr vert="horz" lIns="91440" tIns="45720" rIns="91440" bIns="45720" rtlCol="0" anchor="t" anchorCtr="0">
            <a:norm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All charts also need to have alt text. To add alt text to a chart, right click on the chart and select </a:t>
            </a:r>
            <a:r>
              <a:rPr lang="en-US" sz="1600" b="1" dirty="0">
                <a:solidFill>
                  <a:schemeClr val="accent2">
                    <a:lumMod val="75000"/>
                  </a:schemeClr>
                </a:solidFill>
              </a:rPr>
              <a:t>Format Chart Area</a:t>
            </a:r>
            <a:r>
              <a:rPr lang="en-US" sz="1600" dirty="0">
                <a:solidFill>
                  <a:schemeClr val="accent2">
                    <a:lumMod val="75000"/>
                  </a:schemeClr>
                </a:solidFill>
              </a:rPr>
              <a:t> </a:t>
            </a:r>
            <a:r>
              <a:rPr lang="en-US" sz="1600" dirty="0">
                <a:solidFill>
                  <a:schemeClr val="tx1">
                    <a:lumMod val="75000"/>
                    <a:lumOff val="25000"/>
                  </a:schemeClr>
                </a:solidFill>
              </a:rPr>
              <a:t>which will open the </a:t>
            </a:r>
            <a:r>
              <a:rPr lang="en-US" sz="1600" b="1" dirty="0">
                <a:solidFill>
                  <a:schemeClr val="accent2">
                    <a:lumMod val="75000"/>
                  </a:schemeClr>
                </a:solidFill>
              </a:rPr>
              <a:t>Format Chart Area pane</a:t>
            </a:r>
            <a:r>
              <a:rPr lang="en-US" sz="1600" dirty="0">
                <a:solidFill>
                  <a:schemeClr val="tx1">
                    <a:lumMod val="75000"/>
                    <a:lumOff val="25000"/>
                  </a:schemeClr>
                </a:solidFill>
              </a:rPr>
              <a:t>, then go to </a:t>
            </a:r>
            <a:r>
              <a:rPr lang="en-US" sz="1600" b="1" dirty="0">
                <a:solidFill>
                  <a:schemeClr val="accent2">
                    <a:lumMod val="75000"/>
                  </a:schemeClr>
                </a:solidFill>
              </a:rPr>
              <a:t>Size &amp; Properties </a:t>
            </a:r>
            <a:r>
              <a:rPr lang="en-US" sz="1600" dirty="0">
                <a:solidFill>
                  <a:schemeClr val="tx1">
                    <a:lumMod val="75000"/>
                    <a:lumOff val="25000"/>
                  </a:schemeClr>
                </a:solidFill>
              </a:rPr>
              <a:t>&gt;</a:t>
            </a:r>
            <a:r>
              <a:rPr lang="en-US" sz="1600" b="1" dirty="0">
                <a:solidFill>
                  <a:schemeClr val="tx1">
                    <a:lumMod val="75000"/>
                    <a:lumOff val="25000"/>
                  </a:schemeClr>
                </a:solidFill>
              </a:rPr>
              <a: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and enter your alt text only into the</a:t>
            </a:r>
            <a:r>
              <a:rPr lang="en-US" sz="1600" b="1" dirty="0">
                <a:solidFill>
                  <a:schemeClr val="tx1">
                    <a:lumMod val="75000"/>
                    <a:lumOff val="25000"/>
                  </a:schemeClr>
                </a:solidFill>
              </a:rPr>
              <a:t> </a:t>
            </a:r>
            <a:r>
              <a:rPr lang="en-US" sz="1600" b="1" dirty="0">
                <a:solidFill>
                  <a:schemeClr val="accent2">
                    <a:lumMod val="75000"/>
                  </a:schemeClr>
                </a:solidFill>
              </a:rPr>
              <a:t>Description</a:t>
            </a:r>
            <a:r>
              <a:rPr lang="en-US" sz="1600" dirty="0">
                <a:solidFill>
                  <a:schemeClr val="tx1">
                    <a:lumMod val="75000"/>
                    <a:lumOff val="25000"/>
                  </a:schemeClr>
                </a:solidFill>
              </a:rPr>
              <a:t> field.</a:t>
            </a:r>
          </a:p>
          <a:p>
            <a:pPr algn="l">
              <a:lnSpc>
                <a:spcPct val="108000"/>
              </a:lnSpc>
            </a:pPr>
            <a:endParaRPr lang="en-US" sz="1600" dirty="0">
              <a:solidFill>
                <a:schemeClr val="tx1">
                  <a:lumMod val="75000"/>
                  <a:lumOff val="25000"/>
                </a:schemeClr>
              </a:solidFill>
            </a:endParaRPr>
          </a:p>
          <a:p>
            <a:pPr algn="l">
              <a:lnSpc>
                <a:spcPct val="108000"/>
              </a:lnSpc>
            </a:pPr>
            <a:endParaRPr lang="en-US" sz="1600" dirty="0">
              <a:solidFill>
                <a:schemeClr val="tx1">
                  <a:lumMod val="75000"/>
                  <a:lumOff val="25000"/>
                </a:schemeClr>
              </a:solidFill>
            </a:endParaRPr>
          </a:p>
        </p:txBody>
      </p:sp>
      <p:sp>
        <p:nvSpPr>
          <p:cNvPr id="30" name="Rectangle 29">
            <a:extLst>
              <a:ext uri="{FF2B5EF4-FFF2-40B4-BE49-F238E27FC236}">
                <a16:creationId xmlns:a16="http://schemas.microsoft.com/office/drawing/2014/main" id="{3DC8010E-6ED8-43C5-BF72-68600B9B12EF}"/>
              </a:ext>
            </a:extLst>
          </p:cNvPr>
          <p:cNvSpPr/>
          <p:nvPr/>
        </p:nvSpPr>
        <p:spPr>
          <a:xfrm>
            <a:off x="6934199" y="1255487"/>
            <a:ext cx="4762501" cy="611413"/>
          </a:xfrm>
          <a:prstGeom prst="rect">
            <a:avLst/>
          </a:prstGeom>
        </p:spPr>
        <p:txBody>
          <a:bodyPr wrap="square">
            <a:noAutofit/>
          </a:bodyPr>
          <a:lstStyle/>
          <a:p>
            <a:pPr>
              <a:lnSpc>
                <a:spcPct val="108000"/>
              </a:lnSpc>
            </a:pPr>
            <a:r>
              <a:rPr lang="en-US" sz="1600" dirty="0">
                <a:solidFill>
                  <a:schemeClr val="tx1">
                    <a:lumMod val="75000"/>
                    <a:lumOff val="25000"/>
                  </a:schemeClr>
                </a:solidFill>
              </a:rPr>
              <a:t>Alt text examples for two different chart types on this slide:</a:t>
            </a:r>
          </a:p>
        </p:txBody>
      </p:sp>
      <p:grpSp>
        <p:nvGrpSpPr>
          <p:cNvPr id="31" name="Group 30" descr="Step number 1">
            <a:extLst>
              <a:ext uri="{FF2B5EF4-FFF2-40B4-BE49-F238E27FC236}">
                <a16:creationId xmlns:a16="http://schemas.microsoft.com/office/drawing/2014/main" id="{6A6055F5-E39D-4074-8C6F-02006FCAE5A8}"/>
              </a:ext>
            </a:extLst>
          </p:cNvPr>
          <p:cNvGrpSpPr/>
          <p:nvPr/>
        </p:nvGrpSpPr>
        <p:grpSpPr bwMode="gray">
          <a:xfrm>
            <a:off x="6998149" y="1906173"/>
            <a:ext cx="380382" cy="296049"/>
            <a:chOff x="6741828" y="1435344"/>
            <a:chExt cx="380382" cy="296049"/>
          </a:xfrm>
        </p:grpSpPr>
        <p:sp>
          <p:nvSpPr>
            <p:cNvPr id="32" name="Rectangle 31" descr="Step number 1">
              <a:extLst>
                <a:ext uri="{FF2B5EF4-FFF2-40B4-BE49-F238E27FC236}">
                  <a16:creationId xmlns:a16="http://schemas.microsoft.com/office/drawing/2014/main" id="{7A1C79D7-AF06-41F8-B439-2496DF13E1D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a:extLst>
                <a:ext uri="{FF2B5EF4-FFF2-40B4-BE49-F238E27FC236}">
                  <a16:creationId xmlns:a16="http://schemas.microsoft.com/office/drawing/2014/main" id="{BEEE1CCD-0535-4C61-B9F8-E616260D281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4" name="Rectangle 33">
            <a:extLst>
              <a:ext uri="{FF2B5EF4-FFF2-40B4-BE49-F238E27FC236}">
                <a16:creationId xmlns:a16="http://schemas.microsoft.com/office/drawing/2014/main" id="{D5C8F1BE-1EBE-4B2E-A5DC-105FDDED9935}"/>
              </a:ext>
            </a:extLst>
          </p:cNvPr>
          <p:cNvSpPr/>
          <p:nvPr/>
        </p:nvSpPr>
        <p:spPr>
          <a:xfrm>
            <a:off x="7378531" y="1878158"/>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Line chart showing values of three series for four categories</a:t>
            </a:r>
          </a:p>
        </p:txBody>
      </p:sp>
      <p:graphicFrame>
        <p:nvGraphicFramePr>
          <p:cNvPr id="35" name="Content Placeholder 14" descr="Line chart showing values of three series for four categories "/>
          <p:cNvGraphicFramePr>
            <a:graphicFrameLocks/>
          </p:cNvGraphicFramePr>
          <p:nvPr/>
        </p:nvGraphicFramePr>
        <p:xfrm>
          <a:off x="1728788" y="3118809"/>
          <a:ext cx="4656137" cy="2881313"/>
        </p:xfrm>
        <a:graphic>
          <a:graphicData uri="http://schemas.openxmlformats.org/drawingml/2006/chart">
            <c:chart xmlns:c="http://schemas.openxmlformats.org/drawingml/2006/chart" xmlns:r="http://schemas.openxmlformats.org/officeDocument/2006/relationships" r:id="rId2"/>
          </a:graphicData>
        </a:graphic>
      </p:graphicFrame>
      <p:grpSp>
        <p:nvGrpSpPr>
          <p:cNvPr id="36" name="Group 35" descr="Step number 1">
            <a:extLst>
              <a:ext uri="{FF2B5EF4-FFF2-40B4-BE49-F238E27FC236}">
                <a16:creationId xmlns:a16="http://schemas.microsoft.com/office/drawing/2014/main" id="{E4E034A1-3D79-412D-B9DE-EC96DBE94098}"/>
              </a:ext>
            </a:extLst>
          </p:cNvPr>
          <p:cNvGrpSpPr/>
          <p:nvPr/>
        </p:nvGrpSpPr>
        <p:grpSpPr bwMode="gray">
          <a:xfrm>
            <a:off x="2006150" y="3159101"/>
            <a:ext cx="380382" cy="296049"/>
            <a:chOff x="6741828" y="1435344"/>
            <a:chExt cx="380382" cy="296049"/>
          </a:xfrm>
        </p:grpSpPr>
        <p:sp>
          <p:nvSpPr>
            <p:cNvPr id="37" name="Rectangle 36" descr="Step number 1">
              <a:extLst>
                <a:ext uri="{FF2B5EF4-FFF2-40B4-BE49-F238E27FC236}">
                  <a16:creationId xmlns:a16="http://schemas.microsoft.com/office/drawing/2014/main" id="{26367CCE-C453-463A-A250-4EE2CCC5463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Small square with numeral 1 inside ">
              <a:extLst>
                <a:ext uri="{FF2B5EF4-FFF2-40B4-BE49-F238E27FC236}">
                  <a16:creationId xmlns:a16="http://schemas.microsoft.com/office/drawing/2014/main" id="{70BB2097-0A7A-4490-BB97-1BD6D9E6FDAF}"/>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9" name="Group 38" descr="Step number 2">
            <a:extLst>
              <a:ext uri="{FF2B5EF4-FFF2-40B4-BE49-F238E27FC236}">
                <a16:creationId xmlns:a16="http://schemas.microsoft.com/office/drawing/2014/main" id="{6A823E97-98B5-46D0-BC73-B55655C55196}"/>
              </a:ext>
            </a:extLst>
          </p:cNvPr>
          <p:cNvGrpSpPr/>
          <p:nvPr/>
        </p:nvGrpSpPr>
        <p:grpSpPr bwMode="gray">
          <a:xfrm>
            <a:off x="6998149" y="2479634"/>
            <a:ext cx="380382" cy="296049"/>
            <a:chOff x="6741828" y="1435344"/>
            <a:chExt cx="380382" cy="296049"/>
          </a:xfrm>
        </p:grpSpPr>
        <p:sp>
          <p:nvSpPr>
            <p:cNvPr id="40" name="Rectangle 39" descr="Step number 2">
              <a:extLst>
                <a:ext uri="{FF2B5EF4-FFF2-40B4-BE49-F238E27FC236}">
                  <a16:creationId xmlns:a16="http://schemas.microsoft.com/office/drawing/2014/main" id="{59C04343-EBDC-4457-9884-F0891E55B93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Small square with numeral 2 inside ">
              <a:extLst>
                <a:ext uri="{FF2B5EF4-FFF2-40B4-BE49-F238E27FC236}">
                  <a16:creationId xmlns:a16="http://schemas.microsoft.com/office/drawing/2014/main" id="{996F8C6F-26C5-4A10-A8BD-A662C982869A}"/>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Rectangle 41">
            <a:extLst>
              <a:ext uri="{FF2B5EF4-FFF2-40B4-BE49-F238E27FC236}">
                <a16:creationId xmlns:a16="http://schemas.microsoft.com/office/drawing/2014/main" id="{B1933D1E-9888-41DE-87BE-9758A7593C88}"/>
              </a:ext>
            </a:extLst>
          </p:cNvPr>
          <p:cNvSpPr/>
          <p:nvPr/>
        </p:nvSpPr>
        <p:spPr>
          <a:xfrm>
            <a:off x="7378531" y="2450507"/>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Clustered column chart showing values of three series for four categories</a:t>
            </a:r>
          </a:p>
        </p:txBody>
      </p:sp>
      <p:graphicFrame>
        <p:nvGraphicFramePr>
          <p:cNvPr id="43" name="Content Placeholder 4" descr="Clustered column chart depicting values of three series for four categories"/>
          <p:cNvGraphicFramePr>
            <a:graphicFrameLocks/>
          </p:cNvGraphicFramePr>
          <p:nvPr/>
        </p:nvGraphicFramePr>
        <p:xfrm>
          <a:off x="6934200" y="3118809"/>
          <a:ext cx="4652963" cy="2881313"/>
        </p:xfrm>
        <a:graphic>
          <a:graphicData uri="http://schemas.openxmlformats.org/drawingml/2006/chart">
            <c:chart xmlns:c="http://schemas.openxmlformats.org/drawingml/2006/chart" xmlns:r="http://schemas.openxmlformats.org/officeDocument/2006/relationships" r:id="rId3"/>
          </a:graphicData>
        </a:graphic>
      </p:graphicFrame>
      <p:grpSp>
        <p:nvGrpSpPr>
          <p:cNvPr id="44" name="Group 43" descr="Step number 2">
            <a:extLst>
              <a:ext uri="{FF2B5EF4-FFF2-40B4-BE49-F238E27FC236}">
                <a16:creationId xmlns:a16="http://schemas.microsoft.com/office/drawing/2014/main" id="{CAA8B6B0-571B-443E-8EA6-CE6E926855EB}"/>
              </a:ext>
            </a:extLst>
          </p:cNvPr>
          <p:cNvGrpSpPr/>
          <p:nvPr/>
        </p:nvGrpSpPr>
        <p:grpSpPr bwMode="gray">
          <a:xfrm>
            <a:off x="7290249" y="3159101"/>
            <a:ext cx="380382" cy="296049"/>
            <a:chOff x="6741828" y="1435344"/>
            <a:chExt cx="380382" cy="296049"/>
          </a:xfrm>
        </p:grpSpPr>
        <p:sp>
          <p:nvSpPr>
            <p:cNvPr id="45" name="Rectangle 44" descr="Step number 2">
              <a:extLst>
                <a:ext uri="{FF2B5EF4-FFF2-40B4-BE49-F238E27FC236}">
                  <a16:creationId xmlns:a16="http://schemas.microsoft.com/office/drawing/2014/main" id="{0EC9B08E-C20F-4D79-B265-4BA01303DA47}"/>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descr="Small square with numeral 2 inside ">
              <a:extLst>
                <a:ext uri="{FF2B5EF4-FFF2-40B4-BE49-F238E27FC236}">
                  <a16:creationId xmlns:a16="http://schemas.microsoft.com/office/drawing/2014/main" id="{8BA0AFD2-703B-4EDA-B1DD-5A3CBBA995A8}"/>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7" name="Rectangle 46">
            <a:hlinkClick r:id="rId4"/>
          </p:cNvPr>
          <p:cNvSpPr/>
          <p:nvPr/>
        </p:nvSpPr>
        <p:spPr>
          <a:xfrm>
            <a:off x="1826290" y="6041997"/>
            <a:ext cx="3616567" cy="307777"/>
          </a:xfrm>
          <a:prstGeom prst="rect">
            <a:avLst/>
          </a:prstGeom>
        </p:spPr>
        <p:txBody>
          <a:bodyPr wrap="square">
            <a:spAutoFit/>
          </a:bodyPr>
          <a:lstStyle/>
          <a:p>
            <a:r>
              <a:rPr lang="en-US" sz="1400" dirty="0">
                <a:hlinkClick r:id="rId5" tooltip="Learn more about adding alt text to charts"/>
              </a:rPr>
              <a:t>Learn more about adding alt text to charts</a:t>
            </a:r>
            <a:endParaRPr lang="en-US" sz="1400" dirty="0"/>
          </a:p>
        </p:txBody>
      </p:sp>
      <p:pic>
        <p:nvPicPr>
          <p:cNvPr id="48" name="Picture 47" descr="Chart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315" y="5804049"/>
            <a:ext cx="736989" cy="641181"/>
          </a:xfrm>
          <a:prstGeom prst="rect">
            <a:avLst/>
          </a:prstGeom>
        </p:spPr>
      </p:pic>
    </p:spTree>
    <p:extLst>
      <p:ext uri="{BB962C8B-B14F-4D97-AF65-F5344CB8AC3E}">
        <p14:creationId xmlns:p14="http://schemas.microsoft.com/office/powerpoint/2010/main" val="2772133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b-group Alt text i.e. Task description under Ste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329" y="3977102"/>
            <a:ext cx="3995227" cy="2843784"/>
          </a:xfrm>
          <a:prstGeom prst="rect">
            <a:avLst/>
          </a:prstGeom>
        </p:spPr>
      </p:pic>
      <p:pic>
        <p:nvPicPr>
          <p:cNvPr id="3" name="Picture 2" descr="Grouped Alt text in the description field i.e Alternating Flow diagram showing 3 groups arranged from left to right with a title and bullet points in each group and a curved arrow showing the flow from one group to the n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368" y="1170432"/>
            <a:ext cx="4297680" cy="2916936"/>
          </a:xfrm>
          <a:prstGeom prst="rect">
            <a:avLst/>
          </a:prstGeom>
        </p:spPr>
      </p:pic>
      <p:sp>
        <p:nvSpPr>
          <p:cNvPr id="18" name="Title 17"/>
          <p:cNvSpPr>
            <a:spLocks noGrp="1"/>
          </p:cNvSpPr>
          <p:nvPr>
            <p:ph type="title"/>
          </p:nvPr>
        </p:nvSpPr>
        <p:spPr>
          <a:xfrm>
            <a:off x="521208" y="448056"/>
            <a:ext cx="11309348" cy="640080"/>
          </a:xfrm>
        </p:spPr>
        <p:txBody>
          <a:bodyPr>
            <a:normAutofit/>
          </a:bodyPr>
          <a:lstStyle/>
          <a:p>
            <a:r>
              <a:rPr lang="en-US" dirty="0"/>
              <a:t>Alt Text Accessibility Rules – SmartArt</a:t>
            </a:r>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Alt text should be added to SmartArt diagrams on both grouped and sub-grouped objects. For grouped objects, only add alt text in the </a:t>
            </a:r>
            <a:r>
              <a:rPr lang="en-US" sz="1600" b="1" dirty="0">
                <a:solidFill>
                  <a:schemeClr val="accent2">
                    <a:lumMod val="75000"/>
                  </a:schemeClr>
                </a:solidFill>
              </a:rPr>
              <a:t>Description</a:t>
            </a:r>
            <a:r>
              <a:rPr lang="en-US" sz="1600" dirty="0">
                <a:solidFill>
                  <a:schemeClr val="tx1">
                    <a:lumMod val="75000"/>
                    <a:lumOff val="25000"/>
                  </a:schemeClr>
                </a:solidFill>
              </a:rPr>
              <a:t> field. For sub-grouped objects, only add alt text in the </a:t>
            </a:r>
            <a:r>
              <a:rPr lang="en-US" sz="1600" b="1" dirty="0">
                <a:solidFill>
                  <a:schemeClr val="accent2">
                    <a:lumMod val="75000"/>
                  </a:schemeClr>
                </a:solidFill>
              </a:rPr>
              <a:t>Title</a:t>
            </a:r>
            <a:r>
              <a:rPr lang="en-US" sz="1600" dirty="0">
                <a:solidFill>
                  <a:schemeClr val="tx1">
                    <a:lumMod val="75000"/>
                    <a:lumOff val="25000"/>
                  </a:schemeClr>
                </a:solidFill>
              </a:rPr>
              <a:t> field. Here are some alt text examples for SmartArt diagrams:</a:t>
            </a:r>
          </a:p>
        </p:txBody>
      </p:sp>
      <p:grpSp>
        <p:nvGrpSpPr>
          <p:cNvPr id="50" name="Group 49" descr="Step number 1"/>
          <p:cNvGrpSpPr/>
          <p:nvPr/>
        </p:nvGrpSpPr>
        <p:grpSpPr bwMode="gray">
          <a:xfrm>
            <a:off x="2040846" y="2743200"/>
            <a:ext cx="380382" cy="296049"/>
            <a:chOff x="6741828" y="1435344"/>
            <a:chExt cx="380382" cy="296049"/>
          </a:xfrm>
        </p:grpSpPr>
        <p:sp>
          <p:nvSpPr>
            <p:cNvPr id="51" name="Rectangle 5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r>
              <a:rPr lang="en-US" sz="1600" dirty="0">
                <a:solidFill>
                  <a:schemeClr val="tx1">
                    <a:lumMod val="75000"/>
                    <a:lumOff val="25000"/>
                  </a:schemeClr>
                </a:solidFill>
              </a:rPr>
              <a:t>Text example for a grouped SmartArt diagram:</a:t>
            </a:r>
          </a:p>
          <a:p>
            <a:pPr marL="0" indent="0">
              <a:lnSpc>
                <a:spcPct val="118000"/>
              </a:lnSpc>
              <a:spcBef>
                <a:spcPts val="0"/>
              </a:spcBef>
              <a:buNone/>
            </a:pPr>
            <a:r>
              <a:rPr lang="en-US" sz="1600" dirty="0">
                <a:solidFill>
                  <a:schemeClr val="tx1">
                    <a:lumMod val="75000"/>
                    <a:lumOff val="25000"/>
                  </a:schemeClr>
                </a:solidFill>
              </a:rPr>
              <a:t>“Alternating Flow diagram showing 3 groups arranged from left to right with a title and bullet points in each group and a curved arrow showing the flow from one group to the next.”</a:t>
            </a:r>
          </a:p>
          <a:p>
            <a:pPr marL="0" indent="0">
              <a:lnSpc>
                <a:spcPct val="118000"/>
              </a:lnSpc>
              <a:spcBef>
                <a:spcPts val="0"/>
              </a:spcBef>
              <a:buNone/>
            </a:pPr>
            <a:r>
              <a:rPr lang="en-US" sz="1600" dirty="0">
                <a:solidFill>
                  <a:schemeClr val="tx1">
                    <a:lumMod val="75000"/>
                    <a:lumOff val="25000"/>
                  </a:schemeClr>
                </a:solidFill>
              </a:rPr>
              <a:t>To add alt text to a grouped SmartArt diagram, right click on the diagram and select </a:t>
            </a:r>
            <a:r>
              <a:rPr lang="en-US" sz="1600" b="1" dirty="0">
                <a:solidFill>
                  <a:schemeClr val="accent2">
                    <a:lumMod val="75000"/>
                  </a:schemeClr>
                </a:solidFill>
              </a:rPr>
              <a:t>Format Object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Size &amp; Properties</a:t>
            </a:r>
            <a:r>
              <a:rPr lang="en-US" sz="1600" dirty="0">
                <a:solidFill>
                  <a:schemeClr val="tx1">
                    <a:lumMod val="75000"/>
                    <a:lumOff val="25000"/>
                  </a:schemeClr>
                </a:solidFill>
              </a:rPr>
              <a:t> &gt;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Description</a:t>
            </a:r>
          </a:p>
        </p:txBody>
      </p:sp>
      <p:grpSp>
        <p:nvGrpSpPr>
          <p:cNvPr id="47" name="Group 46" descr="Step number 1"/>
          <p:cNvGrpSpPr/>
          <p:nvPr/>
        </p:nvGrpSpPr>
        <p:grpSpPr bwMode="gray">
          <a:xfrm>
            <a:off x="8342869" y="3198426"/>
            <a:ext cx="380382" cy="296049"/>
            <a:chOff x="6741828" y="1435344"/>
            <a:chExt cx="380382" cy="296049"/>
          </a:xfrm>
        </p:grpSpPr>
        <p:sp>
          <p:nvSpPr>
            <p:cNvPr id="48" name="Rectangle 47"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59" name="Group 58" descr="Step number 2"/>
          <p:cNvGrpSpPr/>
          <p:nvPr/>
        </p:nvGrpSpPr>
        <p:grpSpPr bwMode="gray">
          <a:xfrm>
            <a:off x="2040846" y="4653216"/>
            <a:ext cx="380382" cy="296049"/>
            <a:chOff x="6741828" y="1435344"/>
            <a:chExt cx="380382" cy="296049"/>
          </a:xfrm>
        </p:grpSpPr>
        <p:sp>
          <p:nvSpPr>
            <p:cNvPr id="60" name="Rectangle 59"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500" dirty="0">
                <a:solidFill>
                  <a:schemeClr val="tx1">
                    <a:lumMod val="75000"/>
                    <a:lumOff val="25000"/>
                  </a:schemeClr>
                </a:solidFill>
              </a:rPr>
              <a:t>Text example for a sub-grouped SmartArt object:</a:t>
            </a:r>
          </a:p>
          <a:p>
            <a:pPr marL="0" indent="0">
              <a:lnSpc>
                <a:spcPct val="108000"/>
              </a:lnSpc>
              <a:spcBef>
                <a:spcPts val="0"/>
              </a:spcBef>
              <a:buNone/>
            </a:pPr>
            <a:r>
              <a:rPr lang="en-US" sz="1500" dirty="0">
                <a:solidFill>
                  <a:schemeClr val="tx1">
                    <a:lumMod val="75000"/>
                    <a:lumOff val="25000"/>
                  </a:schemeClr>
                </a:solidFill>
              </a:rPr>
              <a:t>“Task description under Step 4”</a:t>
            </a:r>
          </a:p>
          <a:p>
            <a:pPr marL="0" indent="0">
              <a:lnSpc>
                <a:spcPct val="108000"/>
              </a:lnSpc>
              <a:spcBef>
                <a:spcPts val="0"/>
              </a:spcBef>
              <a:buNone/>
            </a:pPr>
            <a:r>
              <a:rPr lang="en-US" sz="1500" dirty="0">
                <a:solidFill>
                  <a:schemeClr val="tx1">
                    <a:lumMod val="75000"/>
                    <a:lumOff val="25000"/>
                  </a:schemeClr>
                </a:solidFill>
              </a:rPr>
              <a:t>To add alt text for grouped objects inside of SmartArt diagrams, right click on the object and select </a:t>
            </a:r>
            <a:r>
              <a:rPr lang="en-US" sz="1500" b="1" dirty="0">
                <a:solidFill>
                  <a:schemeClr val="accent2">
                    <a:lumMod val="75000"/>
                  </a:schemeClr>
                </a:solidFill>
              </a:rPr>
              <a:t>Format Object </a:t>
            </a:r>
            <a:r>
              <a:rPr lang="en-US" sz="1500" dirty="0">
                <a:solidFill>
                  <a:schemeClr val="tx1">
                    <a:lumMod val="75000"/>
                    <a:lumOff val="25000"/>
                  </a:schemeClr>
                </a:solidFill>
              </a:rPr>
              <a:t>&gt;</a:t>
            </a:r>
            <a:r>
              <a:rPr lang="en-US" sz="1500" b="1" dirty="0">
                <a:solidFill>
                  <a:schemeClr val="tx1">
                    <a:lumMod val="75000"/>
                    <a:lumOff val="25000"/>
                  </a:schemeClr>
                </a:solidFill>
              </a:rPr>
              <a:t> </a:t>
            </a:r>
            <a:r>
              <a:rPr lang="en-US" sz="1500" b="1" dirty="0">
                <a:solidFill>
                  <a:schemeClr val="accent2">
                    <a:lumMod val="75000"/>
                  </a:schemeClr>
                </a:solidFill>
              </a:rPr>
              <a:t>Size &amp; Properties</a:t>
            </a:r>
            <a:r>
              <a:rPr lang="en-US" sz="1500" dirty="0">
                <a:solidFill>
                  <a:schemeClr val="accent2">
                    <a:lumMod val="75000"/>
                  </a:schemeClr>
                </a:solidFill>
              </a:rPr>
              <a:t> </a:t>
            </a:r>
            <a:r>
              <a:rPr lang="en-US" sz="1500" dirty="0">
                <a:solidFill>
                  <a:schemeClr val="tx1">
                    <a:lumMod val="75000"/>
                    <a:lumOff val="25000"/>
                  </a:schemeClr>
                </a:solidFill>
              </a:rPr>
              <a:t>&gt; </a:t>
            </a:r>
            <a:r>
              <a:rPr lang="en-US" sz="1500" b="1" dirty="0">
                <a:solidFill>
                  <a:schemeClr val="accent2">
                    <a:lumMod val="75000"/>
                  </a:schemeClr>
                </a:solidFill>
              </a:rPr>
              <a:t>Alt Text </a:t>
            </a:r>
            <a:r>
              <a:rPr lang="en-US" sz="1500" dirty="0">
                <a:solidFill>
                  <a:schemeClr val="tx1">
                    <a:lumMod val="75000"/>
                    <a:lumOff val="25000"/>
                  </a:schemeClr>
                </a:solidFill>
              </a:rPr>
              <a:t>&gt; </a:t>
            </a:r>
            <a:r>
              <a:rPr lang="en-US" sz="1500" b="1" dirty="0">
                <a:solidFill>
                  <a:schemeClr val="accent2">
                    <a:lumMod val="75000"/>
                  </a:schemeClr>
                </a:solidFill>
              </a:rPr>
              <a:t>Title</a:t>
            </a:r>
          </a:p>
          <a:p>
            <a:pPr marL="0" indent="0">
              <a:lnSpc>
                <a:spcPct val="108000"/>
              </a:lnSpc>
              <a:spcBef>
                <a:spcPts val="0"/>
              </a:spcBef>
              <a:buNone/>
            </a:pPr>
            <a:endParaRPr lang="en-US" sz="1500" dirty="0">
              <a:solidFill>
                <a:schemeClr val="tx1">
                  <a:lumMod val="75000"/>
                  <a:lumOff val="25000"/>
                </a:schemeClr>
              </a:solidFill>
            </a:endParaRPr>
          </a:p>
        </p:txBody>
      </p:sp>
      <p:grpSp>
        <p:nvGrpSpPr>
          <p:cNvPr id="81" name="Group 80" descr="Step number 2"/>
          <p:cNvGrpSpPr/>
          <p:nvPr/>
        </p:nvGrpSpPr>
        <p:grpSpPr bwMode="gray">
          <a:xfrm>
            <a:off x="8369763" y="6000998"/>
            <a:ext cx="380382" cy="296049"/>
            <a:chOff x="6741828" y="1435344"/>
            <a:chExt cx="380382" cy="296049"/>
          </a:xfrm>
        </p:grpSpPr>
        <p:sp>
          <p:nvSpPr>
            <p:cNvPr id="82" name="Rectangle 81"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TextBox 65" descr="Small square with numeral 2 inside "/>
            <p:cNvSpPr txBox="1"/>
            <p:nvPr/>
          </p:nvSpPr>
          <p:spPr bwMode="gray">
            <a:xfrm>
              <a:off x="6741828" y="1435344"/>
              <a:ext cx="38038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7" name="Rectangle 76"/>
          <p:cNvSpPr/>
          <p:nvPr/>
        </p:nvSpPr>
        <p:spPr>
          <a:xfrm>
            <a:off x="1826290" y="6041997"/>
            <a:ext cx="4501939" cy="307777"/>
          </a:xfrm>
          <a:prstGeom prst="rect">
            <a:avLst/>
          </a:prstGeom>
        </p:spPr>
        <p:txBody>
          <a:bodyPr wrap="square">
            <a:spAutoFit/>
          </a:bodyPr>
          <a:lstStyle/>
          <a:p>
            <a:r>
              <a:rPr lang="en-US" sz="1400" dirty="0">
                <a:hlinkClick r:id="rId4" tooltip="Learn more about adding alt text to SmartArt graphics"/>
              </a:rPr>
              <a:t>Learn more about adding alt text to SmartArt graphics</a:t>
            </a:r>
            <a:endParaRPr lang="en-US" sz="1400" dirty="0"/>
          </a:p>
        </p:txBody>
      </p:sp>
      <p:pic>
        <p:nvPicPr>
          <p:cNvPr id="78" name="Picture 77" descr="SmartArt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683" y="5804049"/>
            <a:ext cx="662252" cy="641181"/>
          </a:xfrm>
          <a:prstGeom prst="rect">
            <a:avLst/>
          </a:prstGeom>
        </p:spPr>
      </p:pic>
    </p:spTree>
    <p:extLst>
      <p:ext uri="{BB962C8B-B14F-4D97-AF65-F5344CB8AC3E}">
        <p14:creationId xmlns:p14="http://schemas.microsoft.com/office/powerpoint/2010/main" val="442917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21208" y="448056"/>
            <a:ext cx="11309348" cy="640080"/>
          </a:xfrm>
        </p:spPr>
        <p:txBody>
          <a:bodyPr>
            <a:normAutofit/>
          </a:bodyPr>
          <a:lstStyle/>
          <a:p>
            <a:r>
              <a:rPr lang="en-US" dirty="0"/>
              <a:t>Accessibility Rules – Tables</a:t>
            </a:r>
          </a:p>
        </p:txBody>
      </p:sp>
      <p:sp>
        <p:nvSpPr>
          <p:cNvPr id="13" name="Text Placeholder 1"/>
          <p:cNvSpPr txBox="1">
            <a:spLocks/>
          </p:cNvSpPr>
          <p:nvPr/>
        </p:nvSpPr>
        <p:spPr>
          <a:xfrm>
            <a:off x="1675050" y="1435607"/>
            <a:ext cx="5623966" cy="1617310"/>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First make sure there are no blank cells in your table. All table cells need to have content for screen readers to read.</a:t>
            </a:r>
          </a:p>
          <a:p>
            <a:pPr marL="0" lvl="1">
              <a:lnSpc>
                <a:spcPct val="108000"/>
              </a:lnSpc>
              <a:spcAft>
                <a:spcPts val="800"/>
              </a:spcAft>
            </a:pPr>
            <a:r>
              <a:rPr lang="en-US" sz="1600" dirty="0">
                <a:solidFill>
                  <a:schemeClr val="tx1">
                    <a:lumMod val="75000"/>
                    <a:lumOff val="25000"/>
                  </a:schemeClr>
                </a:solidFill>
              </a:rPr>
              <a:t>Next run the color contrast analyzer tool on your table. You might need to change the design from the default colors to make them accessible.</a:t>
            </a:r>
          </a:p>
        </p:txBody>
      </p:sp>
      <p:graphicFrame>
        <p:nvGraphicFramePr>
          <p:cNvPr id="14" name="Content Placeholder 4"/>
          <p:cNvGraphicFramePr>
            <a:graphicFrameLocks/>
          </p:cNvGraphicFramePr>
          <p:nvPr/>
        </p:nvGraphicFramePr>
        <p:xfrm>
          <a:off x="7905136" y="1427163"/>
          <a:ext cx="3885435" cy="2057076"/>
        </p:xfrm>
        <a:graphic>
          <a:graphicData uri="http://schemas.openxmlformats.org/drawingml/2006/table">
            <a:tbl>
              <a:tblPr firstRow="1" bandRow="1">
                <a:tableStyleId>{0E3FDE45-AF77-4B5C-9715-49D594BDF05E}</a:tableStyleId>
              </a:tblPr>
              <a:tblGrid>
                <a:gridCol w="1295145">
                  <a:extLst>
                    <a:ext uri="{9D8B030D-6E8A-4147-A177-3AD203B41FA5}">
                      <a16:colId xmlns:a16="http://schemas.microsoft.com/office/drawing/2014/main" val="20000"/>
                    </a:ext>
                  </a:extLst>
                </a:gridCol>
                <a:gridCol w="1295145">
                  <a:extLst>
                    <a:ext uri="{9D8B030D-6E8A-4147-A177-3AD203B41FA5}">
                      <a16:colId xmlns:a16="http://schemas.microsoft.com/office/drawing/2014/main" val="20001"/>
                    </a:ext>
                  </a:extLst>
                </a:gridCol>
                <a:gridCol w="1295145">
                  <a:extLst>
                    <a:ext uri="{9D8B030D-6E8A-4147-A177-3AD203B41FA5}">
                      <a16:colId xmlns:a16="http://schemas.microsoft.com/office/drawing/2014/main" val="20002"/>
                    </a:ext>
                  </a:extLst>
                </a:gridCol>
              </a:tblGrid>
              <a:tr h="514269">
                <a:tc>
                  <a:txBody>
                    <a:bodyPr/>
                    <a:lstStyle/>
                    <a:p>
                      <a:r>
                        <a:rPr lang="en-US" sz="1600" dirty="0"/>
                        <a:t>Class</a:t>
                      </a:r>
                    </a:p>
                  </a:txBody>
                  <a:tcPr marL="69960" marR="69960" marT="41692" marB="41692" anchor="ctr"/>
                </a:tc>
                <a:tc>
                  <a:txBody>
                    <a:bodyPr/>
                    <a:lstStyle/>
                    <a:p>
                      <a:pPr algn="ctr"/>
                      <a:r>
                        <a:rPr lang="en-US" sz="1600" dirty="0"/>
                        <a:t>Group 1</a:t>
                      </a:r>
                    </a:p>
                  </a:txBody>
                  <a:tcPr marL="69960" marR="69960" marT="41692" marB="41692" anchor="ctr"/>
                </a:tc>
                <a:tc>
                  <a:txBody>
                    <a:bodyPr/>
                    <a:lstStyle/>
                    <a:p>
                      <a:pPr algn="ctr"/>
                      <a:r>
                        <a:rPr lang="en-US" sz="1600" dirty="0"/>
                        <a:t>Group 2</a:t>
                      </a:r>
                    </a:p>
                  </a:txBody>
                  <a:tcPr marL="69960" marR="69960" marT="41692" marB="41692" anchor="ctr"/>
                </a:tc>
                <a:extLst>
                  <a:ext uri="{0D108BD9-81ED-4DB2-BD59-A6C34878D82A}">
                    <a16:rowId xmlns:a16="http://schemas.microsoft.com/office/drawing/2014/main" val="10000"/>
                  </a:ext>
                </a:extLst>
              </a:tr>
              <a:tr h="514269">
                <a:tc>
                  <a:txBody>
                    <a:bodyPr/>
                    <a:lstStyle/>
                    <a:p>
                      <a:r>
                        <a:rPr lang="en-US" sz="1600" dirty="0"/>
                        <a:t>Class 1</a:t>
                      </a:r>
                    </a:p>
                  </a:txBody>
                  <a:tcPr marL="69960" marR="69960" marT="41692" marB="41692" anchor="ctr"/>
                </a:tc>
                <a:tc>
                  <a:txBody>
                    <a:bodyPr/>
                    <a:lstStyle/>
                    <a:p>
                      <a:pPr algn="ctr"/>
                      <a:r>
                        <a:rPr lang="en-US" sz="1600" dirty="0"/>
                        <a:t>82</a:t>
                      </a:r>
                    </a:p>
                  </a:txBody>
                  <a:tcPr marL="69960" marR="69960" marT="41692" marB="41692" anchor="ctr"/>
                </a:tc>
                <a:tc>
                  <a:txBody>
                    <a:bodyPr/>
                    <a:lstStyle/>
                    <a:p>
                      <a:pPr algn="ctr"/>
                      <a:r>
                        <a:rPr lang="en-US" sz="1600" dirty="0"/>
                        <a:t>95</a:t>
                      </a:r>
                    </a:p>
                  </a:txBody>
                  <a:tcPr marL="69960" marR="69960" marT="41692" marB="41692" anchor="ctr"/>
                </a:tc>
                <a:extLst>
                  <a:ext uri="{0D108BD9-81ED-4DB2-BD59-A6C34878D82A}">
                    <a16:rowId xmlns:a16="http://schemas.microsoft.com/office/drawing/2014/main" val="10001"/>
                  </a:ext>
                </a:extLst>
              </a:tr>
              <a:tr h="514269">
                <a:tc>
                  <a:txBody>
                    <a:bodyPr/>
                    <a:lstStyle/>
                    <a:p>
                      <a:r>
                        <a:rPr lang="en-US" sz="1600" dirty="0"/>
                        <a:t>Class 2</a:t>
                      </a:r>
                    </a:p>
                  </a:txBody>
                  <a:tcPr marL="69960" marR="69960" marT="41692" marB="41692" anchor="ctr"/>
                </a:tc>
                <a:tc>
                  <a:txBody>
                    <a:bodyPr/>
                    <a:lstStyle/>
                    <a:p>
                      <a:pPr algn="ctr"/>
                      <a:r>
                        <a:rPr lang="en-US" sz="1600" dirty="0"/>
                        <a:t>76</a:t>
                      </a:r>
                    </a:p>
                  </a:txBody>
                  <a:tcPr marL="69960" marR="69960" marT="41692" marB="41692" anchor="ctr"/>
                </a:tc>
                <a:tc>
                  <a:txBody>
                    <a:bodyPr/>
                    <a:lstStyle/>
                    <a:p>
                      <a:pPr algn="ctr"/>
                      <a:r>
                        <a:rPr lang="en-US" sz="1600" dirty="0"/>
                        <a:t>88</a:t>
                      </a:r>
                    </a:p>
                  </a:txBody>
                  <a:tcPr marL="69960" marR="69960" marT="41692" marB="41692" anchor="ctr"/>
                </a:tc>
                <a:extLst>
                  <a:ext uri="{0D108BD9-81ED-4DB2-BD59-A6C34878D82A}">
                    <a16:rowId xmlns:a16="http://schemas.microsoft.com/office/drawing/2014/main" val="10002"/>
                  </a:ext>
                </a:extLst>
              </a:tr>
              <a:tr h="514269">
                <a:tc>
                  <a:txBody>
                    <a:bodyPr/>
                    <a:lstStyle/>
                    <a:p>
                      <a:r>
                        <a:rPr lang="en-US" sz="1600" dirty="0"/>
                        <a:t>Class 3</a:t>
                      </a:r>
                    </a:p>
                  </a:txBody>
                  <a:tcPr marL="69960" marR="69960" marT="41692" marB="41692" anchor="ctr"/>
                </a:tc>
                <a:tc>
                  <a:txBody>
                    <a:bodyPr/>
                    <a:lstStyle/>
                    <a:p>
                      <a:pPr algn="ctr"/>
                      <a:r>
                        <a:rPr lang="en-US" sz="1600" dirty="0"/>
                        <a:t>84</a:t>
                      </a:r>
                    </a:p>
                  </a:txBody>
                  <a:tcPr marL="69960" marR="69960" marT="41692" marB="41692" anchor="ctr"/>
                </a:tc>
                <a:tc>
                  <a:txBody>
                    <a:bodyPr/>
                    <a:lstStyle/>
                    <a:p>
                      <a:pPr algn="ctr"/>
                      <a:r>
                        <a:rPr lang="en-US" sz="1600" dirty="0"/>
                        <a:t>90</a:t>
                      </a:r>
                    </a:p>
                  </a:txBody>
                  <a:tcPr marL="69960" marR="69960" marT="41692" marB="41692" anchor="ctr"/>
                </a:tc>
                <a:extLst>
                  <a:ext uri="{0D108BD9-81ED-4DB2-BD59-A6C34878D82A}">
                    <a16:rowId xmlns:a16="http://schemas.microsoft.com/office/drawing/2014/main" val="10003"/>
                  </a:ext>
                </a:extLst>
              </a:tr>
            </a:tbl>
          </a:graphicData>
        </a:graphic>
      </p:graphicFrame>
      <p:sp>
        <p:nvSpPr>
          <p:cNvPr id="15" name="Text Placeholder 5"/>
          <p:cNvSpPr txBox="1">
            <a:spLocks/>
          </p:cNvSpPr>
          <p:nvPr/>
        </p:nvSpPr>
        <p:spPr>
          <a:xfrm>
            <a:off x="2199861" y="3083518"/>
            <a:ext cx="4510014" cy="1210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8000"/>
              </a:lnSpc>
              <a:spcBef>
                <a:spcPts val="0"/>
              </a:spcBef>
              <a:buFont typeface="Arial" panose="020B0604020202020204" pitchFamily="34" charset="0"/>
              <a:buNone/>
            </a:pPr>
            <a:r>
              <a:rPr lang="en-US" b="1" i="1" dirty="0">
                <a:solidFill>
                  <a:schemeClr val="accent2">
                    <a:lumMod val="75000"/>
                  </a:schemeClr>
                </a:solidFill>
              </a:rPr>
              <a:t>Tip: </a:t>
            </a:r>
            <a:r>
              <a:rPr lang="en-US" i="1" dirty="0"/>
              <a:t>Tables should not have any alt text on either the title or description because it causes an error in screen readers. This will cause an error in the Accessibility checker which can be ignored.</a:t>
            </a:r>
          </a:p>
          <a:p>
            <a:pPr>
              <a:lnSpc>
                <a:spcPct val="108000"/>
              </a:lnSpc>
            </a:pPr>
            <a:endParaRPr lang="en-US" sz="1600" dirty="0"/>
          </a:p>
        </p:txBody>
      </p:sp>
      <p:sp>
        <p:nvSpPr>
          <p:cNvPr id="8" name="Text Placeholder 1"/>
          <p:cNvSpPr txBox="1">
            <a:spLocks/>
          </p:cNvSpPr>
          <p:nvPr/>
        </p:nvSpPr>
        <p:spPr>
          <a:xfrm>
            <a:off x="1675050" y="4375456"/>
            <a:ext cx="5623966" cy="1287926"/>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If you change the table style, remember to set the new style as the default. To do this, select the table and go to </a:t>
            </a:r>
            <a:r>
              <a:rPr lang="en-US" sz="1600" b="1" dirty="0">
                <a:solidFill>
                  <a:schemeClr val="accent2">
                    <a:lumMod val="75000"/>
                  </a:schemeClr>
                </a:solidFill>
              </a:rPr>
              <a:t>Table Tools </a:t>
            </a:r>
            <a:r>
              <a:rPr lang="en-US" sz="1600" dirty="0">
                <a:solidFill>
                  <a:schemeClr val="tx1">
                    <a:lumMod val="75000"/>
                    <a:lumOff val="25000"/>
                  </a:schemeClr>
                </a:solidFill>
              </a:rPr>
              <a:t>&gt; </a:t>
            </a:r>
            <a:r>
              <a:rPr lang="en-US" sz="1600" b="1" dirty="0">
                <a:solidFill>
                  <a:schemeClr val="accent2">
                    <a:lumMod val="75000"/>
                  </a:schemeClr>
                </a:solidFill>
              </a:rPr>
              <a:t>Design</a:t>
            </a:r>
            <a:r>
              <a:rPr lang="en-US" sz="1600" dirty="0">
                <a:solidFill>
                  <a:schemeClr val="tx1">
                    <a:lumMod val="75000"/>
                    <a:lumOff val="25000"/>
                  </a:schemeClr>
                </a:solidFill>
              </a:rPr>
              <a:t> &gt; </a:t>
            </a:r>
            <a:r>
              <a:rPr lang="en-US" sz="1600" b="1" dirty="0">
                <a:solidFill>
                  <a:schemeClr val="accent2">
                    <a:lumMod val="75000"/>
                  </a:schemeClr>
                </a:solidFill>
              </a:rPr>
              <a:t>Table Styles</a:t>
            </a:r>
            <a:r>
              <a:rPr lang="en-US" sz="1600" dirty="0">
                <a:solidFill>
                  <a:schemeClr val="tx1">
                    <a:lumMod val="75000"/>
                    <a:lumOff val="25000"/>
                  </a:schemeClr>
                </a:solidFill>
              </a:rPr>
              <a:t>, right click on the style you are using and select </a:t>
            </a:r>
            <a:r>
              <a:rPr lang="en-US" sz="1600" b="1" dirty="0">
                <a:solidFill>
                  <a:schemeClr val="accent2">
                    <a:lumMod val="75000"/>
                  </a:schemeClr>
                </a:solidFill>
              </a:rPr>
              <a:t>Set as Default</a:t>
            </a:r>
            <a:r>
              <a:rPr lang="en-US" sz="1600" dirty="0">
                <a:solidFill>
                  <a:schemeClr val="tx1">
                    <a:lumMod val="75000"/>
                    <a:lumOff val="25000"/>
                  </a:schemeClr>
                </a:solidFill>
              </a:rPr>
              <a:t>.</a:t>
            </a:r>
          </a:p>
        </p:txBody>
      </p:sp>
      <p:pic>
        <p:nvPicPr>
          <p:cNvPr id="5" name="Picture 4" descr="Set as default to the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181" y="4006609"/>
            <a:ext cx="4143375" cy="2200275"/>
          </a:xfrm>
          <a:prstGeom prst="rect">
            <a:avLst/>
          </a:prstGeom>
        </p:spPr>
      </p:pic>
      <p:sp>
        <p:nvSpPr>
          <p:cNvPr id="17" name="Rectangle 16">
            <a:hlinkClick r:id="rId3"/>
            <a:extLst>
              <a:ext uri="{FF2B5EF4-FFF2-40B4-BE49-F238E27FC236}">
                <a16:creationId xmlns:a16="http://schemas.microsoft.com/office/drawing/2014/main" id="{4E0C087E-9479-4B56-8CB6-D29BCE412BE1}"/>
              </a:ext>
            </a:extLst>
          </p:cNvPr>
          <p:cNvSpPr/>
          <p:nvPr/>
        </p:nvSpPr>
        <p:spPr>
          <a:xfrm>
            <a:off x="1826290" y="6041997"/>
            <a:ext cx="3848796" cy="329774"/>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4" tooltip="Learn more about Accessibility best practices"/>
              </a:rPr>
              <a:t>Learn more about Accessibility best practices</a:t>
            </a:r>
            <a:endParaRPr lang="en-US" sz="1400" dirty="0">
              <a:solidFill>
                <a:schemeClr val="tx1">
                  <a:lumMod val="75000"/>
                  <a:lumOff val="25000"/>
                </a:schemeClr>
              </a:solidFill>
            </a:endParaRPr>
          </a:p>
        </p:txBody>
      </p:sp>
      <p:pic>
        <p:nvPicPr>
          <p:cNvPr id="16" name="Picture 15" descr="Table logo"/>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6315" y="5841987"/>
            <a:ext cx="736989" cy="565304"/>
          </a:xfrm>
          <a:prstGeom prst="rect">
            <a:avLst/>
          </a:prstGeom>
        </p:spPr>
      </p:pic>
    </p:spTree>
    <p:extLst>
      <p:ext uri="{BB962C8B-B14F-4D97-AF65-F5344CB8AC3E}">
        <p14:creationId xmlns:p14="http://schemas.microsoft.com/office/powerpoint/2010/main" val="98000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Contents</a:t>
            </a:r>
          </a:p>
        </p:txBody>
      </p:sp>
      <p:sp>
        <p:nvSpPr>
          <p:cNvPr id="2" name="Content Placeholder 1"/>
          <p:cNvSpPr>
            <a:spLocks noGrp="1"/>
          </p:cNvSpPr>
          <p:nvPr>
            <p:ph sz="half" idx="4294967295"/>
          </p:nvPr>
        </p:nvSpPr>
        <p:spPr>
          <a:xfrm>
            <a:off x="1755648" y="1294726"/>
            <a:ext cx="10074908" cy="4539403"/>
          </a:xfrm>
        </p:spPr>
        <p:txBody>
          <a:bodyPr>
            <a:noAutofit/>
          </a:bodyPr>
          <a:lstStyle/>
          <a:p>
            <a:r>
              <a:rPr lang="en-US" dirty="0"/>
              <a:t>This template is designed to be used as a template as well as a guide to make your own accessible templates. Check out the Accessibility tips on the following pages. Contents of this guide are listed below: </a:t>
            </a:r>
          </a:p>
          <a:p>
            <a:pPr marL="285750" indent="-285750">
              <a:buFont typeface="Arial" panose="020B0604020202020204" pitchFamily="34" charset="0"/>
              <a:buChar char="•"/>
            </a:pPr>
            <a:r>
              <a:rPr lang="en-US" dirty="0"/>
              <a:t>Scope</a:t>
            </a:r>
          </a:p>
          <a:p>
            <a:pPr marL="285750" indent="-285750">
              <a:buFont typeface="Arial" panose="020B0604020202020204" pitchFamily="34" charset="0"/>
              <a:buChar char="•"/>
            </a:pPr>
            <a:r>
              <a:rPr lang="en-US" dirty="0"/>
              <a:t>Functional Requirements</a:t>
            </a:r>
          </a:p>
          <a:p>
            <a:pPr marL="285750" indent="-285750">
              <a:buFont typeface="Arial" panose="020B0604020202020204" pitchFamily="34" charset="0"/>
              <a:buChar char="•"/>
            </a:pPr>
            <a:r>
              <a:rPr lang="en-US" dirty="0"/>
              <a:t>Dependencies</a:t>
            </a:r>
          </a:p>
          <a:p>
            <a:pPr marL="285750" indent="-285750">
              <a:buFont typeface="Arial" panose="020B0604020202020204" pitchFamily="34" charset="0"/>
              <a:buChar char="•"/>
            </a:pPr>
            <a:r>
              <a:rPr lang="en-US" dirty="0"/>
              <a:t>Risks</a:t>
            </a:r>
          </a:p>
          <a:p>
            <a:pPr marL="285750" indent="-285750">
              <a:buFont typeface="Arial" panose="020B0604020202020204" pitchFamily="34" charset="0"/>
              <a:buChar char="•"/>
            </a:pPr>
            <a:r>
              <a:rPr lang="en-US" dirty="0"/>
              <a:t>High Level execution design</a:t>
            </a:r>
          </a:p>
          <a:p>
            <a:pPr marL="285750" indent="-285750">
              <a:buFont typeface="Arial" panose="020B0604020202020204" pitchFamily="34" charset="0"/>
              <a:buChar char="•"/>
            </a:pPr>
            <a:r>
              <a:rPr lang="en-US" dirty="0"/>
              <a:t>Mockup/ GUI template</a:t>
            </a:r>
          </a:p>
          <a:p>
            <a:pPr marL="285750" indent="-285750">
              <a:buFont typeface="Arial" panose="020B0604020202020204" pitchFamily="34" charset="0"/>
              <a:buChar char="•"/>
            </a:pPr>
            <a:r>
              <a:rPr lang="en-US" dirty="0"/>
              <a:t>Pseudo code and code snippets</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68383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xample of add a slide tit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888" y="3113262"/>
            <a:ext cx="4178808" cy="2843784"/>
          </a:xfrm>
          <a:prstGeom prst="rect">
            <a:avLst/>
          </a:prstGeom>
        </p:spPr>
      </p:pic>
      <p:sp>
        <p:nvSpPr>
          <p:cNvPr id="24" name="Title 23"/>
          <p:cNvSpPr>
            <a:spLocks noGrp="1"/>
          </p:cNvSpPr>
          <p:nvPr>
            <p:ph type="title"/>
          </p:nvPr>
        </p:nvSpPr>
        <p:spPr>
          <a:xfrm>
            <a:off x="521208" y="448056"/>
            <a:ext cx="11309348" cy="640080"/>
          </a:xfrm>
        </p:spPr>
        <p:txBody>
          <a:bodyPr>
            <a:normAutofit/>
          </a:bodyPr>
          <a:lstStyle/>
          <a:p>
            <a:r>
              <a:rPr lang="en-US" dirty="0"/>
              <a:t>Basic Accessibility Rules</a:t>
            </a:r>
          </a:p>
        </p:txBody>
      </p:sp>
      <p:grpSp>
        <p:nvGrpSpPr>
          <p:cNvPr id="32" name="Group 31" descr="Step number 1"/>
          <p:cNvGrpSpPr/>
          <p:nvPr/>
        </p:nvGrpSpPr>
        <p:grpSpPr bwMode="gray">
          <a:xfrm>
            <a:off x="1768951" y="1470955"/>
            <a:ext cx="380382" cy="296049"/>
            <a:chOff x="6741828" y="1435344"/>
            <a:chExt cx="380382" cy="296049"/>
          </a:xfrm>
        </p:grpSpPr>
        <p:sp>
          <p:nvSpPr>
            <p:cNvPr id="33" name="Rectangle 32"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5" name="Text Placeholder 3"/>
          <p:cNvSpPr txBox="1">
            <a:spLocks/>
          </p:cNvSpPr>
          <p:nvPr/>
        </p:nvSpPr>
        <p:spPr>
          <a:xfrm>
            <a:off x="2185416" y="1435608"/>
            <a:ext cx="4398264" cy="1423706"/>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The </a:t>
            </a:r>
            <a:r>
              <a:rPr lang="en-US" sz="1600" b="1" dirty="0">
                <a:solidFill>
                  <a:schemeClr val="accent2">
                    <a:lumMod val="75000"/>
                  </a:schemeClr>
                </a:solidFill>
              </a:rPr>
              <a:t>Accessibility Checker </a:t>
            </a:r>
            <a:r>
              <a:rPr lang="en-US" sz="1600" dirty="0">
                <a:solidFill>
                  <a:schemeClr val="tx1">
                    <a:lumMod val="75000"/>
                    <a:lumOff val="25000"/>
                  </a:schemeClr>
                </a:solidFill>
              </a:rPr>
              <a:t>should pass without errors on accessible templates. To run the </a:t>
            </a:r>
            <a:r>
              <a:rPr lang="en-US" sz="1600" b="1" dirty="0">
                <a:solidFill>
                  <a:schemeClr val="accent2">
                    <a:lumMod val="75000"/>
                  </a:schemeClr>
                </a:solidFill>
              </a:rPr>
              <a:t>Accessibility Checker</a:t>
            </a:r>
            <a:r>
              <a:rPr lang="en-US" sz="1600" dirty="0">
                <a:solidFill>
                  <a:schemeClr val="tx1">
                    <a:lumMod val="75000"/>
                    <a:lumOff val="25000"/>
                  </a:schemeClr>
                </a:solidFill>
              </a:rPr>
              <a:t>, go to </a:t>
            </a:r>
            <a:r>
              <a:rPr lang="en-US" sz="1600" b="1" dirty="0">
                <a:solidFill>
                  <a:schemeClr val="accent2">
                    <a:lumMod val="75000"/>
                  </a:schemeClr>
                </a:solidFill>
              </a:rPr>
              <a:t>File</a:t>
            </a:r>
            <a:r>
              <a:rPr lang="en-US" sz="1600" dirty="0">
                <a:solidFill>
                  <a:schemeClr val="tx1">
                    <a:lumMod val="75000"/>
                    <a:lumOff val="25000"/>
                  </a:schemeClr>
                </a:solidFill>
              </a:rPr>
              <a:t> &gt; </a:t>
            </a:r>
            <a:r>
              <a:rPr lang="en-US" sz="1600" b="1" dirty="0">
                <a:solidFill>
                  <a:schemeClr val="accent2">
                    <a:lumMod val="75000"/>
                  </a:schemeClr>
                </a:solidFill>
              </a:rPr>
              <a:t>Check for Issues</a:t>
            </a:r>
            <a:r>
              <a:rPr lang="en-US" sz="1600" b="1" dirty="0">
                <a:solidFill>
                  <a:schemeClr val="tx1">
                    <a:lumMod val="75000"/>
                    <a:lumOff val="2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Check Accessibility</a:t>
            </a:r>
            <a:r>
              <a:rPr lang="en-US" sz="1600" dirty="0">
                <a:solidFill>
                  <a:schemeClr val="tx1">
                    <a:lumMod val="75000"/>
                    <a:lumOff val="25000"/>
                  </a:schemeClr>
                </a:solidFill>
              </a:rPr>
              <a:t>.</a:t>
            </a:r>
          </a:p>
        </p:txBody>
      </p:sp>
      <p:grpSp>
        <p:nvGrpSpPr>
          <p:cNvPr id="23" name="Group 22" descr="Step number 1"/>
          <p:cNvGrpSpPr/>
          <p:nvPr/>
        </p:nvGrpSpPr>
        <p:grpSpPr bwMode="gray">
          <a:xfrm>
            <a:off x="2529934" y="2738240"/>
            <a:ext cx="380382" cy="296049"/>
            <a:chOff x="6741828" y="1435344"/>
            <a:chExt cx="380382" cy="296049"/>
          </a:xfrm>
        </p:grpSpPr>
        <p:sp>
          <p:nvSpPr>
            <p:cNvPr id="25" name="Rectangle 24"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30" name="Picture 29" descr="How to use Accessibility Checker in PowerPoi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641" y="2918892"/>
            <a:ext cx="4577777" cy="3220109"/>
          </a:xfrm>
          <a:prstGeom prst="rect">
            <a:avLst/>
          </a:prstGeom>
        </p:spPr>
      </p:pic>
      <p:sp>
        <p:nvSpPr>
          <p:cNvPr id="41" name="Text Placeholder 5"/>
          <p:cNvSpPr txBox="1">
            <a:spLocks/>
          </p:cNvSpPr>
          <p:nvPr/>
        </p:nvSpPr>
        <p:spPr>
          <a:xfrm>
            <a:off x="1805640" y="6018814"/>
            <a:ext cx="4406473" cy="2949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4" tooltip="Learn more about using the Accessibility Checker"/>
              </a:rPr>
              <a:t>Learn more about using the Accessibility Checker</a:t>
            </a:r>
            <a:endParaRPr lang="en-US" sz="1400" dirty="0"/>
          </a:p>
          <a:p>
            <a:endParaRPr lang="en-US" sz="1400" dirty="0"/>
          </a:p>
        </p:txBody>
      </p:sp>
      <p:grpSp>
        <p:nvGrpSpPr>
          <p:cNvPr id="46" name="Group 45" descr="Step number 2"/>
          <p:cNvGrpSpPr/>
          <p:nvPr/>
        </p:nvGrpSpPr>
        <p:grpSpPr bwMode="gray">
          <a:xfrm>
            <a:off x="6648072" y="1487958"/>
            <a:ext cx="380382" cy="296049"/>
            <a:chOff x="6741828" y="1435344"/>
            <a:chExt cx="380382" cy="296049"/>
          </a:xfrm>
        </p:grpSpPr>
        <p:sp>
          <p:nvSpPr>
            <p:cNvPr id="47" name="Rectangle 46"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9" name="Text Placeholder 6"/>
          <p:cNvSpPr txBox="1">
            <a:spLocks/>
          </p:cNvSpPr>
          <p:nvPr/>
        </p:nvSpPr>
        <p:spPr>
          <a:xfrm>
            <a:off x="7141464" y="1432173"/>
            <a:ext cx="4398264" cy="143155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Every slide needs a unique title. You can use the text "</a:t>
            </a:r>
            <a:r>
              <a:rPr lang="en-US" sz="1600" b="1" dirty="0">
                <a:solidFill>
                  <a:schemeClr val="accent2">
                    <a:lumMod val="75000"/>
                  </a:schemeClr>
                </a:solidFill>
              </a:rPr>
              <a:t>Add a Slide Title - 1</a:t>
            </a:r>
            <a:r>
              <a:rPr lang="en-US" sz="1600" dirty="0">
                <a:solidFill>
                  <a:schemeClr val="tx1">
                    <a:lumMod val="75000"/>
                    <a:lumOff val="25000"/>
                  </a:schemeClr>
                </a:solidFill>
              </a:rPr>
              <a:t>“ if you don’t have a specific title, and then you can increase the number for every slide. </a:t>
            </a:r>
          </a:p>
        </p:txBody>
      </p:sp>
      <p:grpSp>
        <p:nvGrpSpPr>
          <p:cNvPr id="27" name="Group 26" descr="Step number 2"/>
          <p:cNvGrpSpPr/>
          <p:nvPr/>
        </p:nvGrpSpPr>
        <p:grpSpPr bwMode="gray">
          <a:xfrm>
            <a:off x="8984706" y="2738240"/>
            <a:ext cx="380382" cy="296049"/>
            <a:chOff x="6741828" y="1435344"/>
            <a:chExt cx="380382" cy="296049"/>
          </a:xfrm>
        </p:grpSpPr>
        <p:sp>
          <p:nvSpPr>
            <p:cNvPr id="28" name="Rectangle 27"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6" name="Text Placeholder 8"/>
          <p:cNvSpPr txBox="1">
            <a:spLocks/>
          </p:cNvSpPr>
          <p:nvPr/>
        </p:nvSpPr>
        <p:spPr>
          <a:xfrm>
            <a:off x="7029177" y="6018814"/>
            <a:ext cx="3740423" cy="265872"/>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5" tooltip="Learn more about using unique slide titles"/>
              </a:rPr>
              <a:t>Learn more about using unique slide titles</a:t>
            </a:r>
            <a:endParaRPr lang="en-US" sz="1400" dirty="0"/>
          </a:p>
        </p:txBody>
      </p:sp>
      <p:pic>
        <p:nvPicPr>
          <p:cNvPr id="57" name="Picture 56" descr="Accessibility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2401841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21208" y="448056"/>
            <a:ext cx="11309348" cy="640080"/>
          </a:xfrm>
        </p:spPr>
        <p:txBody>
          <a:bodyPr>
            <a:normAutofit/>
          </a:bodyPr>
          <a:lstStyle/>
          <a:p>
            <a:r>
              <a:rPr lang="en-US" dirty="0"/>
              <a:t>Basic Accessibility Rules….continued</a:t>
            </a:r>
          </a:p>
        </p:txBody>
      </p:sp>
      <p:grpSp>
        <p:nvGrpSpPr>
          <p:cNvPr id="67" name="Group 66" descr="Step number 3"/>
          <p:cNvGrpSpPr/>
          <p:nvPr/>
        </p:nvGrpSpPr>
        <p:grpSpPr bwMode="gray">
          <a:xfrm>
            <a:off x="1576391" y="1236184"/>
            <a:ext cx="380382" cy="296049"/>
            <a:chOff x="6741828" y="1435344"/>
            <a:chExt cx="380382" cy="296049"/>
          </a:xfrm>
        </p:grpSpPr>
        <p:sp>
          <p:nvSpPr>
            <p:cNvPr id="68" name="Rectangle 6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descr="Small square with numeral 3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0" name="Text Placeholder 6"/>
          <p:cNvSpPr txBox="1">
            <a:spLocks/>
          </p:cNvSpPr>
          <p:nvPr/>
        </p:nvSpPr>
        <p:spPr>
          <a:xfrm>
            <a:off x="1986905" y="1233317"/>
            <a:ext cx="4108361" cy="2075033"/>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Whenever there is text in front of a color, there has to be enough contrast between the foreground and background. The guideline is a ratio of 4.5:1 for normal text and 3:1 for large text (&gt;= 18 </a:t>
            </a:r>
            <a:r>
              <a:rPr lang="en-US" sz="1400" dirty="0" err="1">
                <a:solidFill>
                  <a:schemeClr val="tx1">
                    <a:lumMod val="75000"/>
                    <a:lumOff val="25000"/>
                  </a:schemeClr>
                </a:solidFill>
              </a:rPr>
              <a:t>pt</a:t>
            </a:r>
            <a:r>
              <a:rPr lang="en-US" sz="1400" dirty="0">
                <a:solidFill>
                  <a:schemeClr val="tx1">
                    <a:lumMod val="75000"/>
                    <a:lumOff val="25000"/>
                  </a:schemeClr>
                </a:solidFill>
              </a:rPr>
              <a:t> font size)</a:t>
            </a:r>
          </a:p>
          <a:p>
            <a:pPr>
              <a:lnSpc>
                <a:spcPct val="108000"/>
              </a:lnSpc>
              <a:spcAft>
                <a:spcPts val="800"/>
              </a:spcAft>
            </a:pPr>
            <a:r>
              <a:rPr lang="en-US" sz="1400" b="1" i="1" dirty="0">
                <a:solidFill>
                  <a:schemeClr val="accent2">
                    <a:lumMod val="75000"/>
                  </a:schemeClr>
                </a:solidFill>
              </a:rPr>
              <a:t>Tip: </a:t>
            </a:r>
            <a:r>
              <a:rPr lang="en-US" sz="1400" i="1" dirty="0">
                <a:solidFill>
                  <a:schemeClr val="tx1">
                    <a:lumMod val="75000"/>
                    <a:lumOff val="25000"/>
                  </a:schemeClr>
                </a:solidFill>
              </a:rPr>
              <a:t>Not all graphic elements need to pass the Accessibility Checker tool; only graphics that appear behind text.</a:t>
            </a:r>
          </a:p>
        </p:txBody>
      </p:sp>
      <p:grpSp>
        <p:nvGrpSpPr>
          <p:cNvPr id="76" name="Group 75" descr="Step number 4"/>
          <p:cNvGrpSpPr/>
          <p:nvPr/>
        </p:nvGrpSpPr>
        <p:grpSpPr bwMode="gray">
          <a:xfrm>
            <a:off x="1576391" y="3416158"/>
            <a:ext cx="380382" cy="296049"/>
            <a:chOff x="6741828" y="1435344"/>
            <a:chExt cx="380382" cy="296049"/>
          </a:xfrm>
        </p:grpSpPr>
        <p:sp>
          <p:nvSpPr>
            <p:cNvPr id="77" name="Rectangle 76"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5" name="Text Placeholder 9"/>
          <p:cNvSpPr txBox="1">
            <a:spLocks/>
          </p:cNvSpPr>
          <p:nvPr/>
        </p:nvSpPr>
        <p:spPr>
          <a:xfrm>
            <a:off x="1986905" y="3359770"/>
            <a:ext cx="4105656" cy="788160"/>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dirty="0">
                <a:solidFill>
                  <a:schemeClr val="tx1">
                    <a:lumMod val="75000"/>
                    <a:lumOff val="25000"/>
                  </a:schemeClr>
                </a:solidFill>
              </a:rPr>
              <a:t>Make sure templates are readable in </a:t>
            </a:r>
            <a:r>
              <a:rPr lang="en-US" sz="1400" b="1" dirty="0">
                <a:solidFill>
                  <a:schemeClr val="accent2">
                    <a:lumMod val="75000"/>
                  </a:schemeClr>
                </a:solidFill>
              </a:rPr>
              <a:t>Black and White</a:t>
            </a:r>
            <a:r>
              <a:rPr lang="en-US" sz="1400" dirty="0">
                <a:solidFill>
                  <a:schemeClr val="tx1">
                    <a:lumMod val="75000"/>
                    <a:lumOff val="25000"/>
                  </a:schemeClr>
                </a:solidFill>
              </a:rPr>
              <a:t>, </a:t>
            </a:r>
            <a:r>
              <a:rPr lang="en-US" sz="1400" b="1" dirty="0">
                <a:solidFill>
                  <a:schemeClr val="accent2">
                    <a:lumMod val="75000"/>
                  </a:schemeClr>
                </a:solidFill>
              </a:rPr>
              <a:t>Grayscale</a:t>
            </a:r>
            <a:r>
              <a:rPr lang="en-US" sz="1400" dirty="0">
                <a:solidFill>
                  <a:schemeClr val="tx1">
                    <a:lumMod val="75000"/>
                    <a:lumOff val="25000"/>
                  </a:schemeClr>
                </a:solidFill>
              </a:rPr>
              <a:t>, and </a:t>
            </a:r>
            <a:r>
              <a:rPr lang="en-US" sz="1400" b="1" dirty="0">
                <a:solidFill>
                  <a:schemeClr val="accent2">
                    <a:lumMod val="75000"/>
                  </a:schemeClr>
                </a:solidFill>
              </a:rPr>
              <a:t>Color</a:t>
            </a:r>
            <a:r>
              <a:rPr lang="en-US" sz="1400" dirty="0">
                <a:solidFill>
                  <a:schemeClr val="tx1">
                    <a:lumMod val="75000"/>
                    <a:lumOff val="25000"/>
                  </a:schemeClr>
                </a:solidFill>
              </a:rPr>
              <a:t> views in both the Master and sample slides.</a:t>
            </a:r>
          </a:p>
        </p:txBody>
      </p:sp>
      <p:grpSp>
        <p:nvGrpSpPr>
          <p:cNvPr id="37" name="Group 36" descr="Step number 4"/>
          <p:cNvGrpSpPr/>
          <p:nvPr/>
        </p:nvGrpSpPr>
        <p:grpSpPr bwMode="gray">
          <a:xfrm>
            <a:off x="2520455" y="4427025"/>
            <a:ext cx="380382" cy="296049"/>
            <a:chOff x="6741828" y="1435344"/>
            <a:chExt cx="380382" cy="296049"/>
          </a:xfrm>
        </p:grpSpPr>
        <p:sp>
          <p:nvSpPr>
            <p:cNvPr id="38" name="Rectangle 37"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Options available in View menu in PowerPoi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4197608"/>
            <a:ext cx="3549882" cy="1379149"/>
          </a:xfrm>
          <a:prstGeom prst="rect">
            <a:avLst/>
          </a:prstGeom>
        </p:spPr>
      </p:pic>
      <p:grpSp>
        <p:nvGrpSpPr>
          <p:cNvPr id="89" name="Group 88" descr="Step number 5"/>
          <p:cNvGrpSpPr/>
          <p:nvPr/>
        </p:nvGrpSpPr>
        <p:grpSpPr bwMode="gray">
          <a:xfrm>
            <a:off x="1576391" y="5593662"/>
            <a:ext cx="380382" cy="296049"/>
            <a:chOff x="6741828" y="1435344"/>
            <a:chExt cx="380382" cy="296049"/>
          </a:xfrm>
        </p:grpSpPr>
        <p:sp>
          <p:nvSpPr>
            <p:cNvPr id="90" name="Rectangle 89" descr="Step number 5"/>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descr="Small square with numeral 5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2" name="Text Placeholder 13"/>
          <p:cNvSpPr txBox="1">
            <a:spLocks/>
          </p:cNvSpPr>
          <p:nvPr/>
        </p:nvSpPr>
        <p:spPr>
          <a:xfrm>
            <a:off x="1986904" y="5580436"/>
            <a:ext cx="4105656" cy="83361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Screen readers often read file names out loud to users so your template needs to have an appropriate name for easy searching.</a:t>
            </a:r>
          </a:p>
        </p:txBody>
      </p:sp>
      <p:grpSp>
        <p:nvGrpSpPr>
          <p:cNvPr id="82" name="Group 81" descr="Step number 6"/>
          <p:cNvGrpSpPr/>
          <p:nvPr/>
        </p:nvGrpSpPr>
        <p:grpSpPr bwMode="gray">
          <a:xfrm>
            <a:off x="6417233" y="1236184"/>
            <a:ext cx="380382" cy="296049"/>
            <a:chOff x="6741828" y="1435344"/>
            <a:chExt cx="380382" cy="296049"/>
          </a:xfrm>
        </p:grpSpPr>
        <p:sp>
          <p:nvSpPr>
            <p:cNvPr id="83" name="Rectangle 82"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5" name="Text Placeholder 2"/>
          <p:cNvSpPr txBox="1">
            <a:spLocks/>
          </p:cNvSpPr>
          <p:nvPr/>
        </p:nvSpPr>
        <p:spPr>
          <a:xfrm>
            <a:off x="6853872" y="1219709"/>
            <a:ext cx="4915558" cy="1132515"/>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The reading order has to be correct for all slides, in both the Master and sample slides. To change the reading order, go to </a:t>
            </a:r>
            <a:r>
              <a:rPr lang="en-US" sz="1400" b="1" dirty="0">
                <a:solidFill>
                  <a:schemeClr val="accent2">
                    <a:lumMod val="75000"/>
                  </a:schemeClr>
                </a:solidFill>
              </a:rPr>
              <a:t>Home</a:t>
            </a:r>
            <a:r>
              <a:rPr lang="en-US" sz="1400" dirty="0"/>
              <a:t> &gt; </a:t>
            </a:r>
            <a:r>
              <a:rPr lang="en-US" sz="1400" b="1" dirty="0">
                <a:solidFill>
                  <a:schemeClr val="accent2">
                    <a:lumMod val="75000"/>
                  </a:schemeClr>
                </a:solidFill>
              </a:rPr>
              <a:t>Drawing</a:t>
            </a:r>
            <a:r>
              <a:rPr lang="en-US" sz="1400" dirty="0"/>
              <a:t> &gt; </a:t>
            </a:r>
            <a:r>
              <a:rPr lang="en-US" sz="1400" b="1" dirty="0">
                <a:solidFill>
                  <a:schemeClr val="accent2">
                    <a:lumMod val="75000"/>
                  </a:schemeClr>
                </a:solidFill>
              </a:rPr>
              <a:t>Arrange</a:t>
            </a:r>
            <a:r>
              <a:rPr lang="en-US" sz="1400" b="1" dirty="0"/>
              <a:t> </a:t>
            </a:r>
            <a:r>
              <a:rPr lang="en-US" sz="1400" dirty="0"/>
              <a:t>&gt;</a:t>
            </a:r>
            <a:r>
              <a:rPr lang="en-US" sz="1400" b="1" dirty="0"/>
              <a:t> </a:t>
            </a:r>
            <a:r>
              <a:rPr lang="en-US" sz="1400" b="1" dirty="0">
                <a:solidFill>
                  <a:schemeClr val="accent2">
                    <a:lumMod val="75000"/>
                  </a:schemeClr>
                </a:solidFill>
              </a:rPr>
              <a:t>Selection Pane</a:t>
            </a:r>
            <a:r>
              <a:rPr lang="en-US" sz="1400" dirty="0"/>
              <a:t>. </a:t>
            </a:r>
          </a:p>
          <a:p>
            <a:pPr>
              <a:lnSpc>
                <a:spcPct val="108000"/>
              </a:lnSpc>
              <a:spcAft>
                <a:spcPts val="800"/>
              </a:spcAft>
            </a:pPr>
            <a:r>
              <a:rPr lang="en-US" sz="1400" dirty="0">
                <a:hlinkClick r:id="rId3" tooltip="Read more about setting the reading order of slide contents"/>
              </a:rPr>
              <a:t>Read more about setting the reading order of slide contents</a:t>
            </a:r>
            <a:endParaRPr lang="en-US" sz="1400" dirty="0"/>
          </a:p>
          <a:p>
            <a:pPr>
              <a:lnSpc>
                <a:spcPct val="108000"/>
              </a:lnSpc>
              <a:spcAft>
                <a:spcPts val="800"/>
              </a:spcAft>
            </a:pPr>
            <a:endParaRPr lang="en-US" sz="1400" dirty="0"/>
          </a:p>
        </p:txBody>
      </p:sp>
      <p:pic>
        <p:nvPicPr>
          <p:cNvPr id="33" name="Picture 32" descr="Reading order under Home &gt; Drawing &gt; Arrange &gt; Selection Pan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3600" y="2565371"/>
            <a:ext cx="4013645" cy="3400549"/>
          </a:xfrm>
          <a:prstGeom prst="rect">
            <a:avLst/>
          </a:prstGeom>
        </p:spPr>
      </p:pic>
      <p:grpSp>
        <p:nvGrpSpPr>
          <p:cNvPr id="34" name="Group 33" descr="Step number 6"/>
          <p:cNvGrpSpPr/>
          <p:nvPr/>
        </p:nvGrpSpPr>
        <p:grpSpPr bwMode="gray">
          <a:xfrm>
            <a:off x="10748443" y="2650834"/>
            <a:ext cx="380382" cy="296049"/>
            <a:chOff x="6741828" y="1435344"/>
            <a:chExt cx="380382" cy="296049"/>
          </a:xfrm>
        </p:grpSpPr>
        <p:sp>
          <p:nvSpPr>
            <p:cNvPr id="35" name="Rectangle 34"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86" name="Group 85" descr="Step number 7"/>
          <p:cNvGrpSpPr/>
          <p:nvPr/>
        </p:nvGrpSpPr>
        <p:grpSpPr bwMode="gray">
          <a:xfrm>
            <a:off x="6417233" y="5913202"/>
            <a:ext cx="380382" cy="296049"/>
            <a:chOff x="6741828" y="1435344"/>
            <a:chExt cx="380382" cy="296049"/>
          </a:xfrm>
        </p:grpSpPr>
        <p:sp>
          <p:nvSpPr>
            <p:cNvPr id="87" name="Rectangle 86" descr="Step number 7"/>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descr="Small square with numeral 7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7</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1" name="Text Placeholder 12"/>
          <p:cNvSpPr txBox="1">
            <a:spLocks/>
          </p:cNvSpPr>
          <p:nvPr/>
        </p:nvSpPr>
        <p:spPr>
          <a:xfrm>
            <a:off x="6853872" y="5874831"/>
            <a:ext cx="4915558" cy="60350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Font sizes need to be 11pts or larger for readability.</a:t>
            </a:r>
          </a:p>
        </p:txBody>
      </p:sp>
      <p:pic>
        <p:nvPicPr>
          <p:cNvPr id="93" name="Picture 92" descr="Accessibility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4221987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Learn More</a:t>
            </a:r>
          </a:p>
        </p:txBody>
      </p:sp>
      <p:sp>
        <p:nvSpPr>
          <p:cNvPr id="15" name="Rectangle 14" descr="More questions about Accessibility">
            <a:extLst>
              <a:ext uri="{FF2B5EF4-FFF2-40B4-BE49-F238E27FC236}">
                <a16:creationId xmlns:a16="http://schemas.microsoft.com/office/drawing/2014/main" id="{221FEA95-5665-4036-B64F-471C1440B162}"/>
              </a:ext>
            </a:extLst>
          </p:cNvPr>
          <p:cNvSpPr/>
          <p:nvPr/>
        </p:nvSpPr>
        <p:spPr>
          <a:xfrm>
            <a:off x="1737102" y="1561040"/>
            <a:ext cx="10106966" cy="11500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0" marR="0">
              <a:spcBef>
                <a:spcPts val="0"/>
              </a:spcBef>
              <a:spcAft>
                <a:spcPts val="0"/>
              </a:spcAft>
            </a:pPr>
            <a:r>
              <a:rPr lang="en-US" sz="2400" dirty="0">
                <a:solidFill>
                  <a:srgbClr val="FFFFFF"/>
                </a:solidFill>
                <a:effectLst/>
                <a:latin typeface="+mj-lt"/>
                <a:ea typeface="Times New Roman" panose="02020603050405020304" pitchFamily="18" charset="0"/>
              </a:rPr>
              <a:t> More questions about Accessibility?</a:t>
            </a:r>
            <a:endParaRPr lang="en-US" sz="1200" dirty="0">
              <a:effectLst/>
              <a:latin typeface="+mj-lt"/>
              <a:ea typeface="Times New Roman" panose="02020603050405020304" pitchFamily="18" charset="0"/>
            </a:endParaRPr>
          </a:p>
        </p:txBody>
      </p:sp>
      <p:sp>
        <p:nvSpPr>
          <p:cNvPr id="16" name="Rectangle 15" descr="More questions about Accessibility">
            <a:hlinkClick r:id="rId2" tooltip="Click here to visit Microsoft Support site."/>
            <a:extLst>
              <a:ext uri="{FF2B5EF4-FFF2-40B4-BE49-F238E27FC236}">
                <a16:creationId xmlns:a16="http://schemas.microsoft.com/office/drawing/2014/main" id="{221FEA95-5665-4036-B64F-471C1440B162}"/>
              </a:ext>
            </a:extLst>
          </p:cNvPr>
          <p:cNvSpPr/>
          <p:nvPr/>
        </p:nvSpPr>
        <p:spPr>
          <a:xfrm>
            <a:off x="1737101" y="2711116"/>
            <a:ext cx="10106967" cy="15179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ctr" anchorCtr="0"/>
          <a:lstStyle/>
          <a:p>
            <a:r>
              <a:rPr lang="en-US" sz="2400" dirty="0">
                <a:solidFill>
                  <a:schemeClr val="tx1"/>
                </a:solidFill>
                <a:latin typeface="Segoe UI Light" panose="020B0502040204020203" pitchFamily="34" charset="0"/>
                <a:cs typeface="Segoe UI Light" panose="020B0502040204020203" pitchFamily="34" charset="0"/>
              </a:rPr>
              <a:t> Visit the PowerPoint Accessibility Support page.</a:t>
            </a:r>
            <a:endParaRPr lang="en-US" sz="1200" dirty="0">
              <a:solidFill>
                <a:schemeClr val="tx1"/>
              </a:solidFill>
              <a:effectLst/>
              <a:latin typeface="Times New Roman" panose="02020603050405020304" pitchFamily="18" charset="0"/>
              <a:ea typeface="Times New Roman" panose="02020603050405020304" pitchFamily="18" charset="0"/>
            </a:endParaRPr>
          </a:p>
        </p:txBody>
      </p:sp>
      <p:grpSp>
        <p:nvGrpSpPr>
          <p:cNvPr id="8" name="Group 7" descr="Arrow inside a circle with a link to the PowerPoint Accessibility Support page"/>
          <p:cNvGrpSpPr/>
          <p:nvPr/>
        </p:nvGrpSpPr>
        <p:grpSpPr>
          <a:xfrm>
            <a:off x="8102188" y="3181350"/>
            <a:ext cx="486030" cy="461665"/>
            <a:chOff x="8661400" y="3181350"/>
            <a:chExt cx="486030" cy="461665"/>
          </a:xfrm>
        </p:grpSpPr>
        <p:sp>
          <p:nvSpPr>
            <p:cNvPr id="2" name="Oval 1">
              <a:hlinkClick r:id="rId2" tooltip="Click here to visit the PowerPoint Accessibility Support page"/>
            </p:cNvPr>
            <p:cNvSpPr/>
            <p:nvPr/>
          </p:nvSpPr>
          <p:spPr>
            <a:xfrm>
              <a:off x="8690103" y="3197870"/>
              <a:ext cx="428625" cy="428625"/>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7" name="TextBox 6">
              <a:hlinkClick r:id="rId2" tooltip="Click here to visit the PowerPoint Accessibility Support page"/>
            </p:cNvPr>
            <p:cNvSpPr txBox="1"/>
            <p:nvPr/>
          </p:nvSpPr>
          <p:spPr>
            <a:xfrm>
              <a:off x="8661400" y="3181350"/>
              <a:ext cx="486030" cy="461665"/>
            </a:xfrm>
            <a:prstGeom prst="rect">
              <a:avLst/>
            </a:prstGeom>
            <a:noFill/>
          </p:spPr>
          <p:txBody>
            <a:bodyPr wrap="none" rtlCol="0">
              <a:spAutoFit/>
            </a:bodyPr>
            <a:lstStyle/>
            <a:p>
              <a:r>
                <a:rPr lang="en-US" sz="2400" dirty="0">
                  <a:solidFill>
                    <a:schemeClr val="accent2">
                      <a:lumMod val="75000"/>
                    </a:schemeClr>
                  </a:solidFill>
                  <a:sym typeface="Wingdings" panose="05000000000000000000" pitchFamily="2" charset="2"/>
                </a:rPr>
                <a:t></a:t>
              </a:r>
              <a:endParaRPr lang="en-US" sz="2400" dirty="0">
                <a:solidFill>
                  <a:schemeClr val="accent2">
                    <a:lumMod val="75000"/>
                  </a:schemeClr>
                </a:solidFill>
              </a:endParaRPr>
            </a:p>
          </p:txBody>
        </p:sp>
      </p:grpSp>
      <p:pic>
        <p:nvPicPr>
          <p:cNvPr id="17" name="Picture 16" descr="Accessibility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313189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p:spPr>
        <p:txBody>
          <a:bodyPr>
            <a:normAutofit/>
          </a:bodyPr>
          <a:lstStyle/>
          <a:p>
            <a:r>
              <a:rPr lang="en-US" dirty="0"/>
              <a:t>Project Scope</a:t>
            </a:r>
          </a:p>
        </p:txBody>
      </p:sp>
      <p:grpSp>
        <p:nvGrpSpPr>
          <p:cNvPr id="28" name="Group 27" descr="Step number 1"/>
          <p:cNvGrpSpPr/>
          <p:nvPr/>
        </p:nvGrpSpPr>
        <p:grpSpPr bwMode="gray">
          <a:xfrm>
            <a:off x="1626903" y="1321732"/>
            <a:ext cx="380382" cy="296049"/>
            <a:chOff x="6741828" y="1435344"/>
            <a:chExt cx="380382" cy="296049"/>
          </a:xfrm>
        </p:grpSpPr>
        <p:sp>
          <p:nvSpPr>
            <p:cNvPr id="31" name="Rectangle 3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3" name="Text Placeholder 7"/>
          <p:cNvSpPr txBox="1">
            <a:spLocks/>
          </p:cNvSpPr>
          <p:nvPr/>
        </p:nvSpPr>
        <p:spPr>
          <a:xfrm>
            <a:off x="2091822" y="1330574"/>
            <a:ext cx="9638623" cy="418327"/>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SPA based for simple access</a:t>
            </a:r>
          </a:p>
        </p:txBody>
      </p:sp>
      <p:grpSp>
        <p:nvGrpSpPr>
          <p:cNvPr id="38" name="Group 37" descr="Step number 2"/>
          <p:cNvGrpSpPr/>
          <p:nvPr/>
        </p:nvGrpSpPr>
        <p:grpSpPr bwMode="gray">
          <a:xfrm>
            <a:off x="1626903" y="2479764"/>
            <a:ext cx="380382" cy="296049"/>
            <a:chOff x="6741828" y="1435344"/>
            <a:chExt cx="380382" cy="296049"/>
          </a:xfrm>
        </p:grpSpPr>
        <p:sp>
          <p:nvSpPr>
            <p:cNvPr id="39" name="Rectangle 38"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1" name="Text Placeholder 8"/>
          <p:cNvSpPr txBox="1">
            <a:spLocks/>
          </p:cNvSpPr>
          <p:nvPr/>
        </p:nvSpPr>
        <p:spPr>
          <a:xfrm>
            <a:off x="2079117" y="2488607"/>
            <a:ext cx="9651328" cy="1152144"/>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Lightweight protocols for fast file load</a:t>
            </a:r>
          </a:p>
        </p:txBody>
      </p:sp>
      <p:grpSp>
        <p:nvGrpSpPr>
          <p:cNvPr id="35" name="Group 34" descr="Step number 2">
            <a:extLst>
              <a:ext uri="{FF2B5EF4-FFF2-40B4-BE49-F238E27FC236}">
                <a16:creationId xmlns:a16="http://schemas.microsoft.com/office/drawing/2014/main" id="{216B40FA-55AF-4245-8146-469C1CF5677F}"/>
              </a:ext>
            </a:extLst>
          </p:cNvPr>
          <p:cNvGrpSpPr/>
          <p:nvPr/>
        </p:nvGrpSpPr>
        <p:grpSpPr bwMode="gray">
          <a:xfrm>
            <a:off x="1639608" y="3572319"/>
            <a:ext cx="380382" cy="296049"/>
            <a:chOff x="6741828" y="1435344"/>
            <a:chExt cx="380382" cy="296049"/>
          </a:xfrm>
        </p:grpSpPr>
        <p:sp>
          <p:nvSpPr>
            <p:cNvPr id="36" name="Rectangle 35" descr="Step number 2">
              <a:extLst>
                <a:ext uri="{FF2B5EF4-FFF2-40B4-BE49-F238E27FC236}">
                  <a16:creationId xmlns:a16="http://schemas.microsoft.com/office/drawing/2014/main" id="{CF5A74E3-DAC6-433B-97C5-871A8A480A9D}"/>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descr="Small square with numeral 2 inside ">
              <a:extLst>
                <a:ext uri="{FF2B5EF4-FFF2-40B4-BE49-F238E27FC236}">
                  <a16:creationId xmlns:a16="http://schemas.microsoft.com/office/drawing/2014/main" id="{FF7A643D-66C0-4922-A9C0-9AA4FAEFF8BD}"/>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Text Placeholder 8">
            <a:extLst>
              <a:ext uri="{FF2B5EF4-FFF2-40B4-BE49-F238E27FC236}">
                <a16:creationId xmlns:a16="http://schemas.microsoft.com/office/drawing/2014/main" id="{8460DC3C-54FD-4778-83EE-F1B027CA1495}"/>
              </a:ext>
            </a:extLst>
          </p:cNvPr>
          <p:cNvSpPr txBox="1">
            <a:spLocks/>
          </p:cNvSpPr>
          <p:nvPr/>
        </p:nvSpPr>
        <p:spPr>
          <a:xfrm>
            <a:off x="2091822" y="3581162"/>
            <a:ext cx="9651328" cy="1152144"/>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Data / Storage design for data storage</a:t>
            </a:r>
          </a:p>
        </p:txBody>
      </p:sp>
      <p:grpSp>
        <p:nvGrpSpPr>
          <p:cNvPr id="43" name="Group 42" descr="Step number 2">
            <a:extLst>
              <a:ext uri="{FF2B5EF4-FFF2-40B4-BE49-F238E27FC236}">
                <a16:creationId xmlns:a16="http://schemas.microsoft.com/office/drawing/2014/main" id="{8728929C-F25B-43B0-9602-6FD9C76595D1}"/>
              </a:ext>
            </a:extLst>
          </p:cNvPr>
          <p:cNvGrpSpPr/>
          <p:nvPr/>
        </p:nvGrpSpPr>
        <p:grpSpPr bwMode="gray">
          <a:xfrm>
            <a:off x="1626903" y="4721508"/>
            <a:ext cx="380382" cy="296049"/>
            <a:chOff x="6741828" y="1435344"/>
            <a:chExt cx="380382" cy="296049"/>
          </a:xfrm>
        </p:grpSpPr>
        <p:sp>
          <p:nvSpPr>
            <p:cNvPr id="44" name="Rectangle 43" descr="Step number 2">
              <a:extLst>
                <a:ext uri="{FF2B5EF4-FFF2-40B4-BE49-F238E27FC236}">
                  <a16:creationId xmlns:a16="http://schemas.microsoft.com/office/drawing/2014/main" id="{57D3D50B-BAE6-49C7-B7CE-377ACD495A6D}"/>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descr="Small square with numeral 2 inside ">
              <a:extLst>
                <a:ext uri="{FF2B5EF4-FFF2-40B4-BE49-F238E27FC236}">
                  <a16:creationId xmlns:a16="http://schemas.microsoft.com/office/drawing/2014/main" id="{A95DA1AC-5110-4D54-A5C3-4798367BE791}"/>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8" name="Text Placeholder 8">
            <a:extLst>
              <a:ext uri="{FF2B5EF4-FFF2-40B4-BE49-F238E27FC236}">
                <a16:creationId xmlns:a16="http://schemas.microsoft.com/office/drawing/2014/main" id="{72B0E830-7A4D-469F-9CE4-1CE8C4326AFE}"/>
              </a:ext>
            </a:extLst>
          </p:cNvPr>
          <p:cNvSpPr txBox="1">
            <a:spLocks/>
          </p:cNvSpPr>
          <p:nvPr/>
        </p:nvSpPr>
        <p:spPr>
          <a:xfrm>
            <a:off x="2079117" y="4730351"/>
            <a:ext cx="9651328" cy="1152144"/>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Displays to visualize basic trends and patterns </a:t>
            </a:r>
          </a:p>
        </p:txBody>
      </p:sp>
    </p:spTree>
    <p:extLst>
      <p:ext uri="{BB962C8B-B14F-4D97-AF65-F5344CB8AC3E}">
        <p14:creationId xmlns:p14="http://schemas.microsoft.com/office/powerpoint/2010/main" val="182647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Broad Functional requirements</a:t>
            </a:r>
          </a:p>
        </p:txBody>
      </p:sp>
      <p:sp>
        <p:nvSpPr>
          <p:cNvPr id="84" name="Content Placeholder 5"/>
          <p:cNvSpPr txBox="1">
            <a:spLocks/>
          </p:cNvSpPr>
          <p:nvPr/>
        </p:nvSpPr>
        <p:spPr>
          <a:xfrm>
            <a:off x="1694692" y="1319496"/>
            <a:ext cx="10070588" cy="1615293"/>
          </a:xfrm>
          <a:prstGeom prst="rect">
            <a:avLst/>
          </a:prstGeom>
        </p:spPr>
        <p:txBody>
          <a:bodyPr>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spcBef>
                <a:spcPts val="0"/>
              </a:spcBef>
              <a:spcAft>
                <a:spcPts val="600"/>
              </a:spcAft>
              <a:buNone/>
            </a:pPr>
            <a:r>
              <a:rPr lang="en-US" sz="1500" dirty="0"/>
              <a:t>All your pictures and tables need appropriate descriptive alternative text (known as “alt text”) that doesn’t use the words “photo” or “graphic”. </a:t>
            </a:r>
          </a:p>
          <a:p>
            <a:pPr marL="0" indent="0">
              <a:lnSpc>
                <a:spcPct val="108000"/>
              </a:lnSpc>
              <a:spcBef>
                <a:spcPts val="0"/>
              </a:spcBef>
              <a:spcAft>
                <a:spcPts val="600"/>
              </a:spcAft>
              <a:buNone/>
            </a:pPr>
            <a:r>
              <a:rPr lang="en-US" sz="1500" dirty="0"/>
              <a:t>To add alt text, right click on your picture and select </a:t>
            </a:r>
            <a:r>
              <a:rPr lang="en-US" sz="1500" b="1" dirty="0">
                <a:solidFill>
                  <a:schemeClr val="accent2">
                    <a:lumMod val="75000"/>
                  </a:schemeClr>
                </a:solidFill>
              </a:rPr>
              <a:t>Format Picture</a:t>
            </a:r>
            <a:r>
              <a:rPr lang="en-US" sz="1500" dirty="0"/>
              <a:t>, then go to </a:t>
            </a:r>
            <a:r>
              <a:rPr lang="en-US" sz="1500" b="1" dirty="0">
                <a:solidFill>
                  <a:schemeClr val="accent2">
                    <a:lumMod val="75000"/>
                  </a:schemeClr>
                </a:solidFill>
              </a:rPr>
              <a:t>Size &amp; Properties</a:t>
            </a:r>
            <a:r>
              <a:rPr lang="en-US" sz="1500" dirty="0"/>
              <a:t> &gt; </a:t>
            </a:r>
            <a:r>
              <a:rPr lang="en-US" sz="1500" b="1" dirty="0">
                <a:solidFill>
                  <a:schemeClr val="accent2">
                    <a:lumMod val="75000"/>
                  </a:schemeClr>
                </a:solidFill>
              </a:rPr>
              <a:t>Alt Text </a:t>
            </a:r>
            <a:r>
              <a:rPr lang="en-US" sz="1500" dirty="0"/>
              <a:t>and add alt text only to the </a:t>
            </a:r>
            <a:r>
              <a:rPr lang="en-US" sz="1500" b="1" dirty="0">
                <a:solidFill>
                  <a:schemeClr val="accent2">
                    <a:lumMod val="75000"/>
                  </a:schemeClr>
                </a:solidFill>
              </a:rPr>
              <a:t>Description</a:t>
            </a:r>
            <a:r>
              <a:rPr lang="en-US" sz="1500" dirty="0"/>
              <a:t> field.</a:t>
            </a:r>
          </a:p>
          <a:p>
            <a:pPr marL="0" indent="0">
              <a:lnSpc>
                <a:spcPct val="108000"/>
              </a:lnSpc>
              <a:spcBef>
                <a:spcPts val="0"/>
              </a:spcBef>
              <a:spcAft>
                <a:spcPts val="600"/>
              </a:spcAft>
              <a:buFont typeface="Arial" panose="020B0604020202020204" pitchFamily="34" charset="0"/>
              <a:buNone/>
            </a:pPr>
            <a:r>
              <a:rPr lang="en-US" sz="1500" dirty="0"/>
              <a:t>Alt text examples for pictures on this slide:</a:t>
            </a:r>
          </a:p>
        </p:txBody>
      </p:sp>
      <p:grpSp>
        <p:nvGrpSpPr>
          <p:cNvPr id="85" name="Group 84" descr="Step number 1"/>
          <p:cNvGrpSpPr/>
          <p:nvPr/>
        </p:nvGrpSpPr>
        <p:grpSpPr bwMode="gray">
          <a:xfrm>
            <a:off x="1736007" y="2912415"/>
            <a:ext cx="380382" cy="296049"/>
            <a:chOff x="6741828" y="1435344"/>
            <a:chExt cx="380382" cy="296049"/>
          </a:xfrm>
        </p:grpSpPr>
        <p:sp>
          <p:nvSpPr>
            <p:cNvPr id="86" name="Rectangle 85"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8" name="Text Placeholder 1"/>
          <p:cNvSpPr txBox="1">
            <a:spLocks/>
          </p:cNvSpPr>
          <p:nvPr/>
        </p:nvSpPr>
        <p:spPr>
          <a:xfrm>
            <a:off x="2116384" y="2916206"/>
            <a:ext cx="9464040" cy="31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buNone/>
            </a:pPr>
            <a:r>
              <a:rPr lang="en-US" sz="1400" dirty="0"/>
              <a:t>SPA based for simple access</a:t>
            </a:r>
          </a:p>
        </p:txBody>
      </p:sp>
      <p:grpSp>
        <p:nvGrpSpPr>
          <p:cNvPr id="93" name="Group 92" descr="Step number 2"/>
          <p:cNvGrpSpPr/>
          <p:nvPr/>
        </p:nvGrpSpPr>
        <p:grpSpPr bwMode="gray">
          <a:xfrm>
            <a:off x="1736007" y="3320496"/>
            <a:ext cx="380382" cy="296049"/>
            <a:chOff x="6741828" y="1435344"/>
            <a:chExt cx="380382" cy="296049"/>
          </a:xfrm>
        </p:grpSpPr>
        <p:sp>
          <p:nvSpPr>
            <p:cNvPr id="94" name="Rectangle 93"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96" name="Text Placeholder 3"/>
          <p:cNvSpPr txBox="1">
            <a:spLocks/>
          </p:cNvSpPr>
          <p:nvPr/>
        </p:nvSpPr>
        <p:spPr>
          <a:xfrm>
            <a:off x="2116384" y="3265281"/>
            <a:ext cx="9464040" cy="3388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buNone/>
            </a:pPr>
            <a:r>
              <a:rPr lang="en-US" sz="1400" dirty="0"/>
              <a:t>Lightweight protocols for fast file load</a:t>
            </a:r>
          </a:p>
        </p:txBody>
      </p:sp>
      <p:grpSp>
        <p:nvGrpSpPr>
          <p:cNvPr id="101" name="Group 100" descr="Step number 3"/>
          <p:cNvGrpSpPr/>
          <p:nvPr/>
        </p:nvGrpSpPr>
        <p:grpSpPr bwMode="gray">
          <a:xfrm>
            <a:off x="1736007" y="3728577"/>
            <a:ext cx="380382" cy="296049"/>
            <a:chOff x="6741828" y="1435344"/>
            <a:chExt cx="380382" cy="296049"/>
          </a:xfrm>
        </p:grpSpPr>
        <p:sp>
          <p:nvSpPr>
            <p:cNvPr id="102" name="Rectangle 101"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04" name="Text Placeholder 4"/>
          <p:cNvSpPr txBox="1">
            <a:spLocks/>
          </p:cNvSpPr>
          <p:nvPr/>
        </p:nvSpPr>
        <p:spPr>
          <a:xfrm>
            <a:off x="2116384" y="3708178"/>
            <a:ext cx="9464040" cy="336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buNone/>
            </a:pPr>
            <a:r>
              <a:rPr lang="en-US" sz="1400" dirty="0"/>
              <a:t>Ease of updating new data entries</a:t>
            </a:r>
          </a:p>
        </p:txBody>
      </p:sp>
      <p:grpSp>
        <p:nvGrpSpPr>
          <p:cNvPr id="30" name="Group 29" descr="Step number 1">
            <a:extLst>
              <a:ext uri="{FF2B5EF4-FFF2-40B4-BE49-F238E27FC236}">
                <a16:creationId xmlns:a16="http://schemas.microsoft.com/office/drawing/2014/main" id="{21BDF8CA-AD33-4C96-8900-1B48D8EEEDC5}"/>
              </a:ext>
            </a:extLst>
          </p:cNvPr>
          <p:cNvGrpSpPr/>
          <p:nvPr/>
        </p:nvGrpSpPr>
        <p:grpSpPr bwMode="gray">
          <a:xfrm>
            <a:off x="1736005" y="4128719"/>
            <a:ext cx="380382" cy="296049"/>
            <a:chOff x="6741828" y="1435344"/>
            <a:chExt cx="380382" cy="296049"/>
          </a:xfrm>
        </p:grpSpPr>
        <p:sp>
          <p:nvSpPr>
            <p:cNvPr id="41" name="Rectangle 40" descr="Step number 1">
              <a:extLst>
                <a:ext uri="{FF2B5EF4-FFF2-40B4-BE49-F238E27FC236}">
                  <a16:creationId xmlns:a16="http://schemas.microsoft.com/office/drawing/2014/main" id="{5C4AD135-C52B-4ED9-9BDA-3777632492AB}"/>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Small square with numeral 1 inside ">
              <a:extLst>
                <a:ext uri="{FF2B5EF4-FFF2-40B4-BE49-F238E27FC236}">
                  <a16:creationId xmlns:a16="http://schemas.microsoft.com/office/drawing/2014/main" id="{09637511-C694-4E8C-89CD-B6A26C5AB530}"/>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5" name="Text Placeholder 1">
            <a:extLst>
              <a:ext uri="{FF2B5EF4-FFF2-40B4-BE49-F238E27FC236}">
                <a16:creationId xmlns:a16="http://schemas.microsoft.com/office/drawing/2014/main" id="{9A7210B2-ACA2-4713-B089-374E557226F9}"/>
              </a:ext>
            </a:extLst>
          </p:cNvPr>
          <p:cNvSpPr txBox="1">
            <a:spLocks/>
          </p:cNvSpPr>
          <p:nvPr/>
        </p:nvSpPr>
        <p:spPr>
          <a:xfrm>
            <a:off x="2116386" y="4151093"/>
            <a:ext cx="9464040" cy="31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None/>
            </a:pPr>
            <a:r>
              <a:rPr lang="en-US" sz="1400" dirty="0"/>
              <a:t>Ease of editing and deleting existing entries</a:t>
            </a:r>
          </a:p>
        </p:txBody>
      </p:sp>
    </p:spTree>
    <p:extLst>
      <p:ext uri="{BB962C8B-B14F-4D97-AF65-F5344CB8AC3E}">
        <p14:creationId xmlns:p14="http://schemas.microsoft.com/office/powerpoint/2010/main" val="174776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Dependencies</a:t>
            </a:r>
          </a:p>
        </p:txBody>
      </p:sp>
      <p:sp>
        <p:nvSpPr>
          <p:cNvPr id="3" name="Content Placeholder 1">
            <a:extLst>
              <a:ext uri="{FF2B5EF4-FFF2-40B4-BE49-F238E27FC236}">
                <a16:creationId xmlns:a16="http://schemas.microsoft.com/office/drawing/2014/main" id="{5A06F680-D532-403D-BE72-457E2E5D4FAA}"/>
              </a:ext>
            </a:extLst>
          </p:cNvPr>
          <p:cNvSpPr txBox="1">
            <a:spLocks/>
          </p:cNvSpPr>
          <p:nvPr/>
        </p:nvSpPr>
        <p:spPr>
          <a:xfrm>
            <a:off x="1755648" y="1294726"/>
            <a:ext cx="10074908" cy="453940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dirty="0"/>
              <a:t>This section aims to highlight dependencies that are needed to be fulfilled for this project to be executed successfully, including production env run time: </a:t>
            </a:r>
          </a:p>
          <a:p>
            <a:pPr marL="285750" indent="-285750">
              <a:buFont typeface="Arial" panose="020B0604020202020204" pitchFamily="34" charset="0"/>
              <a:buChar char="•"/>
            </a:pPr>
            <a:r>
              <a:rPr lang="en-US" strike="sngStrike" dirty="0"/>
              <a:t>Internet connection to be able to access JSON file from source</a:t>
            </a:r>
          </a:p>
          <a:p>
            <a:pPr marL="285750" indent="-285750">
              <a:buFont typeface="Arial" panose="020B0604020202020204" pitchFamily="34" charset="0"/>
              <a:buChar char="•"/>
            </a:pPr>
            <a:r>
              <a:rPr lang="en-US" dirty="0"/>
              <a:t>Access to </a:t>
            </a:r>
            <a:r>
              <a:rPr lang="en-US" dirty="0" err="1"/>
              <a:t>localStorage</a:t>
            </a:r>
            <a:r>
              <a:rPr lang="en-US" dirty="0"/>
              <a:t> to store information locally</a:t>
            </a:r>
          </a:p>
          <a:p>
            <a:pPr marL="285750" indent="-285750">
              <a:buFont typeface="Arial" panose="020B0604020202020204" pitchFamily="34" charset="0"/>
              <a:buChar char="•"/>
            </a:pPr>
            <a:r>
              <a:rPr lang="en-US" dirty="0"/>
              <a:t>Single GUI for all operations, reliant on modal windows for different operations</a:t>
            </a:r>
          </a:p>
          <a:p>
            <a:pPr marL="285750" indent="-285750">
              <a:buFont typeface="Arial" panose="020B0604020202020204" pitchFamily="34" charset="0"/>
              <a:buChar char="•"/>
            </a:pPr>
            <a:r>
              <a:rPr lang="en-US" strike="sngStrike" dirty="0"/>
              <a:t>Data redesign supporting local </a:t>
            </a:r>
            <a:r>
              <a:rPr lang="en-US" strike="sngStrike" dirty="0" err="1"/>
              <a:t>updation</a:t>
            </a:r>
            <a:r>
              <a:rPr lang="en-US" strike="sngStrike" dirty="0"/>
              <a:t> of core data, via web interface</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4385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Risks</a:t>
            </a:r>
          </a:p>
        </p:txBody>
      </p:sp>
      <p:sp>
        <p:nvSpPr>
          <p:cNvPr id="3" name="Content Placeholder 1">
            <a:extLst>
              <a:ext uri="{FF2B5EF4-FFF2-40B4-BE49-F238E27FC236}">
                <a16:creationId xmlns:a16="http://schemas.microsoft.com/office/drawing/2014/main" id="{5A06F680-D532-403D-BE72-457E2E5D4FAA}"/>
              </a:ext>
            </a:extLst>
          </p:cNvPr>
          <p:cNvSpPr txBox="1">
            <a:spLocks/>
          </p:cNvSpPr>
          <p:nvPr/>
        </p:nvSpPr>
        <p:spPr>
          <a:xfrm>
            <a:off x="1755648" y="1294726"/>
            <a:ext cx="10074908" cy="453940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dirty="0"/>
              <a:t>This section aims to highlight dependencies that are needed to be fulfilled for this project to be executed successfully, including production env run time: </a:t>
            </a:r>
          </a:p>
          <a:p>
            <a:pPr marL="285750" indent="-285750">
              <a:buFont typeface="Arial" panose="020B0604020202020204" pitchFamily="34" charset="0"/>
              <a:buChar char="•"/>
            </a:pPr>
            <a:r>
              <a:rPr lang="en-US" dirty="0"/>
              <a:t>Data corruption when accessing or writing to localStorage</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7731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GUI / Mockups</a:t>
            </a:r>
          </a:p>
        </p:txBody>
      </p:sp>
      <p:sp>
        <p:nvSpPr>
          <p:cNvPr id="5" name="Rectangle: Rounded Corners 4">
            <a:extLst>
              <a:ext uri="{FF2B5EF4-FFF2-40B4-BE49-F238E27FC236}">
                <a16:creationId xmlns:a16="http://schemas.microsoft.com/office/drawing/2014/main" id="{1E1DD3C6-96DC-4BE6-B55E-A3AA9591C6C8}"/>
              </a:ext>
            </a:extLst>
          </p:cNvPr>
          <p:cNvSpPr/>
          <p:nvPr/>
        </p:nvSpPr>
        <p:spPr>
          <a:xfrm>
            <a:off x="1567543" y="1464906"/>
            <a:ext cx="10189028" cy="10636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3BD1752-4F0E-4BFC-8505-5E5791F7A2F4}"/>
              </a:ext>
            </a:extLst>
          </p:cNvPr>
          <p:cNvSpPr txBox="1"/>
          <p:nvPr/>
        </p:nvSpPr>
        <p:spPr>
          <a:xfrm>
            <a:off x="1735494" y="1166324"/>
            <a:ext cx="1234249" cy="369332"/>
          </a:xfrm>
          <a:prstGeom prst="rect">
            <a:avLst/>
          </a:prstGeom>
          <a:noFill/>
        </p:spPr>
        <p:txBody>
          <a:bodyPr wrap="none" rtlCol="0">
            <a:spAutoFit/>
          </a:bodyPr>
          <a:lstStyle/>
          <a:p>
            <a:r>
              <a:rPr lang="en-IN" dirty="0"/>
              <a:t>New Entry</a:t>
            </a:r>
          </a:p>
        </p:txBody>
      </p:sp>
      <p:sp>
        <p:nvSpPr>
          <p:cNvPr id="11" name="Rectangle: Rounded Corners 10">
            <a:extLst>
              <a:ext uri="{FF2B5EF4-FFF2-40B4-BE49-F238E27FC236}">
                <a16:creationId xmlns:a16="http://schemas.microsoft.com/office/drawing/2014/main" id="{C331E930-0E5F-4874-8DF0-FA89F7CA8CB7}"/>
              </a:ext>
            </a:extLst>
          </p:cNvPr>
          <p:cNvSpPr/>
          <p:nvPr/>
        </p:nvSpPr>
        <p:spPr>
          <a:xfrm>
            <a:off x="1567543" y="2905366"/>
            <a:ext cx="10189028" cy="36727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4F037FC-3440-4AC1-9EFF-80DA74921EBB}"/>
              </a:ext>
            </a:extLst>
          </p:cNvPr>
          <p:cNvSpPr txBox="1"/>
          <p:nvPr/>
        </p:nvSpPr>
        <p:spPr>
          <a:xfrm>
            <a:off x="1735493" y="2580738"/>
            <a:ext cx="1707519" cy="369332"/>
          </a:xfrm>
          <a:prstGeom prst="rect">
            <a:avLst/>
          </a:prstGeom>
          <a:noFill/>
        </p:spPr>
        <p:txBody>
          <a:bodyPr wrap="none" rtlCol="0">
            <a:spAutoFit/>
          </a:bodyPr>
          <a:lstStyle/>
          <a:p>
            <a:r>
              <a:rPr lang="en-IN" dirty="0"/>
              <a:t>Existing entries</a:t>
            </a:r>
          </a:p>
        </p:txBody>
      </p:sp>
      <p:sp>
        <p:nvSpPr>
          <p:cNvPr id="7" name="TextBox 6">
            <a:extLst>
              <a:ext uri="{FF2B5EF4-FFF2-40B4-BE49-F238E27FC236}">
                <a16:creationId xmlns:a16="http://schemas.microsoft.com/office/drawing/2014/main" id="{1D5A5B28-C038-4B6F-B958-55A6392BD2DC}"/>
              </a:ext>
            </a:extLst>
          </p:cNvPr>
          <p:cNvSpPr txBox="1"/>
          <p:nvPr/>
        </p:nvSpPr>
        <p:spPr>
          <a:xfrm>
            <a:off x="1735493" y="1878598"/>
            <a:ext cx="615874" cy="369332"/>
          </a:xfrm>
          <a:prstGeom prst="rect">
            <a:avLst/>
          </a:prstGeom>
          <a:noFill/>
        </p:spPr>
        <p:txBody>
          <a:bodyPr wrap="none" rtlCol="0">
            <a:spAutoFit/>
          </a:bodyPr>
          <a:lstStyle/>
          <a:p>
            <a:r>
              <a:rPr lang="en-IN" dirty="0"/>
              <a:t>Title</a:t>
            </a:r>
          </a:p>
        </p:txBody>
      </p:sp>
      <p:sp>
        <p:nvSpPr>
          <p:cNvPr id="9" name="Rectangle 8">
            <a:extLst>
              <a:ext uri="{FF2B5EF4-FFF2-40B4-BE49-F238E27FC236}">
                <a16:creationId xmlns:a16="http://schemas.microsoft.com/office/drawing/2014/main" id="{EF0128C6-826E-483B-9DD5-6A41592BCDBB}"/>
              </a:ext>
            </a:extLst>
          </p:cNvPr>
          <p:cNvSpPr/>
          <p:nvPr/>
        </p:nvSpPr>
        <p:spPr>
          <a:xfrm>
            <a:off x="2589252" y="1878598"/>
            <a:ext cx="261723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F74BAAD9-5A52-4745-B8A6-F290657E30E8}"/>
              </a:ext>
            </a:extLst>
          </p:cNvPr>
          <p:cNvSpPr txBox="1"/>
          <p:nvPr/>
        </p:nvSpPr>
        <p:spPr>
          <a:xfrm>
            <a:off x="5312225" y="1863045"/>
            <a:ext cx="974947" cy="369332"/>
          </a:xfrm>
          <a:prstGeom prst="rect">
            <a:avLst/>
          </a:prstGeom>
          <a:noFill/>
        </p:spPr>
        <p:txBody>
          <a:bodyPr wrap="none" rtlCol="0">
            <a:spAutoFit/>
          </a:bodyPr>
          <a:lstStyle/>
          <a:p>
            <a:r>
              <a:rPr lang="en-IN" dirty="0"/>
              <a:t>Created</a:t>
            </a:r>
          </a:p>
        </p:txBody>
      </p:sp>
      <p:sp>
        <p:nvSpPr>
          <p:cNvPr id="16" name="Rectangle 15">
            <a:extLst>
              <a:ext uri="{FF2B5EF4-FFF2-40B4-BE49-F238E27FC236}">
                <a16:creationId xmlns:a16="http://schemas.microsoft.com/office/drawing/2014/main" id="{C74F46D7-53F8-44E0-A488-120E0D41613C}"/>
              </a:ext>
            </a:extLst>
          </p:cNvPr>
          <p:cNvSpPr/>
          <p:nvPr/>
        </p:nvSpPr>
        <p:spPr>
          <a:xfrm>
            <a:off x="6296608" y="1881706"/>
            <a:ext cx="783824"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E14568B8-29D6-46C5-95BB-17425672E65D}"/>
              </a:ext>
            </a:extLst>
          </p:cNvPr>
          <p:cNvSpPr txBox="1"/>
          <p:nvPr/>
        </p:nvSpPr>
        <p:spPr>
          <a:xfrm>
            <a:off x="7209447" y="1856824"/>
            <a:ext cx="788999" cy="369332"/>
          </a:xfrm>
          <a:prstGeom prst="rect">
            <a:avLst/>
          </a:prstGeom>
          <a:noFill/>
        </p:spPr>
        <p:txBody>
          <a:bodyPr wrap="none" rtlCol="0">
            <a:spAutoFit/>
          </a:bodyPr>
          <a:lstStyle/>
          <a:p>
            <a:r>
              <a:rPr lang="en-IN" dirty="0"/>
              <a:t>Do By</a:t>
            </a:r>
          </a:p>
        </p:txBody>
      </p:sp>
      <p:sp>
        <p:nvSpPr>
          <p:cNvPr id="18" name="Rectangle 17">
            <a:extLst>
              <a:ext uri="{FF2B5EF4-FFF2-40B4-BE49-F238E27FC236}">
                <a16:creationId xmlns:a16="http://schemas.microsoft.com/office/drawing/2014/main" id="{CF0852EA-44DA-4E44-BE2B-6794B04DC3EC}"/>
              </a:ext>
            </a:extLst>
          </p:cNvPr>
          <p:cNvSpPr/>
          <p:nvPr/>
        </p:nvSpPr>
        <p:spPr>
          <a:xfrm>
            <a:off x="8044542" y="1875485"/>
            <a:ext cx="783824"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2923F841-EC79-4511-915F-F8523E3AE26C}"/>
              </a:ext>
            </a:extLst>
          </p:cNvPr>
          <p:cNvSpPr txBox="1"/>
          <p:nvPr/>
        </p:nvSpPr>
        <p:spPr>
          <a:xfrm>
            <a:off x="9000927" y="1866152"/>
            <a:ext cx="802399" cy="369332"/>
          </a:xfrm>
          <a:prstGeom prst="rect">
            <a:avLst/>
          </a:prstGeom>
          <a:noFill/>
        </p:spPr>
        <p:txBody>
          <a:bodyPr wrap="none" rtlCol="0">
            <a:spAutoFit/>
          </a:bodyPr>
          <a:lstStyle/>
          <a:p>
            <a:r>
              <a:rPr lang="en-IN" dirty="0"/>
              <a:t>Status</a:t>
            </a:r>
          </a:p>
        </p:txBody>
      </p:sp>
      <p:sp>
        <p:nvSpPr>
          <p:cNvPr id="20" name="Rectangle 19">
            <a:extLst>
              <a:ext uri="{FF2B5EF4-FFF2-40B4-BE49-F238E27FC236}">
                <a16:creationId xmlns:a16="http://schemas.microsoft.com/office/drawing/2014/main" id="{2E924053-2566-40D1-984F-C633CB512293}"/>
              </a:ext>
            </a:extLst>
          </p:cNvPr>
          <p:cNvSpPr/>
          <p:nvPr/>
        </p:nvSpPr>
        <p:spPr>
          <a:xfrm>
            <a:off x="9882671" y="1884813"/>
            <a:ext cx="783824"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850EA69-A101-4A4B-8F09-4B76913027AF}"/>
              </a:ext>
            </a:extLst>
          </p:cNvPr>
          <p:cNvSpPr txBox="1"/>
          <p:nvPr/>
        </p:nvSpPr>
        <p:spPr>
          <a:xfrm>
            <a:off x="10851502" y="1884813"/>
            <a:ext cx="783824" cy="369332"/>
          </a:xfrm>
          <a:prstGeom prst="rect">
            <a:avLst/>
          </a:prstGeom>
          <a:solidFill>
            <a:schemeClr val="accent1"/>
          </a:solidFill>
        </p:spPr>
        <p:txBody>
          <a:bodyPr wrap="square" rtlCol="0">
            <a:spAutoFit/>
          </a:bodyPr>
          <a:lstStyle/>
          <a:p>
            <a:pPr algn="ctr"/>
            <a:r>
              <a:rPr lang="en-IN" dirty="0"/>
              <a:t>Save</a:t>
            </a:r>
          </a:p>
        </p:txBody>
      </p:sp>
    </p:spTree>
    <p:extLst>
      <p:ext uri="{BB962C8B-B14F-4D97-AF65-F5344CB8AC3E}">
        <p14:creationId xmlns:p14="http://schemas.microsoft.com/office/powerpoint/2010/main" val="2047319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GUI / Mockups ….2</a:t>
            </a:r>
          </a:p>
        </p:txBody>
      </p:sp>
      <p:pic>
        <p:nvPicPr>
          <p:cNvPr id="5" name="Picture 4">
            <a:extLst>
              <a:ext uri="{FF2B5EF4-FFF2-40B4-BE49-F238E27FC236}">
                <a16:creationId xmlns:a16="http://schemas.microsoft.com/office/drawing/2014/main" id="{F497CBF5-43A8-49E1-98D2-F0AB57E98E88}"/>
              </a:ext>
            </a:extLst>
          </p:cNvPr>
          <p:cNvPicPr>
            <a:picLocks noChangeAspect="1"/>
          </p:cNvPicPr>
          <p:nvPr/>
        </p:nvPicPr>
        <p:blipFill>
          <a:blip r:embed="rId3"/>
          <a:stretch>
            <a:fillRect/>
          </a:stretch>
        </p:blipFill>
        <p:spPr>
          <a:xfrm>
            <a:off x="521206" y="1291509"/>
            <a:ext cx="11309349" cy="3520977"/>
          </a:xfrm>
          <a:prstGeom prst="rect">
            <a:avLst/>
          </a:prstGeom>
        </p:spPr>
      </p:pic>
    </p:spTree>
    <p:extLst>
      <p:ext uri="{BB962C8B-B14F-4D97-AF65-F5344CB8AC3E}">
        <p14:creationId xmlns:p14="http://schemas.microsoft.com/office/powerpoint/2010/main" val="3646359406"/>
      </p:ext>
    </p:extLst>
  </p:cSld>
  <p:clrMapOvr>
    <a:masterClrMapping/>
  </p:clrMapOvr>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Accessibility guide</Template>
  <TotalTime>547</TotalTime>
  <Words>2310</Words>
  <Application>Microsoft Office PowerPoint</Application>
  <PresentationFormat>Widescreen</PresentationFormat>
  <Paragraphs>295</Paragraphs>
  <Slides>32</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2" baseType="lpstr">
      <vt:lpstr>Arial</vt:lpstr>
      <vt:lpstr>Calibri</vt:lpstr>
      <vt:lpstr>Cambria</vt:lpstr>
      <vt:lpstr>Segoe UI</vt:lpstr>
      <vt:lpstr>Segoe UI Light</vt:lpstr>
      <vt:lpstr>Segoe UI Semibold</vt:lpstr>
      <vt:lpstr>Times New Roman</vt:lpstr>
      <vt:lpstr>Making Templates Accessible</vt:lpstr>
      <vt:lpstr>Packager Shell Object</vt:lpstr>
      <vt:lpstr>Package</vt:lpstr>
      <vt:lpstr>To Do list in React</vt:lpstr>
      <vt:lpstr>Version Control</vt:lpstr>
      <vt:lpstr>Contents</vt:lpstr>
      <vt:lpstr>Project Scope</vt:lpstr>
      <vt:lpstr>Broad Functional requirements</vt:lpstr>
      <vt:lpstr>Dependencies</vt:lpstr>
      <vt:lpstr>Risks</vt:lpstr>
      <vt:lpstr>GUI / Mockups</vt:lpstr>
      <vt:lpstr>GUI / Mockups ….2</vt:lpstr>
      <vt:lpstr>GUI / Mockups ….3 (changed)</vt:lpstr>
      <vt:lpstr>Project Execution – High Level … 1</vt:lpstr>
      <vt:lpstr>Project Execution – High Level … 2</vt:lpstr>
      <vt:lpstr>Project Execution – High Level … 3</vt:lpstr>
      <vt:lpstr>Pseudo Code and Code Samples</vt:lpstr>
      <vt:lpstr>GUI / Mockups</vt:lpstr>
      <vt:lpstr>Alt Text Accessibility Rules – Charts</vt:lpstr>
      <vt:lpstr>Alt Text Accessibility Rules – SmartArt</vt:lpstr>
      <vt:lpstr>Accessibility Rules – Tables</vt:lpstr>
      <vt:lpstr>Basic Accessibility Rules</vt:lpstr>
      <vt:lpstr>Basic Accessibility Rules….continued</vt:lpstr>
      <vt:lpstr>Learn More</vt:lpstr>
      <vt:lpstr>Original Template After this</vt:lpstr>
      <vt:lpstr>Making Templates Accessible</vt:lpstr>
      <vt:lpstr>Contents</vt:lpstr>
      <vt:lpstr>Color Accessibility Rules – Charts and SmartArt</vt:lpstr>
      <vt:lpstr>Alt Text Accessibility Rules – Pictures</vt:lpstr>
      <vt:lpstr>Alt Text Accessibility Rules – Charts</vt:lpstr>
      <vt:lpstr>Alt Text Accessibility Rules – SmartArt</vt:lpstr>
      <vt:lpstr>Accessibility Rules – Tables</vt:lpstr>
      <vt:lpstr>Basic Accessibility Rules</vt:lpstr>
      <vt:lpstr>Basic Accessibility Rules….continued</vt:lpstr>
      <vt:lpstr>Learn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ashish chetal</dc:creator>
  <cp:lastModifiedBy>ashish chetal</cp:lastModifiedBy>
  <cp:revision>283</cp:revision>
  <dcterms:created xsi:type="dcterms:W3CDTF">2020-02-17T09:28:30Z</dcterms:created>
  <dcterms:modified xsi:type="dcterms:W3CDTF">2022-03-22T10:35:48Z</dcterms:modified>
  <cp:version/>
</cp:coreProperties>
</file>