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9" r:id="rId5"/>
    <p:sldId id="259" r:id="rId6"/>
    <p:sldId id="270" r:id="rId7"/>
    <p:sldId id="260" r:id="rId8"/>
    <p:sldId id="271" r:id="rId9"/>
    <p:sldId id="261" r:id="rId10"/>
    <p:sldId id="272" r:id="rId11"/>
    <p:sldId id="273" r:id="rId12"/>
    <p:sldId id="262"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263" r:id="rId53"/>
    <p:sldId id="267" r:id="rId54"/>
    <p:sldId id="268" r:id="rId55"/>
    <p:sldId id="264" r:id="rId56"/>
    <p:sldId id="265" r:id="rId57"/>
    <p:sldId id="266"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3" d="100"/>
          <a:sy n="63" d="100"/>
        </p:scale>
        <p:origin x="77" y="4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706191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47444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600574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51994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17515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941896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291544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622378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933517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845372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01750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97007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195638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26440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9/24/2025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436255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306310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550403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50000"/>
            <a:lum/>
          </a:blip>
          <a:srcRect/>
          <a:stretch>
            <a:fillRect l="-44000" r="-44000"/>
          </a:stretch>
        </a:blipFill>
        <a:effectLst/>
      </p:bgPr>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BCAD085-E8A6-8845-BD4E-CB4CCA059FC4}" type="datetimeFigureOut">
              <a:rPr lang="en-US" smtClean="0"/>
              <a:t>9/24/2025</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168413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github.com/HostileGenius/IBM-SkillBuild"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5484" y="268289"/>
            <a:ext cx="6091732" cy="1575239"/>
          </a:xfrm>
          <a:prstGeom prst="rect">
            <a:avLst/>
          </a:prstGeom>
          <a:noFill/>
        </p:spPr>
        <p:txBody>
          <a:bodyPr wrap="none">
            <a:spAutoFit/>
          </a:bodyPr>
          <a:lstStyle/>
          <a:p>
            <a:pPr algn="ctr">
              <a:lnSpc>
                <a:spcPct val="150000"/>
              </a:lnSpc>
            </a:pPr>
            <a:r>
              <a:rPr sz="3400" b="1" u="sng" dirty="0" err="1">
                <a:solidFill>
                  <a:srgbClr val="0070C0"/>
                </a:solidFill>
                <a:latin typeface="Comic Sans MS" panose="030F0702030302020204" pitchFamily="66" charset="0"/>
              </a:rPr>
              <a:t>TaskFlow</a:t>
            </a:r>
            <a:r>
              <a:rPr lang="en-GB" sz="3400" b="1" u="sng" dirty="0">
                <a:solidFill>
                  <a:srgbClr val="0070C0"/>
                </a:solidFill>
                <a:latin typeface="Comic Sans MS" panose="030F0702030302020204" pitchFamily="66" charset="0"/>
              </a:rPr>
              <a:t>:</a:t>
            </a:r>
            <a:endParaRPr sz="3400" b="1" u="sng" dirty="0">
              <a:solidFill>
                <a:srgbClr val="0070C0"/>
              </a:solidFill>
              <a:latin typeface="Comic Sans MS" panose="030F0702030302020204" pitchFamily="66" charset="0"/>
            </a:endParaRPr>
          </a:p>
          <a:p>
            <a:pPr algn="ctr">
              <a:lnSpc>
                <a:spcPct val="150000"/>
              </a:lnSpc>
            </a:pPr>
            <a:r>
              <a:rPr sz="3400" b="1" u="sng" dirty="0">
                <a:solidFill>
                  <a:srgbClr val="0070C0"/>
                </a:solidFill>
                <a:latin typeface="Comic Sans MS" panose="030F0702030302020204" pitchFamily="66" charset="0"/>
              </a:rPr>
              <a:t>A Personal Productivity Hub</a:t>
            </a:r>
          </a:p>
        </p:txBody>
      </p:sp>
      <p:sp>
        <p:nvSpPr>
          <p:cNvPr id="3" name="TextBox 2">
            <a:extLst>
              <a:ext uri="{FF2B5EF4-FFF2-40B4-BE49-F238E27FC236}">
                <a16:creationId xmlns:a16="http://schemas.microsoft.com/office/drawing/2014/main" id="{C4498FFB-A25A-70CF-36F5-DEDA13D17394}"/>
              </a:ext>
            </a:extLst>
          </p:cNvPr>
          <p:cNvSpPr txBox="1"/>
          <p:nvPr/>
        </p:nvSpPr>
        <p:spPr>
          <a:xfrm>
            <a:off x="494523" y="2427503"/>
            <a:ext cx="8388220" cy="1693092"/>
          </a:xfrm>
          <a:prstGeom prst="rect">
            <a:avLst/>
          </a:prstGeom>
          <a:noFill/>
        </p:spPr>
        <p:txBody>
          <a:bodyPr wrap="square" rtlCol="0">
            <a:spAutoFit/>
          </a:bodyPr>
          <a:lstStyle/>
          <a:p>
            <a:pPr algn="just">
              <a:lnSpc>
                <a:spcPct val="150000"/>
              </a:lnSpc>
            </a:pPr>
            <a:r>
              <a:rPr lang="en-US" sz="2400" b="1" u="sng" dirty="0">
                <a:latin typeface="Comic Sans MS" panose="030F0702030302020204" pitchFamily="66" charset="0"/>
              </a:rPr>
              <a:t>STUDENT NAME: </a:t>
            </a:r>
            <a:r>
              <a:rPr lang="en-US" sz="2400" dirty="0">
                <a:latin typeface="Comic Sans MS" panose="030F0702030302020204" pitchFamily="66" charset="0"/>
              </a:rPr>
              <a:t>Shivansh Yashi</a:t>
            </a:r>
          </a:p>
          <a:p>
            <a:pPr algn="just">
              <a:lnSpc>
                <a:spcPct val="150000"/>
              </a:lnSpc>
            </a:pPr>
            <a:r>
              <a:rPr lang="en-US" sz="2400" b="1" u="sng" dirty="0">
                <a:latin typeface="Comic Sans MS" panose="030F0702030302020204" pitchFamily="66" charset="0"/>
              </a:rPr>
              <a:t>E-Mail ID: </a:t>
            </a:r>
            <a:r>
              <a:rPr lang="en-US" sz="2400" dirty="0">
                <a:latin typeface="Comic Sans MS" panose="030F0702030302020204" pitchFamily="66" charset="0"/>
              </a:rPr>
              <a:t>shivanshyashi016@gmail.com</a:t>
            </a:r>
          </a:p>
          <a:p>
            <a:pPr algn="just">
              <a:lnSpc>
                <a:spcPct val="150000"/>
              </a:lnSpc>
            </a:pPr>
            <a:r>
              <a:rPr lang="en-US" sz="2400" b="1" u="sng" dirty="0">
                <a:latin typeface="Comic Sans MS" panose="030F0702030302020204" pitchFamily="66" charset="0"/>
              </a:rPr>
              <a:t>COLLEGE / UNIVERSITY: </a:t>
            </a:r>
            <a:r>
              <a:rPr lang="en-US" sz="2400" dirty="0">
                <a:latin typeface="Comic Sans MS" panose="030F0702030302020204" pitchFamily="66" charset="0"/>
              </a:rPr>
              <a:t>Graphic Era University</a:t>
            </a:r>
            <a:endParaRPr lang="en-IN" sz="2400" dirty="0">
              <a:latin typeface="Comic Sans MS" panose="030F0702030302020204"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A4384-A95B-A074-9892-253307941860}"/>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Design and Layout</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55D2DB3A-0994-8CF6-84E0-9CC594E75432}"/>
              </a:ext>
            </a:extLst>
          </p:cNvPr>
          <p:cNvSpPr>
            <a:spLocks noGrp="1"/>
          </p:cNvSpPr>
          <p:nvPr>
            <p:ph idx="1"/>
          </p:nvPr>
        </p:nvSpPr>
        <p:spPr>
          <a:xfrm>
            <a:off x="466531" y="2218611"/>
            <a:ext cx="8210938" cy="4499429"/>
          </a:xfrm>
        </p:spPr>
        <p:txBody>
          <a:bodyPr>
            <a:normAutofit fontScale="85000" lnSpcReduction="20000"/>
          </a:bodyPr>
          <a:lstStyle/>
          <a:p>
            <a:pPr algn="just">
              <a:lnSpc>
                <a:spcPct val="150000"/>
              </a:lnSpc>
            </a:pPr>
            <a:r>
              <a:rPr lang="en-GB" sz="1900" b="1" u="sng" dirty="0">
                <a:latin typeface="Comic Sans MS" panose="030F0702030302020204" pitchFamily="66" charset="0"/>
              </a:rPr>
              <a:t>Task Input Area</a:t>
            </a:r>
          </a:p>
          <a:p>
            <a:pPr marL="0" indent="0" algn="just">
              <a:lnSpc>
                <a:spcPct val="150000"/>
              </a:lnSpc>
              <a:buNone/>
            </a:pPr>
            <a:r>
              <a:rPr lang="en-GB" sz="1900" dirty="0">
                <a:latin typeface="Comic Sans MS" panose="030F0702030302020204" pitchFamily="66" charset="0"/>
              </a:rPr>
              <a:t>The </a:t>
            </a:r>
            <a:r>
              <a:rPr lang="en-GB" sz="1900" b="1" dirty="0">
                <a:latin typeface="Comic Sans MS" panose="030F0702030302020204" pitchFamily="66" charset="0"/>
              </a:rPr>
              <a:t>task input area</a:t>
            </a:r>
            <a:r>
              <a:rPr lang="en-GB" sz="1900" dirty="0">
                <a:latin typeface="Comic Sans MS" panose="030F0702030302020204" pitchFamily="66" charset="0"/>
              </a:rPr>
              <a:t> is where the magic begins. This is a dedicated space where users can quickly add new tasks to their list. It’s designed for efficiency, often featuring a simple text field and an "Add" button, allowing for rapid entry of new items. The ease of adding a task is crucial for ensuring that users can capture ideas and to-dos as soon as they come to mind.</a:t>
            </a:r>
          </a:p>
          <a:p>
            <a:pPr algn="just">
              <a:lnSpc>
                <a:spcPct val="150000"/>
              </a:lnSpc>
            </a:pPr>
            <a:r>
              <a:rPr lang="en-GB" sz="1900" b="1" u="sng" dirty="0">
                <a:latin typeface="Comic Sans MS" panose="030F0702030302020204" pitchFamily="66" charset="0"/>
              </a:rPr>
              <a:t>Task List with Completion Controls</a:t>
            </a:r>
          </a:p>
          <a:p>
            <a:pPr marL="0" indent="0" algn="just">
              <a:lnSpc>
                <a:spcPct val="150000"/>
              </a:lnSpc>
              <a:buNone/>
            </a:pPr>
            <a:r>
              <a:rPr lang="en-GB" sz="1900" dirty="0">
                <a:latin typeface="Comic Sans MS" panose="030F0702030302020204" pitchFamily="66" charset="0"/>
              </a:rPr>
              <a:t>The </a:t>
            </a:r>
            <a:r>
              <a:rPr lang="en-GB" sz="1900" b="1" dirty="0">
                <a:latin typeface="Comic Sans MS" panose="030F0702030302020204" pitchFamily="66" charset="0"/>
              </a:rPr>
              <a:t>task list</a:t>
            </a:r>
            <a:r>
              <a:rPr lang="en-GB" sz="1900" dirty="0">
                <a:latin typeface="Comic Sans MS" panose="030F0702030302020204" pitchFamily="66" charset="0"/>
              </a:rPr>
              <a:t> is the core of the application, visually presenting all pending and completed tasks. Each task within the list is accompanied by </a:t>
            </a:r>
            <a:r>
              <a:rPr lang="en-GB" sz="1900" b="1" dirty="0">
                <a:latin typeface="Comic Sans MS" panose="030F0702030302020204" pitchFamily="66" charset="0"/>
              </a:rPr>
              <a:t>completion controls</a:t>
            </a:r>
            <a:r>
              <a:rPr lang="en-GB" sz="1900" dirty="0">
                <a:latin typeface="Comic Sans MS" panose="030F0702030302020204" pitchFamily="66" charset="0"/>
              </a:rPr>
              <a:t>, typically a checkbox or a button. When a user completes a task, they simply check the box, and the app updates the status. This interactive element provides a satisfying sense of accomplishment and keeps the list current.</a:t>
            </a:r>
          </a:p>
          <a:p>
            <a:pPr marL="0" indent="0" algn="just">
              <a:lnSpc>
                <a:spcPct val="150000"/>
              </a:lnSpc>
              <a:buNone/>
            </a:pPr>
            <a:endParaRPr lang="en-GB" sz="1900" dirty="0">
              <a:latin typeface="Comic Sans MS" panose="030F0702030302020204" pitchFamily="66" charset="0"/>
            </a:endParaRPr>
          </a:p>
          <a:p>
            <a:endParaRPr lang="en-IN" dirty="0"/>
          </a:p>
        </p:txBody>
      </p:sp>
    </p:spTree>
    <p:extLst>
      <p:ext uri="{BB962C8B-B14F-4D97-AF65-F5344CB8AC3E}">
        <p14:creationId xmlns:p14="http://schemas.microsoft.com/office/powerpoint/2010/main" val="3890954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540E-FA40-A5EE-255A-B5135CC9654A}"/>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Design and Layout</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1E990CE7-95A3-3C50-37F4-9C1FE28A44C5}"/>
              </a:ext>
            </a:extLst>
          </p:cNvPr>
          <p:cNvSpPr>
            <a:spLocks noGrp="1"/>
          </p:cNvSpPr>
          <p:nvPr>
            <p:ph idx="1"/>
          </p:nvPr>
        </p:nvSpPr>
        <p:spPr>
          <a:xfrm>
            <a:off x="201909" y="2181290"/>
            <a:ext cx="8830124" cy="4518090"/>
          </a:xfrm>
        </p:spPr>
        <p:txBody>
          <a:bodyPr>
            <a:normAutofit fontScale="70000" lnSpcReduction="20000"/>
            <a:scene3d>
              <a:camera prst="orthographicFront"/>
              <a:lightRig rig="threePt" dir="t"/>
            </a:scene3d>
            <a:sp3d extrusionH="57150">
              <a:bevelT w="38100" h="38100"/>
            </a:sp3d>
          </a:bodyPr>
          <a:lstStyle/>
          <a:p>
            <a:pPr>
              <a:lnSpc>
                <a:spcPct val="160000"/>
              </a:lnSpc>
            </a:pPr>
            <a:r>
              <a:rPr lang="en-GB" b="1" u="sng" dirty="0">
                <a:latin typeface="Comic Sans MS" panose="030F0702030302020204" pitchFamily="66" charset="0"/>
              </a:rPr>
              <a:t>Progress Dashboard with Real-Time Updates</a:t>
            </a:r>
          </a:p>
          <a:p>
            <a:pPr marL="0" indent="0">
              <a:lnSpc>
                <a:spcPct val="160000"/>
              </a:lnSpc>
              <a:buNone/>
            </a:pPr>
            <a:r>
              <a:rPr lang="en-GB" dirty="0">
                <a:latin typeface="Comic Sans MS" panose="030F0702030302020204" pitchFamily="66" charset="0"/>
              </a:rPr>
              <a:t>The </a:t>
            </a:r>
            <a:r>
              <a:rPr lang="en-GB" b="1" dirty="0">
                <a:latin typeface="Comic Sans MS" panose="030F0702030302020204" pitchFamily="66" charset="0"/>
              </a:rPr>
              <a:t>progress dashboard</a:t>
            </a:r>
            <a:r>
              <a:rPr lang="en-GB" dirty="0">
                <a:latin typeface="Comic Sans MS" panose="030F0702030302020204" pitchFamily="66" charset="0"/>
              </a:rPr>
              <a:t> is a key feature that provides a comprehensive overview of a user's productivity. This section offers </a:t>
            </a:r>
            <a:r>
              <a:rPr lang="en-GB" b="1" dirty="0">
                <a:latin typeface="Comic Sans MS" panose="030F0702030302020204" pitchFamily="66" charset="0"/>
              </a:rPr>
              <a:t>real-time updates</a:t>
            </a:r>
            <a:r>
              <a:rPr lang="en-GB" dirty="0">
                <a:latin typeface="Comic Sans MS" panose="030F0702030302020204" pitchFamily="66" charset="0"/>
              </a:rPr>
              <a:t> on their progress, showing metrics like the number of completed tasks, a percentage of completion, or a visual progress bar. This dynamic feedback loop motivates users and helps them see their achievements at a glance, reinforcing the habit of staying organized and productive.</a:t>
            </a:r>
          </a:p>
          <a:p>
            <a:pPr>
              <a:lnSpc>
                <a:spcPct val="160000"/>
              </a:lnSpc>
            </a:pPr>
            <a:r>
              <a:rPr lang="en-GB" b="1" u="sng" dirty="0">
                <a:latin typeface="Comic Sans MS" panose="030F0702030302020204" pitchFamily="66" charset="0"/>
              </a:rPr>
              <a:t>Responsive Design for All Devices</a:t>
            </a:r>
          </a:p>
          <a:p>
            <a:pPr marL="0" indent="0">
              <a:lnSpc>
                <a:spcPct val="160000"/>
              </a:lnSpc>
              <a:buNone/>
            </a:pPr>
            <a:r>
              <a:rPr lang="en-GB" dirty="0" err="1">
                <a:latin typeface="Comic Sans MS" panose="030F0702030302020204" pitchFamily="66" charset="0"/>
              </a:rPr>
              <a:t>TaskFlow's</a:t>
            </a:r>
            <a:r>
              <a:rPr lang="en-GB" dirty="0">
                <a:latin typeface="Comic Sans MS" panose="030F0702030302020204" pitchFamily="66" charset="0"/>
              </a:rPr>
              <a:t> user-centric design extends to its adaptability across different screens. It is built to be </a:t>
            </a:r>
            <a:r>
              <a:rPr lang="en-GB" b="1" dirty="0">
                <a:latin typeface="Comic Sans MS" panose="030F0702030302020204" pitchFamily="66" charset="0"/>
              </a:rPr>
              <a:t>fully responsive for all devices</a:t>
            </a:r>
            <a:r>
              <a:rPr lang="en-GB" dirty="0">
                <a:latin typeface="Comic Sans MS" panose="030F0702030302020204" pitchFamily="66" charset="0"/>
              </a:rPr>
              <a:t>, ensuring a seamless and consistent experience whether you're on a desktop computer, a tablet, or a smartphone. This is achieved by using a flexible layout and </a:t>
            </a:r>
            <a:r>
              <a:rPr lang="en-GB" b="1" dirty="0">
                <a:latin typeface="Comic Sans MS" panose="030F0702030302020204" pitchFamily="66" charset="0"/>
              </a:rPr>
              <a:t>CSS media queries</a:t>
            </a:r>
            <a:r>
              <a:rPr lang="en-GB" dirty="0">
                <a:latin typeface="Comic Sans MS" panose="030F0702030302020204" pitchFamily="66" charset="0"/>
              </a:rPr>
              <a:t> that automatically adjust the interface to fit the screen size. For example, on a mobile device, the layout might stack elements vertically to be more finger-friendly, while on a desktop, the same elements could be arranged horizontally for better use of screen real estate. This commitment to responsiveness ensures that you can manage your tasks anywhere, at any time, without compromising on usability.</a:t>
            </a:r>
          </a:p>
          <a:p>
            <a:pPr marL="0" indent="0">
              <a:buNone/>
            </a:pPr>
            <a:endParaRPr lang="en-IN" dirty="0"/>
          </a:p>
        </p:txBody>
      </p:sp>
    </p:spTree>
    <p:extLst>
      <p:ext uri="{BB962C8B-B14F-4D97-AF65-F5344CB8AC3E}">
        <p14:creationId xmlns:p14="http://schemas.microsoft.com/office/powerpoint/2010/main" val="3341073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sz="3400" b="1" u="sng" dirty="0">
                <a:solidFill>
                  <a:srgbClr val="0070C0"/>
                </a:solidFill>
                <a:latin typeface="Comic Sans MS" panose="030F0702030302020204" pitchFamily="66" charset="0"/>
              </a:rPr>
              <a:t>Features</a:t>
            </a:r>
          </a:p>
        </p:txBody>
      </p:sp>
      <p:sp>
        <p:nvSpPr>
          <p:cNvPr id="3" name="Content Placeholder 2"/>
          <p:cNvSpPr>
            <a:spLocks noGrp="1"/>
          </p:cNvSpPr>
          <p:nvPr>
            <p:ph idx="1"/>
          </p:nvPr>
        </p:nvSpPr>
        <p:spPr>
          <a:xfrm>
            <a:off x="229899" y="2209281"/>
            <a:ext cx="8811463" cy="4508760"/>
          </a:xfrm>
        </p:spPr>
        <p:txBody>
          <a:bodyPr>
            <a:normAutofit fontScale="85000" lnSpcReduction="10000"/>
          </a:bodyPr>
          <a:lstStyle/>
          <a:p>
            <a:pPr algn="just"/>
            <a:r>
              <a:rPr lang="en-GB" sz="2000" b="1" u="sng" dirty="0">
                <a:latin typeface="Comic Sans MS" panose="030F0702030302020204" pitchFamily="66" charset="0"/>
              </a:rPr>
              <a:t>Add, Complete, and Delete Tasks</a:t>
            </a:r>
          </a:p>
          <a:p>
            <a:pPr marL="0" indent="0" algn="just">
              <a:buNone/>
            </a:pPr>
            <a:r>
              <a:rPr lang="en-GB" sz="2000" dirty="0">
                <a:latin typeface="Comic Sans MS" panose="030F0702030302020204" pitchFamily="66" charset="0"/>
              </a:rPr>
              <a:t>At the heart of </a:t>
            </a:r>
            <a:r>
              <a:rPr lang="en-GB" sz="2000" dirty="0" err="1">
                <a:latin typeface="Comic Sans MS" panose="030F0702030302020204" pitchFamily="66" charset="0"/>
              </a:rPr>
              <a:t>TaskFlow</a:t>
            </a:r>
            <a:r>
              <a:rPr lang="en-GB" sz="2000" dirty="0">
                <a:latin typeface="Comic Sans MS" panose="030F0702030302020204" pitchFamily="66" charset="0"/>
              </a:rPr>
              <a:t> is its fundamental </a:t>
            </a:r>
            <a:r>
              <a:rPr lang="en-GB" sz="2000" b="1" dirty="0">
                <a:latin typeface="Comic Sans MS" panose="030F0702030302020204" pitchFamily="66" charset="0"/>
              </a:rPr>
              <a:t>task management functionality</a:t>
            </a:r>
            <a:r>
              <a:rPr lang="en-GB" sz="2000" dirty="0">
                <a:latin typeface="Comic Sans MS" panose="030F0702030302020204" pitchFamily="66" charset="0"/>
              </a:rPr>
              <a:t>. The application makes it incredibly easy to </a:t>
            </a:r>
            <a:r>
              <a:rPr lang="en-GB" sz="2000" b="1" dirty="0">
                <a:latin typeface="Comic Sans MS" panose="030F0702030302020204" pitchFamily="66" charset="0"/>
              </a:rPr>
              <a:t>add new tasks</a:t>
            </a:r>
            <a:r>
              <a:rPr lang="en-GB" sz="2000" dirty="0">
                <a:latin typeface="Comic Sans MS" panose="030F0702030302020204" pitchFamily="66" charset="0"/>
              </a:rPr>
              <a:t>, providing a seamless input field that allows users to capture to-dos the moment they think of them. Once a task is underway, users can easily mark it as </a:t>
            </a:r>
            <a:r>
              <a:rPr lang="en-GB" sz="2000" b="1" dirty="0">
                <a:latin typeface="Comic Sans MS" panose="030F0702030302020204" pitchFamily="66" charset="0"/>
              </a:rPr>
              <a:t>complete</a:t>
            </a:r>
            <a:r>
              <a:rPr lang="en-GB" sz="2000" dirty="0">
                <a:latin typeface="Comic Sans MS" panose="030F0702030302020204" pitchFamily="66" charset="0"/>
              </a:rPr>
              <a:t> with a single click, providing a satisfying sense of accomplishment. For tasks that are no longer relevant, the option to </a:t>
            </a:r>
            <a:r>
              <a:rPr lang="en-GB" sz="2000" b="1" dirty="0">
                <a:latin typeface="Comic Sans MS" panose="030F0702030302020204" pitchFamily="66" charset="0"/>
              </a:rPr>
              <a:t>delete</a:t>
            </a:r>
            <a:r>
              <a:rPr lang="en-GB" sz="2000" dirty="0">
                <a:latin typeface="Comic Sans MS" panose="030F0702030302020204" pitchFamily="66" charset="0"/>
              </a:rPr>
              <a:t> them keeps the task list clean and focused. This intuitive, three-part system ensures that the task list remains an accurate reflection of a user's current goals.</a:t>
            </a:r>
          </a:p>
          <a:p>
            <a:pPr algn="just"/>
            <a:r>
              <a:rPr lang="en-GB" sz="2000" b="1" u="sng" dirty="0">
                <a:latin typeface="Comic Sans MS" panose="030F0702030302020204" pitchFamily="66" charset="0"/>
              </a:rPr>
              <a:t>Dynamic Progress Tracking</a:t>
            </a:r>
          </a:p>
          <a:p>
            <a:pPr marL="0" indent="0" algn="just">
              <a:buNone/>
            </a:pPr>
            <a:r>
              <a:rPr lang="en-GB" sz="2000" dirty="0" err="1">
                <a:latin typeface="Comic Sans MS" panose="030F0702030302020204" pitchFamily="66" charset="0"/>
              </a:rPr>
              <a:t>TaskFlow</a:t>
            </a:r>
            <a:r>
              <a:rPr lang="en-GB" sz="2000" dirty="0">
                <a:latin typeface="Comic Sans MS" panose="030F0702030302020204" pitchFamily="66" charset="0"/>
              </a:rPr>
              <a:t> offers more than just a static list; it provides </a:t>
            </a:r>
            <a:r>
              <a:rPr lang="en-GB" sz="2000" b="1" dirty="0">
                <a:latin typeface="Comic Sans MS" panose="030F0702030302020204" pitchFamily="66" charset="0"/>
              </a:rPr>
              <a:t>dynamic progress tracking</a:t>
            </a:r>
            <a:r>
              <a:rPr lang="en-GB" sz="2000" dirty="0">
                <a:latin typeface="Comic Sans MS" panose="030F0702030302020204" pitchFamily="66" charset="0"/>
              </a:rPr>
              <a:t> that gives users a real-time overview of their productivity. As you add or complete tasks, a visual progress dashboard updates instantly. This feature might include a progress bar that fills up, a numerical count of completed tasks versus total tasks, or a percentage display. This real-time feedback helps users visualize their progress, providing a clear and motivating picture of how much they have accomplished and what is left to do.</a:t>
            </a:r>
          </a:p>
          <a:p>
            <a:pPr marL="0" indent="0">
              <a:buNone/>
            </a:pPr>
            <a:endParaRPr lang="en-GB" sz="2000" dirty="0"/>
          </a:p>
          <a:p>
            <a:pPr marL="0" indent="0">
              <a:buNone/>
            </a:pPr>
            <a:endParaRPr lang="en-GB" sz="2000" dirty="0"/>
          </a:p>
          <a:p>
            <a:endParaRPr sz="2000" b="0" dirty="0">
              <a:solidFill>
                <a:srgbClr val="21212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1F73-288D-1087-00E6-CCC155CDC875}"/>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Features</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1DEA3612-6CC6-1CD9-A4ED-2D15F648FA68}"/>
              </a:ext>
            </a:extLst>
          </p:cNvPr>
          <p:cNvSpPr>
            <a:spLocks noGrp="1"/>
          </p:cNvSpPr>
          <p:nvPr>
            <p:ph idx="1"/>
          </p:nvPr>
        </p:nvSpPr>
        <p:spPr>
          <a:xfrm>
            <a:off x="466531" y="2227943"/>
            <a:ext cx="8248261" cy="4527420"/>
          </a:xfrm>
        </p:spPr>
        <p:txBody>
          <a:bodyPr>
            <a:normAutofit/>
          </a:bodyPr>
          <a:lstStyle/>
          <a:p>
            <a:pPr algn="just">
              <a:lnSpc>
                <a:spcPct val="150000"/>
              </a:lnSpc>
            </a:pPr>
            <a:r>
              <a:rPr lang="en-GB" b="1" u="sng" dirty="0">
                <a:latin typeface="Comic Sans MS" panose="030F0702030302020204" pitchFamily="66" charset="0"/>
              </a:rPr>
              <a:t>Motivational Interactive Messages</a:t>
            </a:r>
          </a:p>
          <a:p>
            <a:pPr marL="0" indent="0" algn="just">
              <a:lnSpc>
                <a:spcPct val="150000"/>
              </a:lnSpc>
              <a:buNone/>
            </a:pPr>
            <a:r>
              <a:rPr lang="en-GB" dirty="0">
                <a:latin typeface="Comic Sans MS" panose="030F0702030302020204" pitchFamily="66" charset="0"/>
              </a:rPr>
              <a:t>To keep users engaged and encourage them to stay on track, </a:t>
            </a:r>
            <a:r>
              <a:rPr lang="en-GB" dirty="0" err="1">
                <a:latin typeface="Comic Sans MS" panose="030F0702030302020204" pitchFamily="66" charset="0"/>
              </a:rPr>
              <a:t>TaskFlow</a:t>
            </a:r>
            <a:r>
              <a:rPr lang="en-GB" dirty="0">
                <a:latin typeface="Comic Sans MS" panose="030F0702030302020204" pitchFamily="66" charset="0"/>
              </a:rPr>
              <a:t> includes </a:t>
            </a:r>
            <a:r>
              <a:rPr lang="en-GB" b="1" dirty="0">
                <a:latin typeface="Comic Sans MS" panose="030F0702030302020204" pitchFamily="66" charset="0"/>
              </a:rPr>
              <a:t>motivational interactive messages</a:t>
            </a:r>
            <a:r>
              <a:rPr lang="en-GB" dirty="0">
                <a:latin typeface="Comic Sans MS" panose="030F0702030302020204" pitchFamily="66" charset="0"/>
              </a:rPr>
              <a:t>. These are small, encouraging phrases or celebratory animations that appear at key moments, such as when a user completes their first task of the day, finishes a challenging project, or clears their entire to-do list. These messages are designed to be positive reinforcement, celebrating small victories and making the process of task management feel more rewarding. This unique feature helps build a positive relationship between the user and the application, turning a simple tool into a powerful source of motivation.</a:t>
            </a:r>
          </a:p>
          <a:p>
            <a:endParaRPr lang="en-IN" dirty="0"/>
          </a:p>
        </p:txBody>
      </p:sp>
    </p:spTree>
    <p:extLst>
      <p:ext uri="{BB962C8B-B14F-4D97-AF65-F5344CB8AC3E}">
        <p14:creationId xmlns:p14="http://schemas.microsoft.com/office/powerpoint/2010/main" val="2095037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6796A-90D8-6C78-46B7-1BE1717EB853}"/>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HTML</a:t>
            </a:r>
            <a:endParaRPr lang="en-IN" sz="3400" b="1" u="sng" dirty="0">
              <a:solidFill>
                <a:srgbClr val="0070C0"/>
              </a:solidFill>
              <a:latin typeface="Comic Sans MS" panose="030F0702030302020204" pitchFamily="66" charset="0"/>
            </a:endParaRPr>
          </a:p>
        </p:txBody>
      </p:sp>
      <p:pic>
        <p:nvPicPr>
          <p:cNvPr id="5" name="Content Placeholder 4">
            <a:extLst>
              <a:ext uri="{FF2B5EF4-FFF2-40B4-BE49-F238E27FC236}">
                <a16:creationId xmlns:a16="http://schemas.microsoft.com/office/drawing/2014/main" id="{B0FCD6AB-EE47-59D0-74E0-FC6355ECE739}"/>
              </a:ext>
            </a:extLst>
          </p:cNvPr>
          <p:cNvPicPr>
            <a:picLocks noGrp="1" noChangeAspect="1"/>
          </p:cNvPicPr>
          <p:nvPr>
            <p:ph idx="1"/>
          </p:nvPr>
        </p:nvPicPr>
        <p:blipFill>
          <a:blip r:embed="rId2"/>
          <a:stretch>
            <a:fillRect/>
          </a:stretch>
        </p:blipFill>
        <p:spPr>
          <a:xfrm>
            <a:off x="490375" y="2235292"/>
            <a:ext cx="8168433" cy="4473418"/>
          </a:xfrm>
        </p:spPr>
      </p:pic>
    </p:spTree>
    <p:extLst>
      <p:ext uri="{BB962C8B-B14F-4D97-AF65-F5344CB8AC3E}">
        <p14:creationId xmlns:p14="http://schemas.microsoft.com/office/powerpoint/2010/main" val="197346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2E142-3290-852A-2D85-D7821BFC32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82B11B-F503-BD50-3165-360F234FFDB0}"/>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HTML</a:t>
            </a:r>
            <a:endParaRPr lang="en-IN" sz="3400" dirty="0"/>
          </a:p>
        </p:txBody>
      </p:sp>
      <p:pic>
        <p:nvPicPr>
          <p:cNvPr id="7" name="Content Placeholder 6">
            <a:extLst>
              <a:ext uri="{FF2B5EF4-FFF2-40B4-BE49-F238E27FC236}">
                <a16:creationId xmlns:a16="http://schemas.microsoft.com/office/drawing/2014/main" id="{3A37E688-DF7E-A48E-C512-651DB1968796}"/>
              </a:ext>
            </a:extLst>
          </p:cNvPr>
          <p:cNvPicPr>
            <a:picLocks noGrp="1" noChangeAspect="1"/>
          </p:cNvPicPr>
          <p:nvPr>
            <p:ph idx="1"/>
          </p:nvPr>
        </p:nvPicPr>
        <p:blipFill>
          <a:blip r:embed="rId2"/>
          <a:stretch>
            <a:fillRect/>
          </a:stretch>
        </p:blipFill>
        <p:spPr>
          <a:xfrm>
            <a:off x="531104" y="2237273"/>
            <a:ext cx="8193017" cy="4518161"/>
          </a:xfrm>
        </p:spPr>
      </p:pic>
    </p:spTree>
    <p:extLst>
      <p:ext uri="{BB962C8B-B14F-4D97-AF65-F5344CB8AC3E}">
        <p14:creationId xmlns:p14="http://schemas.microsoft.com/office/powerpoint/2010/main" val="246829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3D2E1-7EAE-17E5-5BC4-46AB601648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B853B9-A36D-BCF4-789F-972293C3E6CA}"/>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HTML</a:t>
            </a:r>
            <a:endParaRPr lang="en-IN" sz="3400" dirty="0"/>
          </a:p>
        </p:txBody>
      </p:sp>
      <p:pic>
        <p:nvPicPr>
          <p:cNvPr id="6" name="Content Placeholder 5">
            <a:extLst>
              <a:ext uri="{FF2B5EF4-FFF2-40B4-BE49-F238E27FC236}">
                <a16:creationId xmlns:a16="http://schemas.microsoft.com/office/drawing/2014/main" id="{82AF963F-0FD2-A58F-3A4C-8E54FD7EEE88}"/>
              </a:ext>
            </a:extLst>
          </p:cNvPr>
          <p:cNvPicPr>
            <a:picLocks noGrp="1" noChangeAspect="1"/>
          </p:cNvPicPr>
          <p:nvPr>
            <p:ph idx="1"/>
          </p:nvPr>
        </p:nvPicPr>
        <p:blipFill>
          <a:blip r:embed="rId2"/>
          <a:stretch>
            <a:fillRect/>
          </a:stretch>
        </p:blipFill>
        <p:spPr>
          <a:xfrm>
            <a:off x="499706" y="2211355"/>
            <a:ext cx="8187094" cy="4525347"/>
          </a:xfrm>
        </p:spPr>
      </p:pic>
    </p:spTree>
    <p:extLst>
      <p:ext uri="{BB962C8B-B14F-4D97-AF65-F5344CB8AC3E}">
        <p14:creationId xmlns:p14="http://schemas.microsoft.com/office/powerpoint/2010/main" val="2998567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07A7D-6966-FCAD-7BAE-6301937C37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3653A4-D19A-6236-4BDF-195D74CB1453}"/>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HTML</a:t>
            </a:r>
            <a:endParaRPr lang="en-IN" sz="3400" dirty="0"/>
          </a:p>
        </p:txBody>
      </p:sp>
      <p:pic>
        <p:nvPicPr>
          <p:cNvPr id="7" name="Content Placeholder 6">
            <a:extLst>
              <a:ext uri="{FF2B5EF4-FFF2-40B4-BE49-F238E27FC236}">
                <a16:creationId xmlns:a16="http://schemas.microsoft.com/office/drawing/2014/main" id="{C54ABBCF-3970-0AB4-4E2A-7B1905D42865}"/>
              </a:ext>
            </a:extLst>
          </p:cNvPr>
          <p:cNvPicPr>
            <a:picLocks noGrp="1" noChangeAspect="1"/>
          </p:cNvPicPr>
          <p:nvPr>
            <p:ph idx="1"/>
          </p:nvPr>
        </p:nvPicPr>
        <p:blipFill>
          <a:blip r:embed="rId2"/>
          <a:stretch>
            <a:fillRect/>
          </a:stretch>
        </p:blipFill>
        <p:spPr>
          <a:xfrm>
            <a:off x="510040" y="2283926"/>
            <a:ext cx="8204751" cy="4452776"/>
          </a:xfrm>
        </p:spPr>
      </p:pic>
    </p:spTree>
    <p:extLst>
      <p:ext uri="{BB962C8B-B14F-4D97-AF65-F5344CB8AC3E}">
        <p14:creationId xmlns:p14="http://schemas.microsoft.com/office/powerpoint/2010/main" val="2987048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CDD68-B1D0-88A7-0D73-BC63CF6B7BED}"/>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Explanation</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19B743A2-E6E9-F240-2CDB-F24258AFB88A}"/>
              </a:ext>
            </a:extLst>
          </p:cNvPr>
          <p:cNvSpPr>
            <a:spLocks noGrp="1"/>
          </p:cNvSpPr>
          <p:nvPr>
            <p:ph idx="1"/>
          </p:nvPr>
        </p:nvSpPr>
        <p:spPr>
          <a:xfrm>
            <a:off x="425843" y="2283927"/>
            <a:ext cx="8133314" cy="4277360"/>
          </a:xfrm>
        </p:spPr>
        <p:txBody>
          <a:bodyPr>
            <a:normAutofit fontScale="85000" lnSpcReduction="10000"/>
          </a:bodyPr>
          <a:lstStyle/>
          <a:p>
            <a:pPr algn="just">
              <a:lnSpc>
                <a:spcPct val="150000"/>
              </a:lnSpc>
            </a:pPr>
            <a:r>
              <a:rPr lang="en-GB" dirty="0">
                <a:latin typeface="Comic Sans MS" panose="030F0702030302020204" pitchFamily="66" charset="0"/>
              </a:rPr>
              <a:t>This HTML code defines the </a:t>
            </a:r>
            <a:r>
              <a:rPr lang="en-GB" b="1" dirty="0">
                <a:latin typeface="Comic Sans MS" panose="030F0702030302020204" pitchFamily="66" charset="0"/>
              </a:rPr>
              <a:t>front-end structure of a simple task management web application</a:t>
            </a:r>
            <a:r>
              <a:rPr lang="en-GB" dirty="0">
                <a:latin typeface="Comic Sans MS" panose="030F0702030302020204" pitchFamily="66" charset="0"/>
              </a:rPr>
              <a:t> called </a:t>
            </a:r>
            <a:r>
              <a:rPr lang="en-GB" b="1" dirty="0" err="1">
                <a:latin typeface="Comic Sans MS" panose="030F0702030302020204" pitchFamily="66" charset="0"/>
              </a:rPr>
              <a:t>TaskFlow</a:t>
            </a:r>
            <a:r>
              <a:rPr lang="en-GB" b="1" dirty="0">
                <a:latin typeface="Comic Sans MS" panose="030F0702030302020204" pitchFamily="66" charset="0"/>
              </a:rPr>
              <a:t>.</a:t>
            </a:r>
          </a:p>
          <a:p>
            <a:pPr algn="just">
              <a:lnSpc>
                <a:spcPct val="150000"/>
              </a:lnSpc>
            </a:pPr>
            <a:r>
              <a:rPr lang="en-GB" dirty="0">
                <a:latin typeface="Comic Sans MS" panose="030F0702030302020204" pitchFamily="66" charset="0"/>
              </a:rPr>
              <a:t>It sets up the skeleton of the user interface, and styling is done by CSS, and the actual </a:t>
            </a:r>
            <a:r>
              <a:rPr lang="en-GB" dirty="0" err="1">
                <a:latin typeface="Comic Sans MS" panose="030F0702030302020204" pitchFamily="66" charset="0"/>
              </a:rPr>
              <a:t>behavior</a:t>
            </a:r>
            <a:r>
              <a:rPr lang="en-GB" dirty="0">
                <a:latin typeface="Comic Sans MS" panose="030F0702030302020204" pitchFamily="66" charset="0"/>
              </a:rPr>
              <a:t> is controlled by JavaScript. </a:t>
            </a:r>
          </a:p>
          <a:p>
            <a:pPr algn="just">
              <a:lnSpc>
                <a:spcPct val="150000"/>
              </a:lnSpc>
            </a:pPr>
            <a:r>
              <a:rPr lang="en-GB" dirty="0">
                <a:latin typeface="Comic Sans MS" panose="030F0702030302020204" pitchFamily="66" charset="0"/>
              </a:rPr>
              <a:t>Everything is wrapped inside a main &lt;div class="container"&gt; for structured layout.</a:t>
            </a:r>
          </a:p>
          <a:p>
            <a:pPr algn="just">
              <a:lnSpc>
                <a:spcPct val="150000"/>
              </a:lnSpc>
            </a:pPr>
            <a:r>
              <a:rPr lang="en-GB" dirty="0">
                <a:latin typeface="Comic Sans MS" panose="030F0702030302020204" pitchFamily="66" charset="0"/>
              </a:rPr>
              <a:t>Header section displays the logo of </a:t>
            </a:r>
            <a:r>
              <a:rPr lang="en-GB" dirty="0" err="1">
                <a:latin typeface="Comic Sans MS" panose="030F0702030302020204" pitchFamily="66" charset="0"/>
              </a:rPr>
              <a:t>TaskFlow</a:t>
            </a:r>
            <a:r>
              <a:rPr lang="en-GB" dirty="0">
                <a:latin typeface="Comic Sans MS" panose="030F0702030302020204" pitchFamily="66" charset="0"/>
              </a:rPr>
              <a:t> and also shows the task statistics (Total Tasks and Completed Tasks)</a:t>
            </a:r>
          </a:p>
          <a:p>
            <a:pPr algn="just">
              <a:lnSpc>
                <a:spcPct val="150000"/>
              </a:lnSpc>
            </a:pPr>
            <a:r>
              <a:rPr lang="en-GB" dirty="0">
                <a:latin typeface="Comic Sans MS" panose="030F0702030302020204" pitchFamily="66" charset="0"/>
              </a:rPr>
              <a:t>Progress Section displays overall progress toward task completion. It also shows a progress bar that visually fills as tasks are completed.</a:t>
            </a:r>
          </a:p>
          <a:p>
            <a:pPr algn="just">
              <a:lnSpc>
                <a:spcPct val="150000"/>
              </a:lnSpc>
            </a:pPr>
            <a:r>
              <a:rPr lang="en-GB" dirty="0">
                <a:latin typeface="Comic Sans MS" panose="030F0702030302020204" pitchFamily="66" charset="0"/>
              </a:rPr>
              <a:t>Add Task Section aids us in adding new tasks. The ‘+’ icon triggers JavaScript to add new task.</a:t>
            </a:r>
          </a:p>
          <a:p>
            <a:endParaRPr lang="en-GB" dirty="0"/>
          </a:p>
          <a:p>
            <a:endParaRPr lang="en-IN" dirty="0"/>
          </a:p>
        </p:txBody>
      </p:sp>
    </p:spTree>
    <p:extLst>
      <p:ext uri="{BB962C8B-B14F-4D97-AF65-F5344CB8AC3E}">
        <p14:creationId xmlns:p14="http://schemas.microsoft.com/office/powerpoint/2010/main" val="4029759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31CA-B374-DDC5-EFD0-1963939979AA}"/>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Explanation</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AA022F5A-D879-48C3-7A34-DEAE497C865F}"/>
              </a:ext>
            </a:extLst>
          </p:cNvPr>
          <p:cNvSpPr>
            <a:spLocks noGrp="1"/>
          </p:cNvSpPr>
          <p:nvPr>
            <p:ph idx="1"/>
          </p:nvPr>
        </p:nvSpPr>
        <p:spPr>
          <a:xfrm>
            <a:off x="472496" y="2283926"/>
            <a:ext cx="8522214" cy="4490098"/>
          </a:xfrm>
        </p:spPr>
        <p:txBody>
          <a:bodyPr/>
          <a:lstStyle/>
          <a:p>
            <a:pPr algn="just">
              <a:lnSpc>
                <a:spcPct val="150000"/>
              </a:lnSpc>
            </a:pPr>
            <a:r>
              <a:rPr lang="en-GB" dirty="0">
                <a:latin typeface="Comic Sans MS" panose="030F0702030302020204" pitchFamily="66" charset="0"/>
              </a:rPr>
              <a:t>Tasks Section displays all tasks in a task list container. It provides filtering tabs (Completed, Pending, All) to sort tasks. It includes an empty state message that appears when no tasks exist.</a:t>
            </a:r>
          </a:p>
          <a:p>
            <a:pPr algn="just">
              <a:lnSpc>
                <a:spcPct val="150000"/>
              </a:lnSpc>
            </a:pPr>
            <a:r>
              <a:rPr lang="en-IN" dirty="0">
                <a:latin typeface="Comic Sans MS" panose="030F0702030302020204" pitchFamily="66" charset="0"/>
              </a:rPr>
              <a:t>Edit Modal helps us to edit the existing tasks. It contains an input field to change the task text, and cancel and save buttons. This modal is hidden by default and is toggled by JavaScript</a:t>
            </a:r>
            <a:r>
              <a:rPr lang="en-IN" dirty="0"/>
              <a:t>. </a:t>
            </a:r>
          </a:p>
        </p:txBody>
      </p:sp>
    </p:spTree>
    <p:extLst>
      <p:ext uri="{BB962C8B-B14F-4D97-AF65-F5344CB8AC3E}">
        <p14:creationId xmlns:p14="http://schemas.microsoft.com/office/powerpoint/2010/main" val="759293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lnSpc>
                <a:spcPct val="150000"/>
              </a:lnSpc>
            </a:pPr>
            <a:r>
              <a:rPr sz="3400" b="1" u="sng" dirty="0">
                <a:solidFill>
                  <a:srgbClr val="0070C0"/>
                </a:solidFill>
                <a:latin typeface="Comic Sans MS" panose="030F0702030302020204" pitchFamily="66" charset="0"/>
              </a:rPr>
              <a:t>Problem Statement</a:t>
            </a:r>
          </a:p>
        </p:txBody>
      </p:sp>
      <p:sp>
        <p:nvSpPr>
          <p:cNvPr id="3" name="Content Placeholder 2"/>
          <p:cNvSpPr>
            <a:spLocks noGrp="1"/>
          </p:cNvSpPr>
          <p:nvPr>
            <p:ph idx="1"/>
          </p:nvPr>
        </p:nvSpPr>
        <p:spPr>
          <a:xfrm>
            <a:off x="506836" y="2321248"/>
            <a:ext cx="8130328" cy="4172857"/>
          </a:xfrm>
        </p:spPr>
        <p:txBody>
          <a:bodyPr>
            <a:normAutofit/>
          </a:bodyPr>
          <a:lstStyle/>
          <a:p>
            <a:pPr algn="just">
              <a:lnSpc>
                <a:spcPct val="150000"/>
              </a:lnSpc>
            </a:pPr>
            <a:r>
              <a:rPr sz="2000" b="0" dirty="0">
                <a:solidFill>
                  <a:srgbClr val="212121"/>
                </a:solidFill>
                <a:latin typeface="Comic Sans MS" panose="030F0702030302020204" pitchFamily="66" charset="0"/>
              </a:rPr>
              <a:t>Individuals and students struggle to manage multiple responsibilities, leading to stress and reduced productivity.</a:t>
            </a:r>
          </a:p>
          <a:p>
            <a:pPr algn="just">
              <a:lnSpc>
                <a:spcPct val="150000"/>
              </a:lnSpc>
            </a:pPr>
            <a:endParaRPr sz="2000" b="0" dirty="0">
              <a:solidFill>
                <a:srgbClr val="212121"/>
              </a:solidFill>
              <a:latin typeface="Comic Sans MS" panose="030F0702030302020204" pitchFamily="66" charset="0"/>
            </a:endParaRPr>
          </a:p>
          <a:p>
            <a:pPr algn="just">
              <a:lnSpc>
                <a:spcPct val="150000"/>
              </a:lnSpc>
            </a:pPr>
            <a:r>
              <a:rPr sz="2000" b="0" dirty="0">
                <a:solidFill>
                  <a:srgbClr val="212121"/>
                </a:solidFill>
                <a:latin typeface="Comic Sans MS" panose="030F0702030302020204" pitchFamily="66" charset="0"/>
              </a:rPr>
              <a:t>A task manager app provides a structured way to plan, prioritize, and complete tasks.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7B784-602F-2502-4338-0A1F87E10D84}"/>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b="1" u="sng" dirty="0">
              <a:solidFill>
                <a:srgbClr val="0070C0"/>
              </a:solidFill>
              <a:latin typeface="Comic Sans MS" panose="030F0702030302020204" pitchFamily="66" charset="0"/>
            </a:endParaRPr>
          </a:p>
        </p:txBody>
      </p:sp>
      <p:pic>
        <p:nvPicPr>
          <p:cNvPr id="9" name="Content Placeholder 8">
            <a:extLst>
              <a:ext uri="{FF2B5EF4-FFF2-40B4-BE49-F238E27FC236}">
                <a16:creationId xmlns:a16="http://schemas.microsoft.com/office/drawing/2014/main" id="{1888466D-8EB4-B32E-E88D-C0CB5236D38E}"/>
              </a:ext>
            </a:extLst>
          </p:cNvPr>
          <p:cNvPicPr>
            <a:picLocks noGrp="1" noChangeAspect="1"/>
          </p:cNvPicPr>
          <p:nvPr>
            <p:ph idx="1"/>
          </p:nvPr>
        </p:nvPicPr>
        <p:blipFill>
          <a:blip r:embed="rId2"/>
          <a:stretch>
            <a:fillRect/>
          </a:stretch>
        </p:blipFill>
        <p:spPr>
          <a:xfrm>
            <a:off x="519567" y="2274596"/>
            <a:ext cx="8157902" cy="4497964"/>
          </a:xfrm>
        </p:spPr>
      </p:pic>
    </p:spTree>
    <p:extLst>
      <p:ext uri="{BB962C8B-B14F-4D97-AF65-F5344CB8AC3E}">
        <p14:creationId xmlns:p14="http://schemas.microsoft.com/office/powerpoint/2010/main" val="1282492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D2916-FA06-EE47-3C28-159D01B76F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8028BF-1FFA-9911-55DF-D03801A59ED3}"/>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6" name="Content Placeholder 5">
            <a:extLst>
              <a:ext uri="{FF2B5EF4-FFF2-40B4-BE49-F238E27FC236}">
                <a16:creationId xmlns:a16="http://schemas.microsoft.com/office/drawing/2014/main" id="{D37862AB-C1F1-7641-DDB1-2DC5827EBC99}"/>
              </a:ext>
            </a:extLst>
          </p:cNvPr>
          <p:cNvPicPr>
            <a:picLocks noGrp="1" noChangeAspect="1"/>
          </p:cNvPicPr>
          <p:nvPr>
            <p:ph idx="1"/>
          </p:nvPr>
        </p:nvPicPr>
        <p:blipFill>
          <a:blip r:embed="rId2"/>
          <a:stretch>
            <a:fillRect/>
          </a:stretch>
        </p:blipFill>
        <p:spPr>
          <a:xfrm>
            <a:off x="531171" y="2302588"/>
            <a:ext cx="8164960" cy="4445226"/>
          </a:xfrm>
        </p:spPr>
      </p:pic>
    </p:spTree>
    <p:extLst>
      <p:ext uri="{BB962C8B-B14F-4D97-AF65-F5344CB8AC3E}">
        <p14:creationId xmlns:p14="http://schemas.microsoft.com/office/powerpoint/2010/main" val="1420895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6397C-3732-B48F-FD02-73D018666B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3BCDEC-862D-A618-9D3A-8108E6A8B25F}"/>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7" name="Content Placeholder 6">
            <a:extLst>
              <a:ext uri="{FF2B5EF4-FFF2-40B4-BE49-F238E27FC236}">
                <a16:creationId xmlns:a16="http://schemas.microsoft.com/office/drawing/2014/main" id="{A80B6B8E-D3EC-0462-DF76-5E9950B3971A}"/>
              </a:ext>
            </a:extLst>
          </p:cNvPr>
          <p:cNvPicPr>
            <a:picLocks noGrp="1" noChangeAspect="1"/>
          </p:cNvPicPr>
          <p:nvPr>
            <p:ph idx="1"/>
          </p:nvPr>
        </p:nvPicPr>
        <p:blipFill>
          <a:blip r:embed="rId2"/>
          <a:stretch>
            <a:fillRect/>
          </a:stretch>
        </p:blipFill>
        <p:spPr>
          <a:xfrm>
            <a:off x="487516" y="2190623"/>
            <a:ext cx="8115308" cy="4561380"/>
          </a:xfrm>
        </p:spPr>
      </p:pic>
    </p:spTree>
    <p:extLst>
      <p:ext uri="{BB962C8B-B14F-4D97-AF65-F5344CB8AC3E}">
        <p14:creationId xmlns:p14="http://schemas.microsoft.com/office/powerpoint/2010/main" val="924353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D5337-1915-3D68-FF17-F33A7D085D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B6E4C-E285-B0DF-690B-B803E56766C1}"/>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b="1" u="sng" dirty="0">
              <a:solidFill>
                <a:srgbClr val="0070C0"/>
              </a:solidFill>
              <a:latin typeface="Comic Sans MS" panose="030F0702030302020204" pitchFamily="66" charset="0"/>
            </a:endParaRPr>
          </a:p>
        </p:txBody>
      </p:sp>
      <p:pic>
        <p:nvPicPr>
          <p:cNvPr id="6" name="Content Placeholder 5">
            <a:extLst>
              <a:ext uri="{FF2B5EF4-FFF2-40B4-BE49-F238E27FC236}">
                <a16:creationId xmlns:a16="http://schemas.microsoft.com/office/drawing/2014/main" id="{613AB206-0816-608A-8BF0-A91ECF2E13A0}"/>
              </a:ext>
            </a:extLst>
          </p:cNvPr>
          <p:cNvPicPr>
            <a:picLocks noGrp="1" noChangeAspect="1"/>
          </p:cNvPicPr>
          <p:nvPr>
            <p:ph idx="1"/>
          </p:nvPr>
        </p:nvPicPr>
        <p:blipFill>
          <a:blip r:embed="rId2"/>
          <a:stretch>
            <a:fillRect/>
          </a:stretch>
        </p:blipFill>
        <p:spPr>
          <a:xfrm>
            <a:off x="498047" y="2400302"/>
            <a:ext cx="8179421" cy="4333300"/>
          </a:xfrm>
        </p:spPr>
      </p:pic>
    </p:spTree>
    <p:extLst>
      <p:ext uri="{BB962C8B-B14F-4D97-AF65-F5344CB8AC3E}">
        <p14:creationId xmlns:p14="http://schemas.microsoft.com/office/powerpoint/2010/main" val="1164816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A6B53-FCA4-96EB-B935-488B969E99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E4A995-F981-7ADA-D429-E8AD40FDF089}"/>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7" name="Content Placeholder 6">
            <a:extLst>
              <a:ext uri="{FF2B5EF4-FFF2-40B4-BE49-F238E27FC236}">
                <a16:creationId xmlns:a16="http://schemas.microsoft.com/office/drawing/2014/main" id="{62B3A162-FA47-843F-B1F0-0027ADFC9F6A}"/>
              </a:ext>
            </a:extLst>
          </p:cNvPr>
          <p:cNvPicPr>
            <a:picLocks noGrp="1" noChangeAspect="1"/>
          </p:cNvPicPr>
          <p:nvPr>
            <p:ph idx="1"/>
          </p:nvPr>
        </p:nvPicPr>
        <p:blipFill>
          <a:blip r:embed="rId2"/>
          <a:stretch>
            <a:fillRect/>
          </a:stretch>
        </p:blipFill>
        <p:spPr>
          <a:xfrm>
            <a:off x="521293" y="2330580"/>
            <a:ext cx="8184168" cy="4443230"/>
          </a:xfrm>
        </p:spPr>
      </p:pic>
    </p:spTree>
    <p:extLst>
      <p:ext uri="{BB962C8B-B14F-4D97-AF65-F5344CB8AC3E}">
        <p14:creationId xmlns:p14="http://schemas.microsoft.com/office/powerpoint/2010/main" val="3523454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92EA4-E7D2-4F1E-95CF-2703AAA084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55384F-3C5E-76D2-E1BA-FB8B9C98B70C}"/>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6" name="Content Placeholder 5">
            <a:extLst>
              <a:ext uri="{FF2B5EF4-FFF2-40B4-BE49-F238E27FC236}">
                <a16:creationId xmlns:a16="http://schemas.microsoft.com/office/drawing/2014/main" id="{80D00FE5-BD05-75EC-B3DA-00B07B83584C}"/>
              </a:ext>
            </a:extLst>
          </p:cNvPr>
          <p:cNvPicPr>
            <a:picLocks noGrp="1" noChangeAspect="1"/>
          </p:cNvPicPr>
          <p:nvPr>
            <p:ph idx="1"/>
          </p:nvPr>
        </p:nvPicPr>
        <p:blipFill>
          <a:blip r:embed="rId2"/>
          <a:stretch>
            <a:fillRect/>
          </a:stretch>
        </p:blipFill>
        <p:spPr>
          <a:xfrm>
            <a:off x="503853" y="2208992"/>
            <a:ext cx="8164286" cy="4595317"/>
          </a:xfrm>
        </p:spPr>
      </p:pic>
    </p:spTree>
    <p:extLst>
      <p:ext uri="{BB962C8B-B14F-4D97-AF65-F5344CB8AC3E}">
        <p14:creationId xmlns:p14="http://schemas.microsoft.com/office/powerpoint/2010/main" val="739508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E0584-7AD3-5542-496B-A6211C6C94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36F556-6490-2038-74BC-D26AB655F635}"/>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7" name="Content Placeholder 6">
            <a:extLst>
              <a:ext uri="{FF2B5EF4-FFF2-40B4-BE49-F238E27FC236}">
                <a16:creationId xmlns:a16="http://schemas.microsoft.com/office/drawing/2014/main" id="{397731AD-AD38-51D4-812C-AAD0B34BBA01}"/>
              </a:ext>
            </a:extLst>
          </p:cNvPr>
          <p:cNvPicPr>
            <a:picLocks noGrp="1" noChangeAspect="1"/>
          </p:cNvPicPr>
          <p:nvPr>
            <p:ph idx="1"/>
          </p:nvPr>
        </p:nvPicPr>
        <p:blipFill>
          <a:blip r:embed="rId2"/>
          <a:stretch>
            <a:fillRect/>
          </a:stretch>
        </p:blipFill>
        <p:spPr>
          <a:xfrm>
            <a:off x="525234" y="2258008"/>
            <a:ext cx="8189557" cy="4516016"/>
          </a:xfrm>
        </p:spPr>
      </p:pic>
    </p:spTree>
    <p:extLst>
      <p:ext uri="{BB962C8B-B14F-4D97-AF65-F5344CB8AC3E}">
        <p14:creationId xmlns:p14="http://schemas.microsoft.com/office/powerpoint/2010/main" val="3183973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70A3E-3F97-8AEC-C859-9F6F71D468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FACC93-D922-C98D-7CB9-CC5514DD76C6}"/>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6" name="Content Placeholder 5">
            <a:extLst>
              <a:ext uri="{FF2B5EF4-FFF2-40B4-BE49-F238E27FC236}">
                <a16:creationId xmlns:a16="http://schemas.microsoft.com/office/drawing/2014/main" id="{4C426281-A9E7-2718-104F-E17166408F7B}"/>
              </a:ext>
            </a:extLst>
          </p:cNvPr>
          <p:cNvPicPr>
            <a:picLocks noGrp="1" noChangeAspect="1"/>
          </p:cNvPicPr>
          <p:nvPr>
            <p:ph idx="1"/>
          </p:nvPr>
        </p:nvPicPr>
        <p:blipFill>
          <a:blip r:embed="rId2"/>
          <a:stretch>
            <a:fillRect/>
          </a:stretch>
        </p:blipFill>
        <p:spPr>
          <a:xfrm>
            <a:off x="507201" y="2248679"/>
            <a:ext cx="8129597" cy="4572224"/>
          </a:xfrm>
        </p:spPr>
      </p:pic>
    </p:spTree>
    <p:extLst>
      <p:ext uri="{BB962C8B-B14F-4D97-AF65-F5344CB8AC3E}">
        <p14:creationId xmlns:p14="http://schemas.microsoft.com/office/powerpoint/2010/main" val="374278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12B9C-C3C0-62E4-D756-62C1D281DE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8B512-9186-02C1-671B-DF01F4FA2975}"/>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7" name="Content Placeholder 6">
            <a:extLst>
              <a:ext uri="{FF2B5EF4-FFF2-40B4-BE49-F238E27FC236}">
                <a16:creationId xmlns:a16="http://schemas.microsoft.com/office/drawing/2014/main" id="{0B1229BF-B2CD-B141-EC5D-2722B474B299}"/>
              </a:ext>
            </a:extLst>
          </p:cNvPr>
          <p:cNvPicPr>
            <a:picLocks noGrp="1" noChangeAspect="1"/>
          </p:cNvPicPr>
          <p:nvPr>
            <p:ph idx="1"/>
          </p:nvPr>
        </p:nvPicPr>
        <p:blipFill>
          <a:blip r:embed="rId2"/>
          <a:stretch>
            <a:fillRect/>
          </a:stretch>
        </p:blipFill>
        <p:spPr>
          <a:xfrm>
            <a:off x="551931" y="2239348"/>
            <a:ext cx="8116208" cy="4494631"/>
          </a:xfrm>
        </p:spPr>
      </p:pic>
    </p:spTree>
    <p:extLst>
      <p:ext uri="{BB962C8B-B14F-4D97-AF65-F5344CB8AC3E}">
        <p14:creationId xmlns:p14="http://schemas.microsoft.com/office/powerpoint/2010/main" val="3150024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86FBF-CD15-EFD9-7970-E210727F56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C8729A-D5D9-C15C-F86B-F3E6341B683D}"/>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6" name="Content Placeholder 5">
            <a:extLst>
              <a:ext uri="{FF2B5EF4-FFF2-40B4-BE49-F238E27FC236}">
                <a16:creationId xmlns:a16="http://schemas.microsoft.com/office/drawing/2014/main" id="{E15F70D3-59BF-FD56-6017-48A0BAB97EB7}"/>
              </a:ext>
            </a:extLst>
          </p:cNvPr>
          <p:cNvPicPr>
            <a:picLocks noGrp="1" noChangeAspect="1"/>
          </p:cNvPicPr>
          <p:nvPr>
            <p:ph idx="1"/>
          </p:nvPr>
        </p:nvPicPr>
        <p:blipFill>
          <a:blip r:embed="rId2"/>
          <a:stretch>
            <a:fillRect/>
          </a:stretch>
        </p:blipFill>
        <p:spPr>
          <a:xfrm>
            <a:off x="490809" y="2316326"/>
            <a:ext cx="8214652" cy="4336400"/>
          </a:xfrm>
        </p:spPr>
      </p:pic>
    </p:spTree>
    <p:extLst>
      <p:ext uri="{BB962C8B-B14F-4D97-AF65-F5344CB8AC3E}">
        <p14:creationId xmlns:p14="http://schemas.microsoft.com/office/powerpoint/2010/main" val="1015894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lnSpc>
                <a:spcPct val="150000"/>
              </a:lnSpc>
            </a:pPr>
            <a:r>
              <a:rPr sz="3400" b="1" u="sng" dirty="0">
                <a:solidFill>
                  <a:srgbClr val="0070C0"/>
                </a:solidFill>
                <a:latin typeface="Comic Sans MS" panose="030F0702030302020204" pitchFamily="66" charset="0"/>
              </a:rPr>
              <a:t>Project Overview</a:t>
            </a:r>
          </a:p>
        </p:txBody>
      </p:sp>
      <p:sp>
        <p:nvSpPr>
          <p:cNvPr id="3" name="Content Placeholder 2"/>
          <p:cNvSpPr>
            <a:spLocks noGrp="1"/>
          </p:cNvSpPr>
          <p:nvPr>
            <p:ph idx="1"/>
          </p:nvPr>
        </p:nvSpPr>
        <p:spPr>
          <a:xfrm>
            <a:off x="590811" y="2330578"/>
            <a:ext cx="7962377" cy="4172857"/>
          </a:xfrm>
        </p:spPr>
        <p:txBody>
          <a:bodyPr>
            <a:noAutofit/>
          </a:bodyPr>
          <a:lstStyle/>
          <a:p>
            <a:pPr algn="just">
              <a:lnSpc>
                <a:spcPct val="170000"/>
              </a:lnSpc>
            </a:pPr>
            <a:r>
              <a:rPr lang="en-GB" sz="1600" dirty="0" err="1">
                <a:latin typeface="Comic Sans MS" panose="030F0702030302020204" pitchFamily="66" charset="0"/>
              </a:rPr>
              <a:t>TaskFlow</a:t>
            </a:r>
            <a:r>
              <a:rPr lang="en-GB" sz="1600" dirty="0">
                <a:latin typeface="Comic Sans MS" panose="030F0702030302020204" pitchFamily="66" charset="0"/>
              </a:rPr>
              <a:t> is a powerful frontend web application crafted to help users take control of their daily lives. The app is a central hub for all your tasks, providing a seamless and intuitive experience for tracking your to-do lists.</a:t>
            </a:r>
          </a:p>
          <a:p>
            <a:pPr algn="just">
              <a:lnSpc>
                <a:spcPct val="170000"/>
              </a:lnSpc>
            </a:pPr>
            <a:endParaRPr lang="en-GB" sz="1600" dirty="0">
              <a:latin typeface="Comic Sans MS" panose="030F0702030302020204" pitchFamily="66" charset="0"/>
            </a:endParaRPr>
          </a:p>
          <a:p>
            <a:pPr algn="just">
              <a:lnSpc>
                <a:spcPct val="170000"/>
              </a:lnSpc>
            </a:pPr>
            <a:r>
              <a:rPr lang="en-GB" sz="1600" dirty="0">
                <a:latin typeface="Comic Sans MS" panose="030F0702030302020204" pitchFamily="66" charset="0"/>
              </a:rPr>
              <a:t>One of the core features of </a:t>
            </a:r>
            <a:r>
              <a:rPr lang="en-GB" sz="1600" dirty="0" err="1">
                <a:latin typeface="Comic Sans MS" panose="030F0702030302020204" pitchFamily="66" charset="0"/>
              </a:rPr>
              <a:t>TaskFlow</a:t>
            </a:r>
            <a:r>
              <a:rPr lang="en-GB" sz="1600" dirty="0">
                <a:latin typeface="Comic Sans MS" panose="030F0702030302020204" pitchFamily="66" charset="0"/>
              </a:rPr>
              <a:t> is its ability to add and track tasks. You can easily create new tasks, set deadlines, and organize them into different categories or projects. The app also lets you mark tasks as complete, giving you a clear sense of accomplishment as you work through your to-do list.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15167-6446-D2AA-8F00-10B420A5D0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69D05E-F9BA-744F-8984-93E5357914F8}"/>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7" name="Content Placeholder 6">
            <a:extLst>
              <a:ext uri="{FF2B5EF4-FFF2-40B4-BE49-F238E27FC236}">
                <a16:creationId xmlns:a16="http://schemas.microsoft.com/office/drawing/2014/main" id="{B3B8C673-4AE0-2779-D4D8-45A22997BD34}"/>
              </a:ext>
            </a:extLst>
          </p:cNvPr>
          <p:cNvPicPr>
            <a:picLocks noGrp="1" noChangeAspect="1"/>
          </p:cNvPicPr>
          <p:nvPr>
            <p:ph idx="1"/>
          </p:nvPr>
        </p:nvPicPr>
        <p:blipFill>
          <a:blip r:embed="rId2"/>
          <a:stretch>
            <a:fillRect/>
          </a:stretch>
        </p:blipFill>
        <p:spPr>
          <a:xfrm>
            <a:off x="497435" y="2311918"/>
            <a:ext cx="8208025" cy="4473594"/>
          </a:xfrm>
        </p:spPr>
      </p:pic>
    </p:spTree>
    <p:extLst>
      <p:ext uri="{BB962C8B-B14F-4D97-AF65-F5344CB8AC3E}">
        <p14:creationId xmlns:p14="http://schemas.microsoft.com/office/powerpoint/2010/main" val="1557915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DDE8E-6F7A-3E18-3387-99B9F303C1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C2FC2D-DBD3-9240-97FE-06C2CC8F6C17}"/>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6" name="Content Placeholder 5">
            <a:extLst>
              <a:ext uri="{FF2B5EF4-FFF2-40B4-BE49-F238E27FC236}">
                <a16:creationId xmlns:a16="http://schemas.microsoft.com/office/drawing/2014/main" id="{4B371766-DB0B-1F10-C830-B17CC0367A7D}"/>
              </a:ext>
            </a:extLst>
          </p:cNvPr>
          <p:cNvPicPr>
            <a:picLocks noGrp="1" noChangeAspect="1"/>
          </p:cNvPicPr>
          <p:nvPr>
            <p:ph idx="1"/>
          </p:nvPr>
        </p:nvPicPr>
        <p:blipFill>
          <a:blip r:embed="rId2"/>
          <a:stretch>
            <a:fillRect/>
          </a:stretch>
        </p:blipFill>
        <p:spPr>
          <a:xfrm>
            <a:off x="575343" y="2302588"/>
            <a:ext cx="8036812" cy="4481436"/>
          </a:xfrm>
        </p:spPr>
      </p:pic>
    </p:spTree>
    <p:extLst>
      <p:ext uri="{BB962C8B-B14F-4D97-AF65-F5344CB8AC3E}">
        <p14:creationId xmlns:p14="http://schemas.microsoft.com/office/powerpoint/2010/main" val="3606917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BD9A9-F51B-18F3-4861-DB0AFEADDF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8BB36C-19FB-7F8E-931A-5C1809A971AC}"/>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7" name="Content Placeholder 6">
            <a:extLst>
              <a:ext uri="{FF2B5EF4-FFF2-40B4-BE49-F238E27FC236}">
                <a16:creationId xmlns:a16="http://schemas.microsoft.com/office/drawing/2014/main" id="{B36E7E4C-FD98-341B-0591-879B981AA9E4}"/>
              </a:ext>
            </a:extLst>
          </p:cNvPr>
          <p:cNvPicPr>
            <a:picLocks noGrp="1" noChangeAspect="1"/>
          </p:cNvPicPr>
          <p:nvPr>
            <p:ph idx="1"/>
          </p:nvPr>
        </p:nvPicPr>
        <p:blipFill>
          <a:blip r:embed="rId2"/>
          <a:stretch>
            <a:fillRect/>
          </a:stretch>
        </p:blipFill>
        <p:spPr>
          <a:xfrm>
            <a:off x="598014" y="2283925"/>
            <a:ext cx="8032802" cy="4456335"/>
          </a:xfrm>
        </p:spPr>
      </p:pic>
    </p:spTree>
    <p:extLst>
      <p:ext uri="{BB962C8B-B14F-4D97-AF65-F5344CB8AC3E}">
        <p14:creationId xmlns:p14="http://schemas.microsoft.com/office/powerpoint/2010/main" val="847657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BC7FC-DDE9-0B62-5C97-43146045E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1653D9-74FB-274E-042C-057393D64548}"/>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6" name="Content Placeholder 5">
            <a:extLst>
              <a:ext uri="{FF2B5EF4-FFF2-40B4-BE49-F238E27FC236}">
                <a16:creationId xmlns:a16="http://schemas.microsoft.com/office/drawing/2014/main" id="{8834DF73-5DC1-22CF-59A1-813433973367}"/>
              </a:ext>
            </a:extLst>
          </p:cNvPr>
          <p:cNvPicPr>
            <a:picLocks noGrp="1" noChangeAspect="1"/>
          </p:cNvPicPr>
          <p:nvPr>
            <p:ph idx="1"/>
          </p:nvPr>
        </p:nvPicPr>
        <p:blipFill>
          <a:blip r:embed="rId2"/>
          <a:stretch>
            <a:fillRect/>
          </a:stretch>
        </p:blipFill>
        <p:spPr>
          <a:xfrm>
            <a:off x="504973" y="2255935"/>
            <a:ext cx="8163165" cy="4524206"/>
          </a:xfrm>
        </p:spPr>
      </p:pic>
    </p:spTree>
    <p:extLst>
      <p:ext uri="{BB962C8B-B14F-4D97-AF65-F5344CB8AC3E}">
        <p14:creationId xmlns:p14="http://schemas.microsoft.com/office/powerpoint/2010/main" val="1862034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F919F-403E-2062-9AAC-D50D48A8B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92BFDE-A93E-B92E-FBC4-90569CB7E9A8}"/>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7" name="Content Placeholder 6">
            <a:extLst>
              <a:ext uri="{FF2B5EF4-FFF2-40B4-BE49-F238E27FC236}">
                <a16:creationId xmlns:a16="http://schemas.microsoft.com/office/drawing/2014/main" id="{CE4B57C0-3749-A4CD-8B1B-F6C29DE44AF3}"/>
              </a:ext>
            </a:extLst>
          </p:cNvPr>
          <p:cNvPicPr>
            <a:picLocks noGrp="1" noChangeAspect="1"/>
          </p:cNvPicPr>
          <p:nvPr>
            <p:ph idx="1"/>
          </p:nvPr>
        </p:nvPicPr>
        <p:blipFill>
          <a:blip r:embed="rId2"/>
          <a:stretch>
            <a:fillRect/>
          </a:stretch>
        </p:blipFill>
        <p:spPr>
          <a:xfrm>
            <a:off x="475973" y="2181289"/>
            <a:ext cx="8229488" cy="4539685"/>
          </a:xfrm>
        </p:spPr>
      </p:pic>
    </p:spTree>
    <p:extLst>
      <p:ext uri="{BB962C8B-B14F-4D97-AF65-F5344CB8AC3E}">
        <p14:creationId xmlns:p14="http://schemas.microsoft.com/office/powerpoint/2010/main" val="532584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0BD5F-2008-CBE0-722B-88786637FA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D92E7F-3E79-4F90-3C8B-D65FAC1BC513}"/>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6" name="Content Placeholder 5">
            <a:extLst>
              <a:ext uri="{FF2B5EF4-FFF2-40B4-BE49-F238E27FC236}">
                <a16:creationId xmlns:a16="http://schemas.microsoft.com/office/drawing/2014/main" id="{1ED33B33-45BE-2154-FD39-A96F1BD840AF}"/>
              </a:ext>
            </a:extLst>
          </p:cNvPr>
          <p:cNvPicPr>
            <a:picLocks noGrp="1" noChangeAspect="1"/>
          </p:cNvPicPr>
          <p:nvPr>
            <p:ph idx="1"/>
          </p:nvPr>
        </p:nvPicPr>
        <p:blipFill>
          <a:blip r:embed="rId2"/>
          <a:stretch>
            <a:fillRect/>
          </a:stretch>
        </p:blipFill>
        <p:spPr>
          <a:xfrm>
            <a:off x="547061" y="2218612"/>
            <a:ext cx="8149069" cy="4572716"/>
          </a:xfrm>
        </p:spPr>
      </p:pic>
    </p:spTree>
    <p:extLst>
      <p:ext uri="{BB962C8B-B14F-4D97-AF65-F5344CB8AC3E}">
        <p14:creationId xmlns:p14="http://schemas.microsoft.com/office/powerpoint/2010/main" val="4136883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CF060-858A-DBE0-78F0-4D685A70B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1C2835-9603-DB20-115A-956F687B4030}"/>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CSS</a:t>
            </a:r>
            <a:endParaRPr lang="en-IN" sz="3400" dirty="0"/>
          </a:p>
        </p:txBody>
      </p:sp>
      <p:pic>
        <p:nvPicPr>
          <p:cNvPr id="7" name="Content Placeholder 6">
            <a:extLst>
              <a:ext uri="{FF2B5EF4-FFF2-40B4-BE49-F238E27FC236}">
                <a16:creationId xmlns:a16="http://schemas.microsoft.com/office/drawing/2014/main" id="{3609ED64-DA61-E5A7-D0AF-089CA824AE0F}"/>
              </a:ext>
            </a:extLst>
          </p:cNvPr>
          <p:cNvPicPr>
            <a:picLocks noGrp="1" noChangeAspect="1"/>
          </p:cNvPicPr>
          <p:nvPr>
            <p:ph idx="1"/>
          </p:nvPr>
        </p:nvPicPr>
        <p:blipFill>
          <a:blip r:embed="rId2"/>
          <a:stretch>
            <a:fillRect/>
          </a:stretch>
        </p:blipFill>
        <p:spPr>
          <a:xfrm>
            <a:off x="493074" y="2218611"/>
            <a:ext cx="8128412" cy="4600779"/>
          </a:xfrm>
        </p:spPr>
      </p:pic>
    </p:spTree>
    <p:extLst>
      <p:ext uri="{BB962C8B-B14F-4D97-AF65-F5344CB8AC3E}">
        <p14:creationId xmlns:p14="http://schemas.microsoft.com/office/powerpoint/2010/main" val="2031282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A3BD-B1A7-BB77-1CF6-C8D5B2E99A68}"/>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Explanation</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0B5606F7-DC2F-C77B-14FA-7F9048B1A7F5}"/>
              </a:ext>
            </a:extLst>
          </p:cNvPr>
          <p:cNvSpPr>
            <a:spLocks noGrp="1"/>
          </p:cNvSpPr>
          <p:nvPr>
            <p:ph idx="1"/>
          </p:nvPr>
        </p:nvSpPr>
        <p:spPr>
          <a:xfrm>
            <a:off x="432191" y="2291183"/>
            <a:ext cx="8245278" cy="4396791"/>
          </a:xfrm>
        </p:spPr>
        <p:txBody>
          <a:bodyPr>
            <a:normAutofit/>
          </a:bodyPr>
          <a:lstStyle/>
          <a:p>
            <a:pPr algn="just">
              <a:lnSpc>
                <a:spcPct val="110000"/>
              </a:lnSpc>
            </a:pPr>
            <a:r>
              <a:rPr lang="en-IN" b="1" u="sng" dirty="0">
                <a:latin typeface="Comic Sans MS" panose="030F0702030302020204" pitchFamily="66" charset="0"/>
              </a:rPr>
              <a:t>Base Reset &amp; Layout</a:t>
            </a:r>
            <a:endParaRPr lang="en-IN" u="sng" dirty="0">
              <a:latin typeface="Comic Sans MS" panose="030F0702030302020204" pitchFamily="66" charset="0"/>
            </a:endParaRPr>
          </a:p>
          <a:p>
            <a:pPr marL="0" indent="0" algn="just">
              <a:lnSpc>
                <a:spcPct val="110000"/>
              </a:lnSpc>
              <a:buNone/>
            </a:pPr>
            <a:r>
              <a:rPr lang="en-IN" dirty="0">
                <a:latin typeface="Comic Sans MS" panose="030F0702030302020204" pitchFamily="66" charset="0"/>
              </a:rPr>
              <a:t>Removes default margins/paddings (* { margin:0; padding:0; }), applies box-sizing: border-box, sets a gradient background on body, and defines a clean font (Inter) with modern spacing.</a:t>
            </a:r>
          </a:p>
          <a:p>
            <a:pPr algn="just">
              <a:lnSpc>
                <a:spcPct val="110000"/>
              </a:lnSpc>
            </a:pPr>
            <a:r>
              <a:rPr lang="en-GB" b="1" u="sng" dirty="0">
                <a:latin typeface="Comic Sans MS" panose="030F0702030302020204" pitchFamily="66" charset="0"/>
              </a:rPr>
              <a:t>Container Setup</a:t>
            </a:r>
            <a:endParaRPr lang="en-GB" u="sng" dirty="0">
              <a:latin typeface="Comic Sans MS" panose="030F0702030302020204" pitchFamily="66" charset="0"/>
            </a:endParaRPr>
          </a:p>
          <a:p>
            <a:pPr marL="0" indent="0" algn="just">
              <a:lnSpc>
                <a:spcPct val="110000"/>
              </a:lnSpc>
              <a:buNone/>
            </a:pPr>
            <a:r>
              <a:rPr lang="en-GB" dirty="0">
                <a:latin typeface="Comic Sans MS" panose="030F0702030302020204" pitchFamily="66" charset="0"/>
              </a:rPr>
              <a:t>A </a:t>
            </a:r>
            <a:r>
              <a:rPr lang="en-GB" dirty="0" err="1">
                <a:latin typeface="Comic Sans MS" panose="030F0702030302020204" pitchFamily="66" charset="0"/>
              </a:rPr>
              <a:t>centered</a:t>
            </a:r>
            <a:r>
              <a:rPr lang="en-GB" dirty="0">
                <a:latin typeface="Comic Sans MS" panose="030F0702030302020204" pitchFamily="66" charset="0"/>
              </a:rPr>
              <a:t> .container with max-width 800px, padding, and full viewport height ensures content stays neatly aligned and readable across screens.</a:t>
            </a:r>
          </a:p>
          <a:p>
            <a:pPr algn="just">
              <a:lnSpc>
                <a:spcPct val="110000"/>
              </a:lnSpc>
            </a:pPr>
            <a:r>
              <a:rPr lang="en-GB" b="1" u="sng" dirty="0">
                <a:latin typeface="Comic Sans MS" panose="030F0702030302020204" pitchFamily="66" charset="0"/>
              </a:rPr>
              <a:t>Header Design</a:t>
            </a:r>
            <a:endParaRPr lang="en-GB" u="sng" dirty="0">
              <a:latin typeface="Comic Sans MS" panose="030F0702030302020204" pitchFamily="66" charset="0"/>
            </a:endParaRPr>
          </a:p>
          <a:p>
            <a:pPr marL="0" indent="0" algn="just">
              <a:lnSpc>
                <a:spcPct val="110000"/>
              </a:lnSpc>
              <a:buNone/>
            </a:pPr>
            <a:r>
              <a:rPr lang="en-GB" dirty="0">
                <a:latin typeface="Comic Sans MS" panose="030F0702030302020204" pitchFamily="66" charset="0"/>
              </a:rPr>
              <a:t>.header is styled with a </a:t>
            </a:r>
            <a:r>
              <a:rPr lang="en-GB" dirty="0" err="1">
                <a:latin typeface="Comic Sans MS" panose="030F0702030302020204" pitchFamily="66" charset="0"/>
              </a:rPr>
              <a:t>glassmorphism</a:t>
            </a:r>
            <a:r>
              <a:rPr lang="en-GB" dirty="0">
                <a:latin typeface="Comic Sans MS" panose="030F0702030302020204" pitchFamily="66" charset="0"/>
              </a:rPr>
              <a:t> effect (</a:t>
            </a:r>
            <a:r>
              <a:rPr lang="en-GB" dirty="0" err="1">
                <a:latin typeface="Comic Sans MS" panose="030F0702030302020204" pitchFamily="66" charset="0"/>
              </a:rPr>
              <a:t>rgba</a:t>
            </a:r>
            <a:r>
              <a:rPr lang="en-GB" dirty="0">
                <a:latin typeface="Comic Sans MS" panose="030F0702030302020204" pitchFamily="66" charset="0"/>
              </a:rPr>
              <a:t> white + blur), rounded corners, shadow, and padding. Inside, .header-content uses flexbox to arrange the logo and stats.</a:t>
            </a:r>
          </a:p>
          <a:p>
            <a:endParaRPr lang="en-IN" dirty="0"/>
          </a:p>
        </p:txBody>
      </p:sp>
    </p:spTree>
    <p:extLst>
      <p:ext uri="{BB962C8B-B14F-4D97-AF65-F5344CB8AC3E}">
        <p14:creationId xmlns:p14="http://schemas.microsoft.com/office/powerpoint/2010/main" val="3808411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839E-4336-5B03-F533-281B17E222A6}"/>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Explanation</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18DF8E14-89E2-901D-8A57-4273276CC764}"/>
              </a:ext>
            </a:extLst>
          </p:cNvPr>
          <p:cNvSpPr>
            <a:spLocks noGrp="1"/>
          </p:cNvSpPr>
          <p:nvPr>
            <p:ph idx="1"/>
          </p:nvPr>
        </p:nvSpPr>
        <p:spPr>
          <a:xfrm>
            <a:off x="497505" y="2293256"/>
            <a:ext cx="8161303" cy="4247503"/>
          </a:xfrm>
        </p:spPr>
        <p:txBody>
          <a:bodyPr/>
          <a:lstStyle/>
          <a:p>
            <a:pPr algn="just"/>
            <a:r>
              <a:rPr lang="en-GB" b="1" u="sng" dirty="0">
                <a:latin typeface="Comic Sans MS" panose="030F0702030302020204" pitchFamily="66" charset="0"/>
              </a:rPr>
              <a:t>Logo &amp; Animation</a:t>
            </a:r>
            <a:endParaRPr lang="en-GB" u="sng" dirty="0">
              <a:latin typeface="Comic Sans MS" panose="030F0702030302020204" pitchFamily="66" charset="0"/>
            </a:endParaRPr>
          </a:p>
          <a:p>
            <a:pPr marL="0" indent="0" algn="just">
              <a:buNone/>
            </a:pPr>
            <a:r>
              <a:rPr lang="en-GB" dirty="0">
                <a:latin typeface="Comic Sans MS" panose="030F0702030302020204" pitchFamily="66" charset="0"/>
              </a:rPr>
              <a:t>.logo is bold and purple (#4c51bf). The .logo-icon has a </a:t>
            </a:r>
            <a:r>
              <a:rPr lang="en-GB" b="1" dirty="0">
                <a:latin typeface="Comic Sans MS" panose="030F0702030302020204" pitchFamily="66" charset="0"/>
              </a:rPr>
              <a:t>sparkle animation</a:t>
            </a:r>
            <a:r>
              <a:rPr lang="en-GB" dirty="0">
                <a:latin typeface="Comic Sans MS" panose="030F0702030302020204" pitchFamily="66" charset="0"/>
              </a:rPr>
              <a:t> (slight rotation + scaling loop).</a:t>
            </a:r>
          </a:p>
          <a:p>
            <a:pPr algn="just"/>
            <a:r>
              <a:rPr lang="en-GB" b="1" u="sng" dirty="0">
                <a:latin typeface="Comic Sans MS" panose="030F0702030302020204" pitchFamily="66" charset="0"/>
              </a:rPr>
              <a:t>Progress Section</a:t>
            </a:r>
            <a:endParaRPr lang="en-GB" u="sng" dirty="0">
              <a:latin typeface="Comic Sans MS" panose="030F0702030302020204" pitchFamily="66" charset="0"/>
            </a:endParaRPr>
          </a:p>
          <a:p>
            <a:pPr marL="0" indent="0" algn="just">
              <a:buNone/>
            </a:pPr>
            <a:r>
              <a:rPr lang="en-GB" dirty="0">
                <a:latin typeface="Comic Sans MS" panose="030F0702030302020204" pitchFamily="66" charset="0"/>
              </a:rPr>
              <a:t>Displays task completion percentage with a progress-bar. The .progress-fill animates width smoothly to show progress. The percentage text is green (#48bb78) for positivity.</a:t>
            </a:r>
          </a:p>
          <a:p>
            <a:pPr algn="just"/>
            <a:r>
              <a:rPr lang="en-GB" b="1" u="sng" dirty="0">
                <a:latin typeface="Comic Sans MS" panose="030F0702030302020204" pitchFamily="66" charset="0"/>
              </a:rPr>
              <a:t>Add Task Section</a:t>
            </a:r>
            <a:endParaRPr lang="en-GB" u="sng" dirty="0">
              <a:latin typeface="Comic Sans MS" panose="030F0702030302020204" pitchFamily="66" charset="0"/>
            </a:endParaRPr>
          </a:p>
          <a:p>
            <a:pPr marL="0" indent="0" algn="just">
              <a:buNone/>
            </a:pPr>
            <a:r>
              <a:rPr lang="en-GB" dirty="0">
                <a:latin typeface="Comic Sans MS" panose="030F0702030302020204" pitchFamily="66" charset="0"/>
              </a:rPr>
              <a:t>A task input (#taskInput) with rounded pill shape, soft shadows, and focus glow. The .add-</a:t>
            </a:r>
            <a:r>
              <a:rPr lang="en-GB" dirty="0" err="1">
                <a:latin typeface="Comic Sans MS" panose="030F0702030302020204" pitchFamily="66" charset="0"/>
              </a:rPr>
              <a:t>btn</a:t>
            </a:r>
            <a:r>
              <a:rPr lang="en-GB" dirty="0">
                <a:latin typeface="Comic Sans MS" panose="030F0702030302020204" pitchFamily="66" charset="0"/>
              </a:rPr>
              <a:t> has a gradient background, hover lift effect, and responsive sizing.</a:t>
            </a:r>
          </a:p>
          <a:p>
            <a:pPr marL="0" indent="0">
              <a:buNone/>
            </a:pPr>
            <a:endParaRPr lang="en-GB" dirty="0"/>
          </a:p>
          <a:p>
            <a:pPr marL="0" indent="0">
              <a:buNone/>
            </a:pPr>
            <a:endParaRPr lang="en-GB" dirty="0"/>
          </a:p>
          <a:p>
            <a:endParaRPr lang="en-IN" dirty="0"/>
          </a:p>
        </p:txBody>
      </p:sp>
    </p:spTree>
    <p:extLst>
      <p:ext uri="{BB962C8B-B14F-4D97-AF65-F5344CB8AC3E}">
        <p14:creationId xmlns:p14="http://schemas.microsoft.com/office/powerpoint/2010/main" val="25481520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9DC3-86C4-8509-A01C-AE25C1AC9218}"/>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Explanation</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4D67616F-567C-719B-5ABF-0D709A292823}"/>
              </a:ext>
            </a:extLst>
          </p:cNvPr>
          <p:cNvSpPr>
            <a:spLocks noGrp="1"/>
          </p:cNvSpPr>
          <p:nvPr>
            <p:ph idx="1"/>
          </p:nvPr>
        </p:nvSpPr>
        <p:spPr>
          <a:xfrm>
            <a:off x="509816" y="2297665"/>
            <a:ext cx="8158323" cy="4336400"/>
          </a:xfrm>
        </p:spPr>
        <p:txBody>
          <a:bodyPr/>
          <a:lstStyle/>
          <a:p>
            <a:pPr algn="just"/>
            <a:r>
              <a:rPr lang="en-GB" b="1" u="sng" dirty="0">
                <a:latin typeface="Comic Sans MS" panose="030F0702030302020204" pitchFamily="66" charset="0"/>
              </a:rPr>
              <a:t>Tasks Section</a:t>
            </a:r>
            <a:endParaRPr lang="en-GB" u="sng" dirty="0">
              <a:latin typeface="Comic Sans MS" panose="030F0702030302020204" pitchFamily="66" charset="0"/>
            </a:endParaRPr>
          </a:p>
          <a:p>
            <a:pPr marL="0" indent="0" algn="just">
              <a:buNone/>
            </a:pPr>
            <a:r>
              <a:rPr lang="en-GB" dirty="0">
                <a:latin typeface="Comic Sans MS" panose="030F0702030302020204" pitchFamily="66" charset="0"/>
              </a:rPr>
              <a:t>Lists tasks inside .task-item cards with borders, hover shadows, and animations (</a:t>
            </a:r>
            <a:r>
              <a:rPr lang="en-GB" dirty="0" err="1">
                <a:latin typeface="Comic Sans MS" panose="030F0702030302020204" pitchFamily="66" charset="0"/>
              </a:rPr>
              <a:t>slideIn</a:t>
            </a:r>
            <a:r>
              <a:rPr lang="en-GB" dirty="0">
                <a:latin typeface="Comic Sans MS" panose="030F0702030302020204" pitchFamily="66" charset="0"/>
              </a:rPr>
              <a:t>). Completed tasks turn greenish with strike-through text.</a:t>
            </a:r>
          </a:p>
          <a:p>
            <a:pPr algn="just"/>
            <a:r>
              <a:rPr lang="en-GB" b="1" u="sng" dirty="0">
                <a:latin typeface="Comic Sans MS" panose="030F0702030302020204" pitchFamily="66" charset="0"/>
              </a:rPr>
              <a:t>Task Interactions</a:t>
            </a:r>
            <a:endParaRPr lang="en-GB" u="sng" dirty="0">
              <a:latin typeface="Comic Sans MS" panose="030F0702030302020204" pitchFamily="66" charset="0"/>
            </a:endParaRPr>
          </a:p>
          <a:p>
            <a:pPr marL="0" indent="0" algn="just">
              <a:buNone/>
            </a:pPr>
            <a:r>
              <a:rPr lang="en-GB" dirty="0">
                <a:latin typeface="Comic Sans MS" panose="030F0702030302020204" pitchFamily="66" charset="0"/>
              </a:rPr>
              <a:t>Custom checkboxes (.task-checkbox) toggle a checkmark when active. Action buttons (edit, delete) appear on hover for task management.</a:t>
            </a:r>
          </a:p>
          <a:p>
            <a:pPr algn="just"/>
            <a:r>
              <a:rPr lang="en-GB" b="1" u="sng" dirty="0">
                <a:latin typeface="Comic Sans MS" panose="030F0702030302020204" pitchFamily="66" charset="0"/>
              </a:rPr>
              <a:t>Modal Styling</a:t>
            </a:r>
            <a:endParaRPr lang="en-GB" u="sng" dirty="0">
              <a:latin typeface="Comic Sans MS" panose="030F0702030302020204" pitchFamily="66" charset="0"/>
            </a:endParaRPr>
          </a:p>
          <a:p>
            <a:pPr marL="0" indent="0" algn="just">
              <a:buNone/>
            </a:pPr>
            <a:r>
              <a:rPr lang="en-GB" dirty="0">
                <a:latin typeface="Comic Sans MS" panose="030F0702030302020204" pitchFamily="66" charset="0"/>
              </a:rPr>
              <a:t>Fullscreen .modal-overlay for editing tasks with smooth fade/scale transition. The modal box itself is white, rounded, shadowed, and neatly structured with header, body, and footer.</a:t>
            </a:r>
          </a:p>
          <a:p>
            <a:pPr marL="0" indent="0" algn="just">
              <a:buNone/>
            </a:pPr>
            <a:endParaRPr lang="en-GB" dirty="0">
              <a:latin typeface="Comic Sans MS" panose="030F0702030302020204" pitchFamily="66" charset="0"/>
            </a:endParaRPr>
          </a:p>
          <a:p>
            <a:pPr marL="0" indent="0">
              <a:buNone/>
            </a:pPr>
            <a:endParaRPr lang="en-GB" dirty="0"/>
          </a:p>
          <a:p>
            <a:pPr marL="0" indent="0">
              <a:buNone/>
            </a:pPr>
            <a:endParaRPr lang="en-GB" dirty="0"/>
          </a:p>
          <a:p>
            <a:endParaRPr lang="en-IN" dirty="0"/>
          </a:p>
        </p:txBody>
      </p:sp>
    </p:spTree>
    <p:extLst>
      <p:ext uri="{BB962C8B-B14F-4D97-AF65-F5344CB8AC3E}">
        <p14:creationId xmlns:p14="http://schemas.microsoft.com/office/powerpoint/2010/main" val="1479764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6392F-B805-A7DD-F0F2-DE19075B3595}"/>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Project Overview</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DBFA25F9-DA4F-E800-5AA5-030AE4A1D7C7}"/>
              </a:ext>
            </a:extLst>
          </p:cNvPr>
          <p:cNvSpPr>
            <a:spLocks noGrp="1"/>
          </p:cNvSpPr>
          <p:nvPr>
            <p:ph idx="1"/>
          </p:nvPr>
        </p:nvSpPr>
        <p:spPr>
          <a:xfrm>
            <a:off x="539493" y="2265265"/>
            <a:ext cx="8408564" cy="4424784"/>
          </a:xfrm>
        </p:spPr>
        <p:txBody>
          <a:bodyPr>
            <a:normAutofit/>
          </a:bodyPr>
          <a:lstStyle/>
          <a:p>
            <a:pPr algn="just">
              <a:lnSpc>
                <a:spcPct val="150000"/>
              </a:lnSpc>
            </a:pPr>
            <a:r>
              <a:rPr lang="en-GB" dirty="0">
                <a:latin typeface="Comic Sans MS" panose="030F0702030302020204" pitchFamily="66" charset="0"/>
              </a:rPr>
              <a:t>Beyond just tracking tasks, </a:t>
            </a:r>
            <a:r>
              <a:rPr lang="en-GB" dirty="0" err="1">
                <a:latin typeface="Comic Sans MS" panose="030F0702030302020204" pitchFamily="66" charset="0"/>
              </a:rPr>
              <a:t>TaskFlow</a:t>
            </a:r>
            <a:r>
              <a:rPr lang="en-GB" dirty="0">
                <a:latin typeface="Comic Sans MS" panose="030F0702030302020204" pitchFamily="66" charset="0"/>
              </a:rPr>
              <a:t> helps you </a:t>
            </a:r>
            <a:r>
              <a:rPr lang="en-GB" b="1" dirty="0">
                <a:latin typeface="Comic Sans MS" panose="030F0702030302020204" pitchFamily="66" charset="0"/>
              </a:rPr>
              <a:t>monitor your progress visually</a:t>
            </a:r>
            <a:r>
              <a:rPr lang="en-GB" dirty="0">
                <a:latin typeface="Comic Sans MS" panose="030F0702030302020204" pitchFamily="66" charset="0"/>
              </a:rPr>
              <a:t>. The app provides a visual representation of your completed and pending tasks, allowing you to quickly see how far you’ve come and what’s still left to do. This visual feedback is a great motivator and helps you stay on top of your workload.</a:t>
            </a:r>
          </a:p>
          <a:p>
            <a:pPr algn="just">
              <a:lnSpc>
                <a:spcPct val="150000"/>
              </a:lnSpc>
            </a:pPr>
            <a:r>
              <a:rPr lang="en-GB" dirty="0">
                <a:latin typeface="Comic Sans MS" panose="030F0702030302020204" pitchFamily="66" charset="0"/>
              </a:rPr>
              <a:t>Ultimately, the goal of </a:t>
            </a:r>
            <a:r>
              <a:rPr lang="en-GB" dirty="0" err="1">
                <a:latin typeface="Comic Sans MS" panose="030F0702030302020204" pitchFamily="66" charset="0"/>
              </a:rPr>
              <a:t>TaskFlow</a:t>
            </a:r>
            <a:r>
              <a:rPr lang="en-GB" dirty="0">
                <a:latin typeface="Comic Sans MS" panose="030F0702030302020204" pitchFamily="66" charset="0"/>
              </a:rPr>
              <a:t> is to </a:t>
            </a:r>
            <a:r>
              <a:rPr lang="en-GB" b="1" dirty="0">
                <a:latin typeface="Comic Sans MS" panose="030F0702030302020204" pitchFamily="66" charset="0"/>
              </a:rPr>
              <a:t>promote better time management and organization</a:t>
            </a:r>
            <a:r>
              <a:rPr lang="en-GB" dirty="0">
                <a:latin typeface="Comic Sans MS" panose="030F0702030302020204" pitchFamily="66" charset="0"/>
              </a:rPr>
              <a:t>. By providing a single, organized platform for all your tasks, the app reduces mental clutter and helps you prioritize what's most important. This leads to increased productivity and a more structured approach to your daily and long-term goals.</a:t>
            </a:r>
          </a:p>
          <a:p>
            <a:endParaRPr lang="en-IN" dirty="0"/>
          </a:p>
        </p:txBody>
      </p:sp>
    </p:spTree>
    <p:extLst>
      <p:ext uri="{BB962C8B-B14F-4D97-AF65-F5344CB8AC3E}">
        <p14:creationId xmlns:p14="http://schemas.microsoft.com/office/powerpoint/2010/main" val="27150207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D1E5B-8EAB-4C8F-B892-8AF58F807214}"/>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Explanation</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F7C1540A-E17A-E922-5C2B-363FC94EFDDA}"/>
              </a:ext>
            </a:extLst>
          </p:cNvPr>
          <p:cNvSpPr>
            <a:spLocks noGrp="1"/>
          </p:cNvSpPr>
          <p:nvPr>
            <p:ph idx="1"/>
          </p:nvPr>
        </p:nvSpPr>
        <p:spPr>
          <a:xfrm>
            <a:off x="528479" y="2400301"/>
            <a:ext cx="8475561" cy="4261755"/>
          </a:xfrm>
        </p:spPr>
        <p:txBody>
          <a:bodyPr/>
          <a:lstStyle/>
          <a:p>
            <a:pPr algn="just">
              <a:lnSpc>
                <a:spcPct val="150000"/>
              </a:lnSpc>
            </a:pPr>
            <a:r>
              <a:rPr lang="en-GB" b="1" u="sng" dirty="0">
                <a:latin typeface="Comic Sans MS" panose="030F0702030302020204" pitchFamily="66" charset="0"/>
              </a:rPr>
              <a:t>Responsive Design</a:t>
            </a:r>
            <a:endParaRPr lang="en-GB" u="sng" dirty="0">
              <a:latin typeface="Comic Sans MS" panose="030F0702030302020204" pitchFamily="66" charset="0"/>
            </a:endParaRPr>
          </a:p>
          <a:p>
            <a:pPr marL="0" indent="0" algn="just">
              <a:lnSpc>
                <a:spcPct val="150000"/>
              </a:lnSpc>
              <a:buNone/>
            </a:pPr>
            <a:r>
              <a:rPr lang="en-GB" dirty="0">
                <a:latin typeface="Comic Sans MS" panose="030F0702030302020204" pitchFamily="66" charset="0"/>
              </a:rPr>
              <a:t>Adjusts layouts for tablets/mobiles (@media). Stacks header and add-task inputs vertically, shrinks padding/fonts, and ensures usability on smaller screens.</a:t>
            </a:r>
          </a:p>
          <a:p>
            <a:pPr marL="0" indent="0" algn="just">
              <a:lnSpc>
                <a:spcPct val="150000"/>
              </a:lnSpc>
              <a:buNone/>
            </a:pPr>
            <a:r>
              <a:rPr lang="en-GB" dirty="0">
                <a:latin typeface="Comic Sans MS" panose="030F0702030302020204" pitchFamily="66" charset="0"/>
              </a:rPr>
              <a:t>This CSS creates a </a:t>
            </a:r>
            <a:r>
              <a:rPr lang="en-GB" b="1" dirty="0">
                <a:latin typeface="Comic Sans MS" panose="030F0702030302020204" pitchFamily="66" charset="0"/>
              </a:rPr>
              <a:t>modern, Material-You–inspired to-do app UI</a:t>
            </a:r>
            <a:r>
              <a:rPr lang="en-GB" dirty="0">
                <a:latin typeface="Comic Sans MS" panose="030F0702030302020204" pitchFamily="66" charset="0"/>
              </a:rPr>
              <a:t> with </a:t>
            </a:r>
            <a:r>
              <a:rPr lang="en-GB" dirty="0" err="1">
                <a:latin typeface="Comic Sans MS" panose="030F0702030302020204" pitchFamily="66" charset="0"/>
              </a:rPr>
              <a:t>glassmorphism</a:t>
            </a:r>
            <a:r>
              <a:rPr lang="en-GB" dirty="0">
                <a:latin typeface="Comic Sans MS" panose="030F0702030302020204" pitchFamily="66" charset="0"/>
              </a:rPr>
              <a:t>, smooth animations, and mobile responsiveness.</a:t>
            </a:r>
          </a:p>
          <a:p>
            <a:endParaRPr lang="en-IN" dirty="0"/>
          </a:p>
        </p:txBody>
      </p:sp>
    </p:spTree>
    <p:extLst>
      <p:ext uri="{BB962C8B-B14F-4D97-AF65-F5344CB8AC3E}">
        <p14:creationId xmlns:p14="http://schemas.microsoft.com/office/powerpoint/2010/main" val="362175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7A9B-12C8-9B78-E6CB-324293883EA1}"/>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JavaScript</a:t>
            </a:r>
            <a:endParaRPr lang="en-IN" sz="3400" b="1" u="sng" dirty="0">
              <a:solidFill>
                <a:srgbClr val="0070C0"/>
              </a:solidFill>
              <a:latin typeface="Comic Sans MS" panose="030F0702030302020204" pitchFamily="66" charset="0"/>
            </a:endParaRPr>
          </a:p>
        </p:txBody>
      </p:sp>
      <p:pic>
        <p:nvPicPr>
          <p:cNvPr id="5" name="Content Placeholder 4">
            <a:extLst>
              <a:ext uri="{FF2B5EF4-FFF2-40B4-BE49-F238E27FC236}">
                <a16:creationId xmlns:a16="http://schemas.microsoft.com/office/drawing/2014/main" id="{FA71C7A9-57E3-842C-D312-2F08AF4712FA}"/>
              </a:ext>
            </a:extLst>
          </p:cNvPr>
          <p:cNvPicPr>
            <a:picLocks noGrp="1" noChangeAspect="1"/>
          </p:cNvPicPr>
          <p:nvPr>
            <p:ph idx="1"/>
          </p:nvPr>
        </p:nvPicPr>
        <p:blipFill>
          <a:blip r:embed="rId2"/>
          <a:stretch>
            <a:fillRect/>
          </a:stretch>
        </p:blipFill>
        <p:spPr>
          <a:xfrm>
            <a:off x="525566" y="2232350"/>
            <a:ext cx="8092868" cy="4560336"/>
          </a:xfrm>
        </p:spPr>
      </p:pic>
    </p:spTree>
    <p:extLst>
      <p:ext uri="{BB962C8B-B14F-4D97-AF65-F5344CB8AC3E}">
        <p14:creationId xmlns:p14="http://schemas.microsoft.com/office/powerpoint/2010/main" val="1280004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D7E5A-A4A3-25DC-7AE2-ED64A29C91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46D246-53CE-7196-0B38-C9E2DAD991F5}"/>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JavaScript</a:t>
            </a:r>
            <a:endParaRPr lang="en-IN" sz="3400" dirty="0"/>
          </a:p>
        </p:txBody>
      </p:sp>
      <p:pic>
        <p:nvPicPr>
          <p:cNvPr id="7" name="Content Placeholder 6">
            <a:extLst>
              <a:ext uri="{FF2B5EF4-FFF2-40B4-BE49-F238E27FC236}">
                <a16:creationId xmlns:a16="http://schemas.microsoft.com/office/drawing/2014/main" id="{CCBA0F59-0A30-236C-EAC2-F8CA55DCF49A}"/>
              </a:ext>
            </a:extLst>
          </p:cNvPr>
          <p:cNvPicPr>
            <a:picLocks noGrp="1" noChangeAspect="1"/>
          </p:cNvPicPr>
          <p:nvPr>
            <p:ph idx="1"/>
          </p:nvPr>
        </p:nvPicPr>
        <p:blipFill>
          <a:blip r:embed="rId2"/>
          <a:stretch>
            <a:fillRect/>
          </a:stretch>
        </p:blipFill>
        <p:spPr>
          <a:xfrm>
            <a:off x="493770" y="2209280"/>
            <a:ext cx="8137046" cy="4533515"/>
          </a:xfrm>
        </p:spPr>
      </p:pic>
    </p:spTree>
    <p:extLst>
      <p:ext uri="{BB962C8B-B14F-4D97-AF65-F5344CB8AC3E}">
        <p14:creationId xmlns:p14="http://schemas.microsoft.com/office/powerpoint/2010/main" val="3206045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83486-9941-D60E-427A-D3C4F10CD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D282F4-5C76-5C22-9687-27C3641D8CB9}"/>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JavaScript</a:t>
            </a:r>
            <a:endParaRPr lang="en-IN" sz="3400" dirty="0"/>
          </a:p>
        </p:txBody>
      </p:sp>
      <p:pic>
        <p:nvPicPr>
          <p:cNvPr id="6" name="Content Placeholder 5">
            <a:extLst>
              <a:ext uri="{FF2B5EF4-FFF2-40B4-BE49-F238E27FC236}">
                <a16:creationId xmlns:a16="http://schemas.microsoft.com/office/drawing/2014/main" id="{BF9E67E6-6676-19BD-36C0-6296531866FB}"/>
              </a:ext>
            </a:extLst>
          </p:cNvPr>
          <p:cNvPicPr>
            <a:picLocks noGrp="1" noChangeAspect="1"/>
          </p:cNvPicPr>
          <p:nvPr>
            <p:ph idx="1"/>
          </p:nvPr>
        </p:nvPicPr>
        <p:blipFill>
          <a:blip r:embed="rId2"/>
          <a:stretch>
            <a:fillRect/>
          </a:stretch>
        </p:blipFill>
        <p:spPr>
          <a:xfrm>
            <a:off x="501034" y="2283926"/>
            <a:ext cx="8148443" cy="4514656"/>
          </a:xfrm>
        </p:spPr>
      </p:pic>
    </p:spTree>
    <p:extLst>
      <p:ext uri="{BB962C8B-B14F-4D97-AF65-F5344CB8AC3E}">
        <p14:creationId xmlns:p14="http://schemas.microsoft.com/office/powerpoint/2010/main" val="33678913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2A7C8-489D-6419-AE0F-700CC923FE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1C2EFC-F136-F762-A43F-B765475DE359}"/>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JavaScript</a:t>
            </a:r>
            <a:endParaRPr lang="en-IN" sz="3400" dirty="0"/>
          </a:p>
        </p:txBody>
      </p:sp>
      <p:pic>
        <p:nvPicPr>
          <p:cNvPr id="7" name="Content Placeholder 6">
            <a:extLst>
              <a:ext uri="{FF2B5EF4-FFF2-40B4-BE49-F238E27FC236}">
                <a16:creationId xmlns:a16="http://schemas.microsoft.com/office/drawing/2014/main" id="{DEB48584-5180-F43A-76CA-1915C3A88ED8}"/>
              </a:ext>
            </a:extLst>
          </p:cNvPr>
          <p:cNvPicPr>
            <a:picLocks noGrp="1" noChangeAspect="1"/>
          </p:cNvPicPr>
          <p:nvPr>
            <p:ph idx="1"/>
          </p:nvPr>
        </p:nvPicPr>
        <p:blipFill>
          <a:blip r:embed="rId2"/>
          <a:stretch>
            <a:fillRect/>
          </a:stretch>
        </p:blipFill>
        <p:spPr>
          <a:xfrm>
            <a:off x="538880" y="2274595"/>
            <a:ext cx="8119927" cy="4475393"/>
          </a:xfrm>
        </p:spPr>
      </p:pic>
    </p:spTree>
    <p:extLst>
      <p:ext uri="{BB962C8B-B14F-4D97-AF65-F5344CB8AC3E}">
        <p14:creationId xmlns:p14="http://schemas.microsoft.com/office/powerpoint/2010/main" val="25962888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8A027-4022-904D-7CEE-D9CE3E2DD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755FF7-BE54-1F4C-2492-6B99EF492BFF}"/>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JavaScript</a:t>
            </a:r>
            <a:endParaRPr lang="en-IN" sz="3400" dirty="0"/>
          </a:p>
        </p:txBody>
      </p:sp>
      <p:pic>
        <p:nvPicPr>
          <p:cNvPr id="6" name="Content Placeholder 5">
            <a:extLst>
              <a:ext uri="{FF2B5EF4-FFF2-40B4-BE49-F238E27FC236}">
                <a16:creationId xmlns:a16="http://schemas.microsoft.com/office/drawing/2014/main" id="{BAB98CCC-1A01-EB82-A5A8-C475F302BD55}"/>
              </a:ext>
            </a:extLst>
          </p:cNvPr>
          <p:cNvPicPr>
            <a:picLocks noGrp="1" noChangeAspect="1"/>
          </p:cNvPicPr>
          <p:nvPr>
            <p:ph idx="1"/>
          </p:nvPr>
        </p:nvPicPr>
        <p:blipFill>
          <a:blip r:embed="rId2"/>
          <a:stretch>
            <a:fillRect/>
          </a:stretch>
        </p:blipFill>
        <p:spPr>
          <a:xfrm>
            <a:off x="508217" y="2293258"/>
            <a:ext cx="8122599" cy="4462120"/>
          </a:xfrm>
        </p:spPr>
      </p:pic>
    </p:spTree>
    <p:extLst>
      <p:ext uri="{BB962C8B-B14F-4D97-AF65-F5344CB8AC3E}">
        <p14:creationId xmlns:p14="http://schemas.microsoft.com/office/powerpoint/2010/main" val="30266051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48937-B48D-6219-8054-CC9B4F16F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31A68C-6FB2-2B5D-6E5D-D98F7375F664}"/>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JavaScript</a:t>
            </a:r>
            <a:endParaRPr lang="en-IN" sz="3400" dirty="0"/>
          </a:p>
        </p:txBody>
      </p:sp>
      <p:pic>
        <p:nvPicPr>
          <p:cNvPr id="7" name="Content Placeholder 6">
            <a:extLst>
              <a:ext uri="{FF2B5EF4-FFF2-40B4-BE49-F238E27FC236}">
                <a16:creationId xmlns:a16="http://schemas.microsoft.com/office/drawing/2014/main" id="{D78D14EA-6A6C-980D-75BA-41CEBBEC14C3}"/>
              </a:ext>
            </a:extLst>
          </p:cNvPr>
          <p:cNvPicPr>
            <a:picLocks noGrp="1" noChangeAspect="1"/>
          </p:cNvPicPr>
          <p:nvPr>
            <p:ph idx="1"/>
          </p:nvPr>
        </p:nvPicPr>
        <p:blipFill>
          <a:blip r:embed="rId2"/>
          <a:stretch>
            <a:fillRect/>
          </a:stretch>
        </p:blipFill>
        <p:spPr>
          <a:xfrm>
            <a:off x="499128" y="2400301"/>
            <a:ext cx="8122357" cy="4351005"/>
          </a:xfrm>
        </p:spPr>
      </p:pic>
    </p:spTree>
    <p:extLst>
      <p:ext uri="{BB962C8B-B14F-4D97-AF65-F5344CB8AC3E}">
        <p14:creationId xmlns:p14="http://schemas.microsoft.com/office/powerpoint/2010/main" val="7407008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928A1-FBE5-12E4-FB1A-B1E53E23F0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25E49A-125A-9942-43AB-30A07CF263E1}"/>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JavaScript</a:t>
            </a:r>
            <a:endParaRPr lang="en-IN" sz="3400" dirty="0"/>
          </a:p>
        </p:txBody>
      </p:sp>
      <p:pic>
        <p:nvPicPr>
          <p:cNvPr id="6" name="Content Placeholder 5">
            <a:extLst>
              <a:ext uri="{FF2B5EF4-FFF2-40B4-BE49-F238E27FC236}">
                <a16:creationId xmlns:a16="http://schemas.microsoft.com/office/drawing/2014/main" id="{B27C4D97-D1C2-AEAE-AE71-DE6BBE9CF0BA}"/>
              </a:ext>
            </a:extLst>
          </p:cNvPr>
          <p:cNvPicPr>
            <a:picLocks noGrp="1" noChangeAspect="1"/>
          </p:cNvPicPr>
          <p:nvPr>
            <p:ph idx="1"/>
          </p:nvPr>
        </p:nvPicPr>
        <p:blipFill>
          <a:blip r:embed="rId2"/>
          <a:stretch>
            <a:fillRect/>
          </a:stretch>
        </p:blipFill>
        <p:spPr>
          <a:xfrm>
            <a:off x="541059" y="2265264"/>
            <a:ext cx="8164402" cy="4501069"/>
          </a:xfrm>
        </p:spPr>
      </p:pic>
    </p:spTree>
    <p:extLst>
      <p:ext uri="{BB962C8B-B14F-4D97-AF65-F5344CB8AC3E}">
        <p14:creationId xmlns:p14="http://schemas.microsoft.com/office/powerpoint/2010/main" val="40729707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9E4C4-DA2E-F682-7CD8-62C3E88DA5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D4C03C-CF36-E227-065A-954CACE42E11}"/>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JavaScript</a:t>
            </a:r>
            <a:endParaRPr lang="en-IN" sz="3400" dirty="0"/>
          </a:p>
        </p:txBody>
      </p:sp>
      <p:pic>
        <p:nvPicPr>
          <p:cNvPr id="7" name="Content Placeholder 6">
            <a:extLst>
              <a:ext uri="{FF2B5EF4-FFF2-40B4-BE49-F238E27FC236}">
                <a16:creationId xmlns:a16="http://schemas.microsoft.com/office/drawing/2014/main" id="{3BD471E6-B668-4179-0B60-3287B2D6F154}"/>
              </a:ext>
            </a:extLst>
          </p:cNvPr>
          <p:cNvPicPr>
            <a:picLocks noGrp="1" noChangeAspect="1"/>
          </p:cNvPicPr>
          <p:nvPr>
            <p:ph idx="1"/>
          </p:nvPr>
        </p:nvPicPr>
        <p:blipFill>
          <a:blip r:embed="rId2"/>
          <a:stretch>
            <a:fillRect/>
          </a:stretch>
        </p:blipFill>
        <p:spPr>
          <a:xfrm>
            <a:off x="503259" y="2400301"/>
            <a:ext cx="8202201" cy="4332499"/>
          </a:xfrm>
        </p:spPr>
      </p:pic>
    </p:spTree>
    <p:extLst>
      <p:ext uri="{BB962C8B-B14F-4D97-AF65-F5344CB8AC3E}">
        <p14:creationId xmlns:p14="http://schemas.microsoft.com/office/powerpoint/2010/main" val="3686002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273A0-565D-7042-C762-E577CB2698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E94898-8D42-2CD7-15A5-A1A6DA6062D9}"/>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Coding: JavaScript</a:t>
            </a:r>
            <a:endParaRPr lang="en-IN" sz="3400" dirty="0"/>
          </a:p>
        </p:txBody>
      </p:sp>
      <p:pic>
        <p:nvPicPr>
          <p:cNvPr id="6" name="Content Placeholder 5">
            <a:extLst>
              <a:ext uri="{FF2B5EF4-FFF2-40B4-BE49-F238E27FC236}">
                <a16:creationId xmlns:a16="http://schemas.microsoft.com/office/drawing/2014/main" id="{C91753D0-2822-ADDD-10D0-C515187DC62C}"/>
              </a:ext>
            </a:extLst>
          </p:cNvPr>
          <p:cNvPicPr>
            <a:picLocks noGrp="1" noChangeAspect="1"/>
          </p:cNvPicPr>
          <p:nvPr>
            <p:ph idx="1"/>
          </p:nvPr>
        </p:nvPicPr>
        <p:blipFill>
          <a:blip r:embed="rId2"/>
          <a:stretch>
            <a:fillRect/>
          </a:stretch>
        </p:blipFill>
        <p:spPr>
          <a:xfrm>
            <a:off x="527858" y="2293257"/>
            <a:ext cx="8121620" cy="4476802"/>
          </a:xfrm>
        </p:spPr>
      </p:pic>
    </p:spTree>
    <p:extLst>
      <p:ext uri="{BB962C8B-B14F-4D97-AF65-F5344CB8AC3E}">
        <p14:creationId xmlns:p14="http://schemas.microsoft.com/office/powerpoint/2010/main" val="267499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sz="3400" b="1" u="sng" dirty="0">
                <a:solidFill>
                  <a:srgbClr val="0070C0"/>
                </a:solidFill>
                <a:latin typeface="Comic Sans MS" panose="030F0702030302020204" pitchFamily="66" charset="0"/>
              </a:rPr>
              <a:t>End Users</a:t>
            </a:r>
          </a:p>
        </p:txBody>
      </p:sp>
      <p:sp>
        <p:nvSpPr>
          <p:cNvPr id="3" name="Content Placeholder 2"/>
          <p:cNvSpPr>
            <a:spLocks noGrp="1"/>
          </p:cNvSpPr>
          <p:nvPr>
            <p:ph idx="1"/>
          </p:nvPr>
        </p:nvSpPr>
        <p:spPr>
          <a:xfrm>
            <a:off x="444504" y="2304662"/>
            <a:ext cx="7999700" cy="4693297"/>
          </a:xfrm>
        </p:spPr>
        <p:txBody>
          <a:bodyPr>
            <a:noAutofit/>
          </a:bodyPr>
          <a:lstStyle/>
          <a:p>
            <a:pPr algn="just">
              <a:lnSpc>
                <a:spcPct val="150000"/>
              </a:lnSpc>
            </a:pPr>
            <a:r>
              <a:rPr lang="en-GB" b="1" u="sng" dirty="0">
                <a:latin typeface="Comic Sans MS" panose="030F0702030302020204" pitchFamily="66" charset="0"/>
              </a:rPr>
              <a:t>Students:</a:t>
            </a:r>
            <a:r>
              <a:rPr lang="en-GB" dirty="0">
                <a:latin typeface="Comic Sans MS" panose="030F0702030302020204" pitchFamily="66" charset="0"/>
              </a:rPr>
              <a:t> Students can leverage </a:t>
            </a:r>
            <a:r>
              <a:rPr lang="en-GB" dirty="0" err="1">
                <a:latin typeface="Comic Sans MS" panose="030F0702030302020204" pitchFamily="66" charset="0"/>
              </a:rPr>
              <a:t>TaskFlow</a:t>
            </a:r>
            <a:r>
              <a:rPr lang="en-GB" dirty="0">
                <a:latin typeface="Comic Sans MS" panose="030F0702030302020204" pitchFamily="66" charset="0"/>
              </a:rPr>
              <a:t> to effortlessly manage their academic lives. The app provides a single place to </a:t>
            </a:r>
            <a:r>
              <a:rPr lang="en-GB" b="1" dirty="0">
                <a:latin typeface="Comic Sans MS" panose="030F0702030302020204" pitchFamily="66" charset="0"/>
              </a:rPr>
              <a:t>manage assignments, track due dates, and organize class schedules</a:t>
            </a:r>
            <a:r>
              <a:rPr lang="en-GB" dirty="0">
                <a:latin typeface="Comic Sans MS" panose="030F0702030302020204" pitchFamily="66" charset="0"/>
              </a:rPr>
              <a:t>. This helps reduce the stress of juggling multiple deadlines and different subjects.</a:t>
            </a:r>
          </a:p>
          <a:p>
            <a:pPr algn="just">
              <a:lnSpc>
                <a:spcPct val="150000"/>
              </a:lnSpc>
            </a:pPr>
            <a:r>
              <a:rPr lang="en-GB" b="1" u="sng" dirty="0">
                <a:latin typeface="Comic Sans MS" panose="030F0702030302020204" pitchFamily="66" charset="0"/>
              </a:rPr>
              <a:t>Professionals:</a:t>
            </a:r>
            <a:r>
              <a:rPr lang="en-GB" u="sng" dirty="0">
                <a:latin typeface="Comic Sans MS" panose="030F0702030302020204" pitchFamily="66" charset="0"/>
              </a:rPr>
              <a:t> </a:t>
            </a:r>
            <a:r>
              <a:rPr lang="en-GB" dirty="0">
                <a:latin typeface="Comic Sans MS" panose="030F0702030302020204" pitchFamily="66" charset="0"/>
              </a:rPr>
              <a:t>Professionals can use </a:t>
            </a:r>
            <a:r>
              <a:rPr lang="en-GB" dirty="0" err="1">
                <a:latin typeface="Comic Sans MS" panose="030F0702030302020204" pitchFamily="66" charset="0"/>
              </a:rPr>
              <a:t>TaskFlow</a:t>
            </a:r>
            <a:r>
              <a:rPr lang="en-GB" dirty="0">
                <a:latin typeface="Comic Sans MS" panose="030F0702030302020204" pitchFamily="66" charset="0"/>
              </a:rPr>
              <a:t> to stay on top of their fast-paced work environment. It's the perfect tool to </a:t>
            </a:r>
            <a:r>
              <a:rPr lang="en-GB" b="1" dirty="0">
                <a:latin typeface="Comic Sans MS" panose="030F0702030302020204" pitchFamily="66" charset="0"/>
              </a:rPr>
              <a:t>organize tasks, schedule meetings, and manage project deadlines</a:t>
            </a:r>
            <a:r>
              <a:rPr lang="en-GB" dirty="0">
                <a:latin typeface="Comic Sans MS" panose="030F0702030302020204" pitchFamily="66" charset="0"/>
              </a:rPr>
              <a:t>. By centralizing work-related items, professionals can stay focused on their goals and ensure nothing falls through the cracks.</a:t>
            </a:r>
            <a:endParaRPr b="0" dirty="0">
              <a:solidFill>
                <a:srgbClr val="212121"/>
              </a:solidFill>
              <a:latin typeface="Comic Sans MS" panose="030F0702030302020204" pitchFamily="66"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14C3-DB32-14A0-02C6-9DDE341E2AD7}"/>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Explanation</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4B184BF6-CE18-16A6-21A6-3E8BE070C263}"/>
              </a:ext>
            </a:extLst>
          </p:cNvPr>
          <p:cNvSpPr>
            <a:spLocks noGrp="1"/>
          </p:cNvSpPr>
          <p:nvPr>
            <p:ph idx="1"/>
          </p:nvPr>
        </p:nvSpPr>
        <p:spPr>
          <a:xfrm>
            <a:off x="489856" y="2188546"/>
            <a:ext cx="8164287" cy="4424783"/>
          </a:xfrm>
        </p:spPr>
        <p:txBody>
          <a:bodyPr>
            <a:normAutofit fontScale="92500" lnSpcReduction="10000"/>
          </a:bodyPr>
          <a:lstStyle/>
          <a:p>
            <a:pPr algn="just">
              <a:lnSpc>
                <a:spcPct val="150000"/>
              </a:lnSpc>
            </a:pPr>
            <a:r>
              <a:rPr lang="en-GB" dirty="0">
                <a:latin typeface="Comic Sans MS" panose="030F0702030302020204" pitchFamily="66" charset="0"/>
              </a:rPr>
              <a:t>The JavaScript code defines a </a:t>
            </a:r>
            <a:r>
              <a:rPr lang="en-GB" b="1" dirty="0" err="1">
                <a:latin typeface="Comic Sans MS" panose="030F0702030302020204" pitchFamily="66" charset="0"/>
              </a:rPr>
              <a:t>TaskManager</a:t>
            </a:r>
            <a:r>
              <a:rPr lang="en-GB" b="1" dirty="0">
                <a:latin typeface="Comic Sans MS" panose="030F0702030302020204" pitchFamily="66" charset="0"/>
              </a:rPr>
              <a:t> class</a:t>
            </a:r>
            <a:r>
              <a:rPr lang="en-GB" dirty="0">
                <a:latin typeface="Comic Sans MS" panose="030F0702030302020204" pitchFamily="66" charset="0"/>
              </a:rPr>
              <a:t> to handle all logic for a to-do app (adding, editing, deleting, filtering tasks, and tracking progress).</a:t>
            </a:r>
          </a:p>
          <a:p>
            <a:pPr algn="just">
              <a:lnSpc>
                <a:spcPct val="150000"/>
              </a:lnSpc>
            </a:pPr>
            <a:r>
              <a:rPr lang="en-GB" dirty="0">
                <a:latin typeface="Comic Sans MS" panose="030F0702030302020204" pitchFamily="66" charset="0"/>
              </a:rPr>
              <a:t>In the </a:t>
            </a:r>
            <a:r>
              <a:rPr lang="en-GB" b="1" dirty="0">
                <a:latin typeface="Comic Sans MS" panose="030F0702030302020204" pitchFamily="66" charset="0"/>
              </a:rPr>
              <a:t>constructor</a:t>
            </a:r>
            <a:r>
              <a:rPr lang="en-GB" dirty="0">
                <a:latin typeface="Comic Sans MS" panose="030F0702030302020204" pitchFamily="66" charset="0"/>
              </a:rPr>
              <a:t>, it initializes state (tasks, </a:t>
            </a:r>
            <a:r>
              <a:rPr lang="en-GB" dirty="0" err="1">
                <a:latin typeface="Comic Sans MS" panose="030F0702030302020204" pitchFamily="66" charset="0"/>
              </a:rPr>
              <a:t>currentFilter</a:t>
            </a:r>
            <a:r>
              <a:rPr lang="en-GB" dirty="0">
                <a:latin typeface="Comic Sans MS" panose="030F0702030302020204" pitchFamily="66" charset="0"/>
              </a:rPr>
              <a:t>, etc.), grabs DOM elements, binds events, loads sample tasks, and renders UI.</a:t>
            </a:r>
          </a:p>
          <a:p>
            <a:pPr algn="just">
              <a:lnSpc>
                <a:spcPct val="150000"/>
              </a:lnSpc>
            </a:pPr>
            <a:r>
              <a:rPr lang="en-GB" dirty="0">
                <a:latin typeface="Comic Sans MS" panose="030F0702030302020204" pitchFamily="66" charset="0"/>
              </a:rPr>
              <a:t>The code provides methods to </a:t>
            </a:r>
            <a:r>
              <a:rPr lang="en-GB" b="1" dirty="0">
                <a:latin typeface="Comic Sans MS" panose="030F0702030302020204" pitchFamily="66" charset="0"/>
              </a:rPr>
              <a:t>add tasks</a:t>
            </a:r>
            <a:r>
              <a:rPr lang="en-GB" dirty="0">
                <a:latin typeface="Comic Sans MS" panose="030F0702030302020204" pitchFamily="66" charset="0"/>
              </a:rPr>
              <a:t> (</a:t>
            </a:r>
            <a:r>
              <a:rPr lang="en-GB" dirty="0" err="1">
                <a:latin typeface="Comic Sans MS" panose="030F0702030302020204" pitchFamily="66" charset="0"/>
              </a:rPr>
              <a:t>addTask</a:t>
            </a:r>
            <a:r>
              <a:rPr lang="en-GB" dirty="0">
                <a:latin typeface="Comic Sans MS" panose="030F0702030302020204" pitchFamily="66" charset="0"/>
              </a:rPr>
              <a:t>), toggle completion (</a:t>
            </a:r>
            <a:r>
              <a:rPr lang="en-GB" dirty="0" err="1">
                <a:latin typeface="Comic Sans MS" panose="030F0702030302020204" pitchFamily="66" charset="0"/>
              </a:rPr>
              <a:t>toggleTask</a:t>
            </a:r>
            <a:r>
              <a:rPr lang="en-GB" dirty="0">
                <a:latin typeface="Comic Sans MS" panose="030F0702030302020204" pitchFamily="66" charset="0"/>
              </a:rPr>
              <a:t>), edit text (</a:t>
            </a:r>
            <a:r>
              <a:rPr lang="en-GB" dirty="0" err="1">
                <a:latin typeface="Comic Sans MS" panose="030F0702030302020204" pitchFamily="66" charset="0"/>
              </a:rPr>
              <a:t>editTask</a:t>
            </a:r>
            <a:r>
              <a:rPr lang="en-GB" dirty="0">
                <a:latin typeface="Comic Sans MS" panose="030F0702030302020204" pitchFamily="66" charset="0"/>
              </a:rPr>
              <a:t>, </a:t>
            </a:r>
            <a:r>
              <a:rPr lang="en-GB" dirty="0" err="1">
                <a:latin typeface="Comic Sans MS" panose="030F0702030302020204" pitchFamily="66" charset="0"/>
              </a:rPr>
              <a:t>saveEdit</a:t>
            </a:r>
            <a:r>
              <a:rPr lang="en-GB" dirty="0">
                <a:latin typeface="Comic Sans MS" panose="030F0702030302020204" pitchFamily="66" charset="0"/>
              </a:rPr>
              <a:t>), and delete (</a:t>
            </a:r>
            <a:r>
              <a:rPr lang="en-GB" dirty="0" err="1">
                <a:latin typeface="Comic Sans MS" panose="030F0702030302020204" pitchFamily="66" charset="0"/>
              </a:rPr>
              <a:t>deleteTask</a:t>
            </a:r>
            <a:r>
              <a:rPr lang="en-GB" dirty="0">
                <a:latin typeface="Comic Sans MS" panose="030F0702030302020204" pitchFamily="66" charset="0"/>
              </a:rPr>
              <a:t>).</a:t>
            </a:r>
          </a:p>
          <a:p>
            <a:pPr algn="just">
              <a:lnSpc>
                <a:spcPct val="150000"/>
              </a:lnSpc>
            </a:pPr>
            <a:r>
              <a:rPr lang="en-GB" dirty="0">
                <a:latin typeface="Comic Sans MS" panose="030F0702030302020204" pitchFamily="66" charset="0"/>
              </a:rPr>
              <a:t>It uses a </a:t>
            </a:r>
            <a:r>
              <a:rPr lang="en-GB" b="1" dirty="0">
                <a:latin typeface="Comic Sans MS" panose="030F0702030302020204" pitchFamily="66" charset="0"/>
              </a:rPr>
              <a:t>modal popup</a:t>
            </a:r>
            <a:r>
              <a:rPr lang="en-GB" dirty="0">
                <a:latin typeface="Comic Sans MS" panose="030F0702030302020204" pitchFamily="66" charset="0"/>
              </a:rPr>
              <a:t> for editing tasks with open/close handling and keyboard shortcuts (Escape, Enter).</a:t>
            </a:r>
          </a:p>
          <a:p>
            <a:pPr algn="just">
              <a:lnSpc>
                <a:spcPct val="150000"/>
              </a:lnSpc>
            </a:pPr>
            <a:r>
              <a:rPr lang="en-IN" dirty="0">
                <a:latin typeface="Comic Sans MS" panose="030F0702030302020204" pitchFamily="66" charset="0"/>
              </a:rPr>
              <a:t>It also </a:t>
            </a:r>
            <a:r>
              <a:rPr lang="en-GB" dirty="0">
                <a:latin typeface="Comic Sans MS" panose="030F0702030302020204" pitchFamily="66" charset="0"/>
              </a:rPr>
              <a:t>supports </a:t>
            </a:r>
            <a:r>
              <a:rPr lang="en-GB" b="1" dirty="0">
                <a:latin typeface="Comic Sans MS" panose="030F0702030302020204" pitchFamily="66" charset="0"/>
              </a:rPr>
              <a:t>filters</a:t>
            </a:r>
            <a:r>
              <a:rPr lang="en-GB" dirty="0">
                <a:latin typeface="Comic Sans MS" panose="030F0702030302020204" pitchFamily="66" charset="0"/>
              </a:rPr>
              <a:t> (all, completed, pending) via </a:t>
            </a:r>
            <a:r>
              <a:rPr lang="en-GB" dirty="0" err="1">
                <a:latin typeface="Comic Sans MS" panose="030F0702030302020204" pitchFamily="66" charset="0"/>
              </a:rPr>
              <a:t>setFilter</a:t>
            </a:r>
            <a:r>
              <a:rPr lang="en-GB" dirty="0">
                <a:latin typeface="Comic Sans MS" panose="030F0702030302020204" pitchFamily="66" charset="0"/>
              </a:rPr>
              <a:t> and </a:t>
            </a:r>
            <a:r>
              <a:rPr lang="en-GB" dirty="0" err="1">
                <a:latin typeface="Comic Sans MS" panose="030F0702030302020204" pitchFamily="66" charset="0"/>
              </a:rPr>
              <a:t>getFilteredTasks</a:t>
            </a:r>
            <a:r>
              <a:rPr lang="en-GB" dirty="0">
                <a:latin typeface="Comic Sans MS" panose="030F0702030302020204" pitchFamily="66" charset="0"/>
              </a:rPr>
              <a:t>.</a:t>
            </a:r>
            <a:endParaRPr lang="en-IN" dirty="0">
              <a:latin typeface="Comic Sans MS" panose="030F0702030302020204" pitchFamily="66" charset="0"/>
            </a:endParaRPr>
          </a:p>
        </p:txBody>
      </p:sp>
    </p:spTree>
    <p:extLst>
      <p:ext uri="{BB962C8B-B14F-4D97-AF65-F5344CB8AC3E}">
        <p14:creationId xmlns:p14="http://schemas.microsoft.com/office/powerpoint/2010/main" val="11926085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77025-A846-581F-559E-8095D23B8047}"/>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Explanation</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51EB89B3-734C-B342-67A1-4512CA5F3C7B}"/>
              </a:ext>
            </a:extLst>
          </p:cNvPr>
          <p:cNvSpPr>
            <a:spLocks noGrp="1"/>
          </p:cNvSpPr>
          <p:nvPr>
            <p:ph idx="1"/>
          </p:nvPr>
        </p:nvSpPr>
        <p:spPr>
          <a:xfrm>
            <a:off x="466532" y="2283925"/>
            <a:ext cx="8210938" cy="4434115"/>
          </a:xfrm>
        </p:spPr>
        <p:txBody>
          <a:bodyPr>
            <a:normAutofit fontScale="92500" lnSpcReduction="10000"/>
          </a:bodyPr>
          <a:lstStyle/>
          <a:p>
            <a:pPr>
              <a:lnSpc>
                <a:spcPct val="150000"/>
              </a:lnSpc>
            </a:pPr>
            <a:r>
              <a:rPr lang="en-GB" dirty="0">
                <a:latin typeface="Comic Sans MS" panose="030F0702030302020204" pitchFamily="66" charset="0"/>
              </a:rPr>
              <a:t>It also displays </a:t>
            </a:r>
            <a:r>
              <a:rPr lang="en-GB" b="1" dirty="0">
                <a:latin typeface="Comic Sans MS" panose="030F0702030302020204" pitchFamily="66" charset="0"/>
              </a:rPr>
              <a:t>time info</a:t>
            </a:r>
            <a:r>
              <a:rPr lang="en-GB" dirty="0">
                <a:latin typeface="Comic Sans MS" panose="030F0702030302020204" pitchFamily="66" charset="0"/>
              </a:rPr>
              <a:t> (Today, Yesterday, n days ago) for when tasks were created or completed (</a:t>
            </a:r>
            <a:r>
              <a:rPr lang="en-GB" dirty="0" err="1">
                <a:latin typeface="Comic Sans MS" panose="030F0702030302020204" pitchFamily="66" charset="0"/>
              </a:rPr>
              <a:t>formatTime</a:t>
            </a:r>
            <a:r>
              <a:rPr lang="en-GB" dirty="0">
                <a:latin typeface="Comic Sans MS" panose="030F0702030302020204" pitchFamily="66" charset="0"/>
              </a:rPr>
              <a:t>).</a:t>
            </a:r>
          </a:p>
          <a:p>
            <a:pPr>
              <a:lnSpc>
                <a:spcPct val="150000"/>
              </a:lnSpc>
            </a:pPr>
            <a:r>
              <a:rPr lang="en-GB" dirty="0">
                <a:latin typeface="Comic Sans MS" panose="030F0702030302020204" pitchFamily="66" charset="0"/>
              </a:rPr>
              <a:t>It also dynamically builds DOM nodes for each task (</a:t>
            </a:r>
            <a:r>
              <a:rPr lang="en-GB" dirty="0" err="1">
                <a:latin typeface="Comic Sans MS" panose="030F0702030302020204" pitchFamily="66" charset="0"/>
              </a:rPr>
              <a:t>createTaskElement</a:t>
            </a:r>
            <a:r>
              <a:rPr lang="en-GB" dirty="0">
                <a:latin typeface="Comic Sans MS" panose="030F0702030302020204" pitchFamily="66" charset="0"/>
              </a:rPr>
              <a:t>) with safe text rendering (</a:t>
            </a:r>
            <a:r>
              <a:rPr lang="en-GB" dirty="0" err="1">
                <a:latin typeface="Comic Sans MS" panose="030F0702030302020204" pitchFamily="66" charset="0"/>
              </a:rPr>
              <a:t>escapeHtml</a:t>
            </a:r>
            <a:r>
              <a:rPr lang="en-GB" dirty="0">
                <a:latin typeface="Comic Sans MS" panose="030F0702030302020204" pitchFamily="66" charset="0"/>
              </a:rPr>
              <a:t>).</a:t>
            </a:r>
          </a:p>
          <a:p>
            <a:pPr>
              <a:lnSpc>
                <a:spcPct val="150000"/>
              </a:lnSpc>
            </a:pPr>
            <a:r>
              <a:rPr lang="en-GB" b="1" dirty="0">
                <a:latin typeface="Comic Sans MS" panose="030F0702030302020204" pitchFamily="66" charset="0"/>
              </a:rPr>
              <a:t>It render function</a:t>
            </a:r>
            <a:r>
              <a:rPr lang="en-GB" dirty="0">
                <a:latin typeface="Comic Sans MS" panose="030F0702030302020204" pitchFamily="66" charset="0"/>
              </a:rPr>
              <a:t> updates the task list display and shows an appropriate </a:t>
            </a:r>
            <a:r>
              <a:rPr lang="en-GB" b="1" dirty="0">
                <a:latin typeface="Comic Sans MS" panose="030F0702030302020204" pitchFamily="66" charset="0"/>
              </a:rPr>
              <a:t>empty state message</a:t>
            </a:r>
            <a:r>
              <a:rPr lang="en-GB" dirty="0">
                <a:latin typeface="Comic Sans MS" panose="030F0702030302020204" pitchFamily="66" charset="0"/>
              </a:rPr>
              <a:t> if no tasks match the filter.</a:t>
            </a:r>
          </a:p>
          <a:p>
            <a:pPr>
              <a:lnSpc>
                <a:spcPct val="150000"/>
              </a:lnSpc>
            </a:pPr>
            <a:r>
              <a:rPr lang="en-GB" b="1" dirty="0">
                <a:latin typeface="Comic Sans MS" panose="030F0702030302020204" pitchFamily="66" charset="0"/>
              </a:rPr>
              <a:t>The Progress tracker</a:t>
            </a:r>
            <a:r>
              <a:rPr lang="en-GB" dirty="0">
                <a:latin typeface="Comic Sans MS" panose="030F0702030302020204" pitchFamily="66" charset="0"/>
              </a:rPr>
              <a:t> updates stats, progress bar width, percentage, and motivational messages based on completion ratio.</a:t>
            </a:r>
          </a:p>
          <a:p>
            <a:pPr>
              <a:lnSpc>
                <a:spcPct val="150000"/>
              </a:lnSpc>
            </a:pPr>
            <a:r>
              <a:rPr lang="en-GB" dirty="0">
                <a:latin typeface="Comic Sans MS" panose="030F0702030302020204" pitchFamily="66" charset="0"/>
              </a:rPr>
              <a:t>Finally, when the page loads (</a:t>
            </a:r>
            <a:r>
              <a:rPr lang="en-GB" dirty="0" err="1">
                <a:latin typeface="Comic Sans MS" panose="030F0702030302020204" pitchFamily="66" charset="0"/>
              </a:rPr>
              <a:t>DOMContentLoaded</a:t>
            </a:r>
            <a:r>
              <a:rPr lang="en-GB" dirty="0">
                <a:latin typeface="Comic Sans MS" panose="030F0702030302020204" pitchFamily="66" charset="0"/>
              </a:rPr>
              <a:t>), it creates a global </a:t>
            </a:r>
            <a:r>
              <a:rPr lang="en-GB" dirty="0" err="1">
                <a:latin typeface="Comic Sans MS" panose="030F0702030302020204" pitchFamily="66" charset="0"/>
              </a:rPr>
              <a:t>taskManager</a:t>
            </a:r>
            <a:r>
              <a:rPr lang="en-GB" dirty="0">
                <a:latin typeface="Comic Sans MS" panose="030F0702030302020204" pitchFamily="66" charset="0"/>
              </a:rPr>
              <a:t> instance and makes the app interactive.</a:t>
            </a:r>
          </a:p>
          <a:p>
            <a:endParaRPr lang="en-IN" dirty="0"/>
          </a:p>
        </p:txBody>
      </p:sp>
    </p:spTree>
    <p:extLst>
      <p:ext uri="{BB962C8B-B14F-4D97-AF65-F5344CB8AC3E}">
        <p14:creationId xmlns:p14="http://schemas.microsoft.com/office/powerpoint/2010/main" val="18810524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sz="3400" b="1" u="sng" dirty="0">
                <a:solidFill>
                  <a:srgbClr val="0070C0"/>
                </a:solidFill>
                <a:latin typeface="Comic Sans MS" panose="030F0702030302020204" pitchFamily="66" charset="0"/>
              </a:rPr>
              <a:t>Results </a:t>
            </a:r>
            <a:r>
              <a:rPr lang="en-GB" sz="3400" b="1" u="sng" dirty="0">
                <a:solidFill>
                  <a:srgbClr val="0070C0"/>
                </a:solidFill>
                <a:latin typeface="Comic Sans MS" panose="030F0702030302020204" pitchFamily="66" charset="0"/>
              </a:rPr>
              <a:t>and </a:t>
            </a:r>
            <a:r>
              <a:rPr sz="3400" b="1" u="sng" dirty="0">
                <a:solidFill>
                  <a:srgbClr val="0070C0"/>
                </a:solidFill>
                <a:latin typeface="Comic Sans MS" panose="030F0702030302020204" pitchFamily="66" charset="0"/>
              </a:rPr>
              <a:t>Screenshots</a:t>
            </a:r>
          </a:p>
        </p:txBody>
      </p:sp>
      <p:pic>
        <p:nvPicPr>
          <p:cNvPr id="17" name="Picture 16">
            <a:extLst>
              <a:ext uri="{FF2B5EF4-FFF2-40B4-BE49-F238E27FC236}">
                <a16:creationId xmlns:a16="http://schemas.microsoft.com/office/drawing/2014/main" id="{D61F7EBB-F57E-87DB-20C8-BE1B096EF6D5}"/>
              </a:ext>
            </a:extLst>
          </p:cNvPr>
          <p:cNvPicPr>
            <a:picLocks noChangeAspect="1"/>
          </p:cNvPicPr>
          <p:nvPr/>
        </p:nvPicPr>
        <p:blipFill>
          <a:blip r:embed="rId2"/>
          <a:stretch>
            <a:fillRect/>
          </a:stretch>
        </p:blipFill>
        <p:spPr>
          <a:xfrm>
            <a:off x="541922" y="2198067"/>
            <a:ext cx="4356650" cy="4573669"/>
          </a:xfrm>
          <a:prstGeom prst="rect">
            <a:avLst/>
          </a:prstGeom>
        </p:spPr>
      </p:pic>
      <p:sp>
        <p:nvSpPr>
          <p:cNvPr id="18" name="TextBox 17">
            <a:extLst>
              <a:ext uri="{FF2B5EF4-FFF2-40B4-BE49-F238E27FC236}">
                <a16:creationId xmlns:a16="http://schemas.microsoft.com/office/drawing/2014/main" id="{611DC3A8-E842-F300-FFE9-D0B26EE0DE4A}"/>
              </a:ext>
            </a:extLst>
          </p:cNvPr>
          <p:cNvSpPr txBox="1"/>
          <p:nvPr/>
        </p:nvSpPr>
        <p:spPr>
          <a:xfrm>
            <a:off x="5746911" y="3429000"/>
            <a:ext cx="3079102" cy="369332"/>
          </a:xfrm>
          <a:prstGeom prst="rect">
            <a:avLst/>
          </a:prstGeom>
          <a:noFill/>
        </p:spPr>
        <p:txBody>
          <a:bodyPr wrap="square" rtlCol="0">
            <a:spAutoFit/>
          </a:bodyPr>
          <a:lstStyle/>
          <a:p>
            <a:pPr algn="just"/>
            <a:r>
              <a:rPr lang="en-GB" dirty="0">
                <a:latin typeface="Comic Sans MS" panose="030F0702030302020204" pitchFamily="66" charset="0"/>
              </a:rPr>
              <a:t>No Task Added</a:t>
            </a:r>
            <a:r>
              <a:rPr lang="en-GB" dirty="0"/>
              <a:t>.</a:t>
            </a:r>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B97B-F670-30B5-9DA5-C996BFB1A935}"/>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Results and Screenshots</a:t>
            </a:r>
            <a:endParaRPr lang="en-IN" sz="3400" b="1" u="sng" dirty="0">
              <a:solidFill>
                <a:srgbClr val="0070C0"/>
              </a:solidFill>
              <a:latin typeface="Comic Sans MS" panose="030F0702030302020204" pitchFamily="66" charset="0"/>
            </a:endParaRPr>
          </a:p>
        </p:txBody>
      </p:sp>
      <p:pic>
        <p:nvPicPr>
          <p:cNvPr id="5" name="Content Placeholder 4">
            <a:extLst>
              <a:ext uri="{FF2B5EF4-FFF2-40B4-BE49-F238E27FC236}">
                <a16:creationId xmlns:a16="http://schemas.microsoft.com/office/drawing/2014/main" id="{FB3D6359-FB1D-3960-E697-CE5B58EA4A6D}"/>
              </a:ext>
            </a:extLst>
          </p:cNvPr>
          <p:cNvPicPr>
            <a:picLocks noGrp="1" noChangeAspect="1"/>
          </p:cNvPicPr>
          <p:nvPr>
            <p:ph idx="1"/>
          </p:nvPr>
        </p:nvPicPr>
        <p:blipFill>
          <a:blip r:embed="rId2"/>
          <a:stretch>
            <a:fillRect/>
          </a:stretch>
        </p:blipFill>
        <p:spPr>
          <a:xfrm>
            <a:off x="513184" y="2254961"/>
            <a:ext cx="4115634" cy="4407096"/>
          </a:xfrm>
        </p:spPr>
      </p:pic>
      <p:sp>
        <p:nvSpPr>
          <p:cNvPr id="6" name="TextBox 5">
            <a:extLst>
              <a:ext uri="{FF2B5EF4-FFF2-40B4-BE49-F238E27FC236}">
                <a16:creationId xmlns:a16="http://schemas.microsoft.com/office/drawing/2014/main" id="{9FD7E86E-42B6-809D-BE98-DA6BB826DC5C}"/>
              </a:ext>
            </a:extLst>
          </p:cNvPr>
          <p:cNvSpPr txBox="1"/>
          <p:nvPr/>
        </p:nvSpPr>
        <p:spPr>
          <a:xfrm>
            <a:off x="5215813" y="3394397"/>
            <a:ext cx="3601616" cy="369332"/>
          </a:xfrm>
          <a:prstGeom prst="rect">
            <a:avLst/>
          </a:prstGeom>
          <a:noFill/>
        </p:spPr>
        <p:txBody>
          <a:bodyPr wrap="square" rtlCol="0">
            <a:spAutoFit/>
          </a:bodyPr>
          <a:lstStyle/>
          <a:p>
            <a:pPr algn="just"/>
            <a:r>
              <a:rPr lang="en-GB" dirty="0">
                <a:latin typeface="Comic Sans MS" panose="030F0702030302020204" pitchFamily="66" charset="0"/>
              </a:rPr>
              <a:t>Few Tasks Added</a:t>
            </a:r>
            <a:r>
              <a:rPr lang="en-GB" dirty="0"/>
              <a:t>.</a:t>
            </a:r>
            <a:endParaRPr lang="en-IN" dirty="0"/>
          </a:p>
        </p:txBody>
      </p:sp>
    </p:spTree>
    <p:extLst>
      <p:ext uri="{BB962C8B-B14F-4D97-AF65-F5344CB8AC3E}">
        <p14:creationId xmlns:p14="http://schemas.microsoft.com/office/powerpoint/2010/main" val="37885366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3C2B-A10A-A6B6-D023-1E2DD0473CBB}"/>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Results and Screenshots</a:t>
            </a:r>
            <a:endParaRPr lang="en-IN" sz="3400" b="1" u="sng" dirty="0">
              <a:solidFill>
                <a:srgbClr val="0070C0"/>
              </a:solidFill>
              <a:latin typeface="Comic Sans MS" panose="030F0702030302020204" pitchFamily="66" charset="0"/>
            </a:endParaRPr>
          </a:p>
        </p:txBody>
      </p:sp>
      <p:pic>
        <p:nvPicPr>
          <p:cNvPr id="5" name="Content Placeholder 4">
            <a:extLst>
              <a:ext uri="{FF2B5EF4-FFF2-40B4-BE49-F238E27FC236}">
                <a16:creationId xmlns:a16="http://schemas.microsoft.com/office/drawing/2014/main" id="{7DBA8F57-0A89-7AF8-4032-F852E00CC059}"/>
              </a:ext>
            </a:extLst>
          </p:cNvPr>
          <p:cNvPicPr>
            <a:picLocks noGrp="1" noChangeAspect="1"/>
          </p:cNvPicPr>
          <p:nvPr>
            <p:ph idx="1"/>
          </p:nvPr>
        </p:nvPicPr>
        <p:blipFill>
          <a:blip r:embed="rId2"/>
          <a:stretch>
            <a:fillRect/>
          </a:stretch>
        </p:blipFill>
        <p:spPr>
          <a:xfrm>
            <a:off x="508518" y="2189428"/>
            <a:ext cx="4040155" cy="4511507"/>
          </a:xfrm>
        </p:spPr>
      </p:pic>
      <p:sp>
        <p:nvSpPr>
          <p:cNvPr id="6" name="TextBox 5">
            <a:extLst>
              <a:ext uri="{FF2B5EF4-FFF2-40B4-BE49-F238E27FC236}">
                <a16:creationId xmlns:a16="http://schemas.microsoft.com/office/drawing/2014/main" id="{1E7E4A84-B642-1DC1-B3C8-E5BE80CDA133}"/>
              </a:ext>
            </a:extLst>
          </p:cNvPr>
          <p:cNvSpPr txBox="1"/>
          <p:nvPr/>
        </p:nvSpPr>
        <p:spPr>
          <a:xfrm>
            <a:off x="5197150" y="3244334"/>
            <a:ext cx="3387013" cy="369332"/>
          </a:xfrm>
          <a:prstGeom prst="rect">
            <a:avLst/>
          </a:prstGeom>
          <a:noFill/>
        </p:spPr>
        <p:txBody>
          <a:bodyPr wrap="square" rtlCol="0">
            <a:spAutoFit/>
          </a:bodyPr>
          <a:lstStyle/>
          <a:p>
            <a:pPr algn="just"/>
            <a:r>
              <a:rPr lang="en-GB" dirty="0">
                <a:latin typeface="Comic Sans MS" panose="030F0702030302020204" pitchFamily="66" charset="0"/>
              </a:rPr>
              <a:t>Few Tasks Completed</a:t>
            </a:r>
            <a:r>
              <a:rPr lang="en-GB" dirty="0"/>
              <a:t>.</a:t>
            </a:r>
            <a:endParaRPr lang="en-IN" dirty="0"/>
          </a:p>
        </p:txBody>
      </p:sp>
    </p:spTree>
    <p:extLst>
      <p:ext uri="{BB962C8B-B14F-4D97-AF65-F5344CB8AC3E}">
        <p14:creationId xmlns:p14="http://schemas.microsoft.com/office/powerpoint/2010/main" val="21032403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sz="3400" b="1" u="sng" dirty="0">
                <a:solidFill>
                  <a:srgbClr val="4285F4"/>
                </a:solidFill>
                <a:latin typeface="Comic Sans MS" panose="030F0702030302020204" pitchFamily="66" charset="0"/>
              </a:rPr>
              <a:t>Conclusion</a:t>
            </a:r>
          </a:p>
        </p:txBody>
      </p:sp>
      <p:sp>
        <p:nvSpPr>
          <p:cNvPr id="3" name="Content Placeholder 2"/>
          <p:cNvSpPr>
            <a:spLocks noGrp="1"/>
          </p:cNvSpPr>
          <p:nvPr>
            <p:ph idx="1"/>
          </p:nvPr>
        </p:nvSpPr>
        <p:spPr>
          <a:xfrm>
            <a:off x="531845" y="2248678"/>
            <a:ext cx="8406882" cy="4460032"/>
          </a:xfrm>
        </p:spPr>
        <p:txBody>
          <a:bodyPr/>
          <a:lstStyle/>
          <a:p>
            <a:pPr algn="just">
              <a:lnSpc>
                <a:spcPct val="150000"/>
              </a:lnSpc>
            </a:pPr>
            <a:r>
              <a:rPr sz="2000" b="0" dirty="0" err="1">
                <a:solidFill>
                  <a:srgbClr val="212121"/>
                </a:solidFill>
                <a:latin typeface="Comic Sans MS" panose="030F0702030302020204" pitchFamily="66" charset="0"/>
              </a:rPr>
              <a:t>TaskFlow</a:t>
            </a:r>
            <a:r>
              <a:rPr sz="2000" b="0" dirty="0">
                <a:solidFill>
                  <a:srgbClr val="212121"/>
                </a:solidFill>
                <a:latin typeface="Comic Sans MS" panose="030F0702030302020204" pitchFamily="66" charset="0"/>
              </a:rPr>
              <a:t> shows how frontend tech solves productivity challenges.</a:t>
            </a:r>
          </a:p>
          <a:p>
            <a:pPr algn="just">
              <a:lnSpc>
                <a:spcPct val="150000"/>
              </a:lnSpc>
            </a:pPr>
            <a:endParaRPr sz="2000" b="0" dirty="0">
              <a:solidFill>
                <a:srgbClr val="212121"/>
              </a:solidFill>
              <a:latin typeface="Comic Sans MS" panose="030F0702030302020204" pitchFamily="66" charset="0"/>
            </a:endParaRPr>
          </a:p>
          <a:p>
            <a:pPr algn="just">
              <a:lnSpc>
                <a:spcPct val="150000"/>
              </a:lnSpc>
            </a:pPr>
            <a:r>
              <a:rPr sz="2000" b="0" dirty="0">
                <a:solidFill>
                  <a:srgbClr val="212121"/>
                </a:solidFill>
                <a:latin typeface="Comic Sans MS" panose="030F0702030302020204" pitchFamily="66" charset="0"/>
              </a:rPr>
              <a:t>• Simple, visually appealing</a:t>
            </a:r>
          </a:p>
          <a:p>
            <a:pPr algn="just">
              <a:lnSpc>
                <a:spcPct val="150000"/>
              </a:lnSpc>
            </a:pPr>
            <a:r>
              <a:rPr sz="2000" b="0" dirty="0">
                <a:solidFill>
                  <a:srgbClr val="212121"/>
                </a:solidFill>
                <a:latin typeface="Comic Sans MS" panose="030F0702030302020204" pitchFamily="66" charset="0"/>
              </a:rPr>
              <a:t>• User-centric design</a:t>
            </a:r>
          </a:p>
          <a:p>
            <a:pPr algn="just">
              <a:lnSpc>
                <a:spcPct val="150000"/>
              </a:lnSpc>
            </a:pPr>
            <a:r>
              <a:rPr sz="2000" b="0" dirty="0">
                <a:solidFill>
                  <a:srgbClr val="212121"/>
                </a:solidFill>
                <a:latin typeface="Comic Sans MS" panose="030F0702030302020204" pitchFamily="66" charset="0"/>
              </a:rPr>
              <a:t>• Enhances productivity and organization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sz="3400" b="1" u="sng" dirty="0">
                <a:solidFill>
                  <a:srgbClr val="4285F4"/>
                </a:solidFill>
                <a:latin typeface="Comic Sans MS" panose="030F0702030302020204" pitchFamily="66" charset="0"/>
              </a:rPr>
              <a:t>GitHub Link</a:t>
            </a:r>
          </a:p>
        </p:txBody>
      </p:sp>
      <p:sp>
        <p:nvSpPr>
          <p:cNvPr id="3" name="Content Placeholder 2"/>
          <p:cNvSpPr>
            <a:spLocks noGrp="1"/>
          </p:cNvSpPr>
          <p:nvPr>
            <p:ph idx="1"/>
          </p:nvPr>
        </p:nvSpPr>
        <p:spPr>
          <a:xfrm>
            <a:off x="864381" y="2489200"/>
            <a:ext cx="8148989" cy="4247502"/>
          </a:xfrm>
        </p:spPr>
        <p:txBody>
          <a:bodyPr/>
          <a:lstStyle/>
          <a:p>
            <a:pPr algn="just"/>
            <a:r>
              <a:rPr lang="en-IN" sz="2000" dirty="0" err="1">
                <a:latin typeface="Comic Sans MS" panose="030F0702030302020204" pitchFamily="66" charset="0"/>
                <a:hlinkClick r:id="rId2"/>
              </a:rPr>
              <a:t>HostileGenius</a:t>
            </a:r>
            <a:r>
              <a:rPr lang="en-IN" sz="2000" dirty="0">
                <a:latin typeface="Comic Sans MS" panose="030F0702030302020204" pitchFamily="66" charset="0"/>
                <a:hlinkClick r:id="rId2"/>
              </a:rPr>
              <a:t>/IBM-</a:t>
            </a:r>
            <a:r>
              <a:rPr lang="en-IN" sz="2000" dirty="0" err="1">
                <a:latin typeface="Comic Sans MS" panose="030F0702030302020204" pitchFamily="66" charset="0"/>
                <a:hlinkClick r:id="rId2"/>
              </a:rPr>
              <a:t>SkillBuild</a:t>
            </a:r>
            <a:endParaRPr sz="2000" b="0" dirty="0">
              <a:solidFill>
                <a:srgbClr val="212121"/>
              </a:solidFill>
              <a:latin typeface="Comic Sans MS" panose="030F0702030302020204" pitchFamily="66"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65016" y="3592286"/>
            <a:ext cx="2868093" cy="615553"/>
          </a:xfrm>
          <a:prstGeom prst="rect">
            <a:avLst/>
          </a:prstGeom>
          <a:noFill/>
        </p:spPr>
        <p:txBody>
          <a:bodyPr wrap="none">
            <a:spAutoFit/>
          </a:bodyPr>
          <a:lstStyle/>
          <a:p>
            <a:r>
              <a:rPr sz="3400" b="1" u="sng" dirty="0">
                <a:solidFill>
                  <a:srgbClr val="0070C0"/>
                </a:solidFill>
                <a:latin typeface="Comic Sans MS" panose="030F0702030302020204" pitchFamily="66" charset="0"/>
              </a:rPr>
              <a:t>Thank You </a:t>
            </a:r>
            <a:r>
              <a:rPr lang="en-GB" sz="3400" b="1" u="sng" dirty="0">
                <a:solidFill>
                  <a:srgbClr val="0070C0"/>
                </a:solidFill>
                <a:latin typeface="Comic Sans MS" panose="030F0702030302020204" pitchFamily="66" charset="0"/>
              </a:rPr>
              <a:t>!!!</a:t>
            </a:r>
            <a:endParaRPr sz="3400" b="1" u="sng" dirty="0">
              <a:solidFill>
                <a:srgbClr val="0070C0"/>
              </a:solidFill>
              <a:latin typeface="Comic Sans MS" panose="030F0702030302020204"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6E17F-AAB9-34F6-1BCA-1FD83F2EEE51}"/>
              </a:ext>
            </a:extLst>
          </p:cNvPr>
          <p:cNvSpPr>
            <a:spLocks noGrp="1"/>
          </p:cNvSpPr>
          <p:nvPr>
            <p:ph type="title"/>
          </p:nvPr>
        </p:nvSpPr>
        <p:spPr/>
        <p:txBody>
          <a:bodyPr/>
          <a:lstStyle/>
          <a:p>
            <a:pPr algn="ctr"/>
            <a:r>
              <a:rPr lang="en-GB" sz="3400" b="1" u="sng" dirty="0">
                <a:solidFill>
                  <a:srgbClr val="0070C0"/>
                </a:solidFill>
                <a:latin typeface="Comic Sans MS" panose="030F0702030302020204" pitchFamily="66" charset="0"/>
              </a:rPr>
              <a:t>End Users</a:t>
            </a:r>
            <a:endParaRPr lang="en-IN" sz="3400" b="1"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482D6A3E-363E-8EFA-1D15-1F2C8C59B838}"/>
              </a:ext>
            </a:extLst>
          </p:cNvPr>
          <p:cNvSpPr>
            <a:spLocks noGrp="1"/>
          </p:cNvSpPr>
          <p:nvPr>
            <p:ph idx="1"/>
          </p:nvPr>
        </p:nvSpPr>
        <p:spPr>
          <a:xfrm>
            <a:off x="435173" y="2258009"/>
            <a:ext cx="8111668" cy="4683967"/>
          </a:xfrm>
        </p:spPr>
        <p:txBody>
          <a:bodyPr>
            <a:normAutofit/>
          </a:bodyPr>
          <a:lstStyle/>
          <a:p>
            <a:pPr algn="just">
              <a:lnSpc>
                <a:spcPct val="150000"/>
              </a:lnSpc>
            </a:pPr>
            <a:r>
              <a:rPr lang="en-GB" b="1" u="sng" dirty="0">
                <a:latin typeface="Comic Sans MS" panose="030F0702030302020204" pitchFamily="66" charset="0"/>
              </a:rPr>
              <a:t>Freelancers:</a:t>
            </a:r>
            <a:r>
              <a:rPr lang="en-GB" dirty="0">
                <a:latin typeface="Comic Sans MS" panose="030F0702030302020204" pitchFamily="66" charset="0"/>
              </a:rPr>
              <a:t> For freelancers managing multiple clients, </a:t>
            </a:r>
            <a:r>
              <a:rPr lang="en-GB" dirty="0" err="1">
                <a:latin typeface="Comic Sans MS" panose="030F0702030302020204" pitchFamily="66" charset="0"/>
              </a:rPr>
              <a:t>TaskFlow</a:t>
            </a:r>
            <a:r>
              <a:rPr lang="en-GB" dirty="0">
                <a:latin typeface="Comic Sans MS" panose="030F0702030302020204" pitchFamily="66" charset="0"/>
              </a:rPr>
              <a:t> is a crucial tool for success. The app makes it simple to </a:t>
            </a:r>
            <a:r>
              <a:rPr lang="en-GB" b="1" dirty="0">
                <a:latin typeface="Comic Sans MS" panose="030F0702030302020204" pitchFamily="66" charset="0"/>
              </a:rPr>
              <a:t>track client projects, monitor progress, and manage invoices</a:t>
            </a:r>
            <a:r>
              <a:rPr lang="en-GB" dirty="0">
                <a:latin typeface="Comic Sans MS" panose="030F0702030302020204" pitchFamily="66" charset="0"/>
              </a:rPr>
              <a:t>, ensuring every project stays on schedule and is completed efficiently.</a:t>
            </a:r>
          </a:p>
          <a:p>
            <a:pPr algn="just">
              <a:lnSpc>
                <a:spcPct val="150000"/>
              </a:lnSpc>
            </a:pPr>
            <a:r>
              <a:rPr lang="en-GB" b="1" u="sng" dirty="0">
                <a:latin typeface="Comic Sans MS" panose="030F0702030302020204" pitchFamily="66" charset="0"/>
              </a:rPr>
              <a:t>Anyone needing a centralized daily to-do system:</a:t>
            </a:r>
            <a:r>
              <a:rPr lang="en-GB" b="1" dirty="0">
                <a:latin typeface="Comic Sans MS" panose="030F0702030302020204" pitchFamily="66" charset="0"/>
              </a:rPr>
              <a:t> </a:t>
            </a:r>
            <a:r>
              <a:rPr lang="en-GB" dirty="0">
                <a:latin typeface="Comic Sans MS" panose="030F0702030302020204" pitchFamily="66" charset="0"/>
              </a:rPr>
              <a:t>At its core, </a:t>
            </a:r>
            <a:r>
              <a:rPr lang="en-GB" dirty="0" err="1">
                <a:latin typeface="Comic Sans MS" panose="030F0702030302020204" pitchFamily="66" charset="0"/>
              </a:rPr>
              <a:t>TaskFlow</a:t>
            </a:r>
            <a:r>
              <a:rPr lang="en-GB" dirty="0">
                <a:latin typeface="Comic Sans MS" panose="030F0702030302020204" pitchFamily="66" charset="0"/>
              </a:rPr>
              <a:t> is for anyone who wants to bring order to their daily life. It provides a clean, centralized system to track everything from chores to personal goals. If you've ever felt overwhelmed by your to-do list, </a:t>
            </a:r>
            <a:r>
              <a:rPr lang="en-GB" dirty="0" err="1">
                <a:latin typeface="Comic Sans MS" panose="030F0702030302020204" pitchFamily="66" charset="0"/>
              </a:rPr>
              <a:t>TaskFlow</a:t>
            </a:r>
            <a:r>
              <a:rPr lang="en-GB" dirty="0">
                <a:latin typeface="Comic Sans MS" panose="030F0702030302020204" pitchFamily="66" charset="0"/>
              </a:rPr>
              <a:t> can help you regain control and work more effectively.</a:t>
            </a:r>
            <a:endParaRPr lang="en-IN" dirty="0">
              <a:latin typeface="Comic Sans MS" panose="030F0702030302020204" pitchFamily="66" charset="0"/>
            </a:endParaRPr>
          </a:p>
        </p:txBody>
      </p:sp>
    </p:spTree>
    <p:extLst>
      <p:ext uri="{BB962C8B-B14F-4D97-AF65-F5344CB8AC3E}">
        <p14:creationId xmlns:p14="http://schemas.microsoft.com/office/powerpoint/2010/main" val="1203465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sz="3400" b="1" u="sng" dirty="0">
                <a:solidFill>
                  <a:srgbClr val="0070C0"/>
                </a:solidFill>
                <a:latin typeface="Comic Sans MS" panose="030F0702030302020204" pitchFamily="66" charset="0"/>
              </a:rPr>
              <a:t>Tech Stack</a:t>
            </a:r>
          </a:p>
        </p:txBody>
      </p:sp>
      <p:sp>
        <p:nvSpPr>
          <p:cNvPr id="3" name="Content Placeholder 2"/>
          <p:cNvSpPr>
            <a:spLocks noGrp="1"/>
          </p:cNvSpPr>
          <p:nvPr>
            <p:ph idx="1"/>
          </p:nvPr>
        </p:nvSpPr>
        <p:spPr>
          <a:xfrm>
            <a:off x="432190" y="2218612"/>
            <a:ext cx="8562519" cy="4555412"/>
          </a:xfrm>
        </p:spPr>
        <p:txBody>
          <a:bodyPr>
            <a:normAutofit fontScale="25000" lnSpcReduction="20000"/>
          </a:bodyPr>
          <a:lstStyle/>
          <a:p>
            <a:pPr algn="just">
              <a:lnSpc>
                <a:spcPct val="160000"/>
              </a:lnSpc>
            </a:pPr>
            <a:r>
              <a:rPr lang="en-GB" sz="6400" b="1" u="sng" dirty="0">
                <a:latin typeface="Comic Sans MS" panose="030F0702030302020204" pitchFamily="66" charset="0"/>
              </a:rPr>
              <a:t>HTML (</a:t>
            </a:r>
            <a:r>
              <a:rPr lang="en-GB" sz="6400" b="1" u="sng" dirty="0" err="1">
                <a:latin typeface="Comic Sans MS" panose="030F0702030302020204" pitchFamily="66" charset="0"/>
              </a:rPr>
              <a:t>HyperText</a:t>
            </a:r>
            <a:r>
              <a:rPr lang="en-GB" sz="6400" b="1" u="sng" dirty="0">
                <a:latin typeface="Comic Sans MS" panose="030F0702030302020204" pitchFamily="66" charset="0"/>
              </a:rPr>
              <a:t> Markup Language)</a:t>
            </a:r>
          </a:p>
          <a:p>
            <a:pPr marL="0" indent="0" algn="just">
              <a:lnSpc>
                <a:spcPct val="160000"/>
              </a:lnSpc>
              <a:buNone/>
            </a:pPr>
            <a:r>
              <a:rPr lang="en-GB" sz="6400" dirty="0">
                <a:latin typeface="Comic Sans MS" panose="030F0702030302020204" pitchFamily="66" charset="0"/>
              </a:rPr>
              <a:t>HTML serves as the </a:t>
            </a:r>
            <a:r>
              <a:rPr lang="en-GB" sz="6400" b="1" dirty="0">
                <a:latin typeface="Comic Sans MS" panose="030F0702030302020204" pitchFamily="66" charset="0"/>
              </a:rPr>
              <a:t>structure</a:t>
            </a:r>
            <a:r>
              <a:rPr lang="en-GB" sz="6400" dirty="0">
                <a:latin typeface="Comic Sans MS" panose="030F0702030302020204" pitchFamily="66" charset="0"/>
              </a:rPr>
              <a:t> of the application. It provides the skeletal framework for every element you see on the screen, from the input fields for adding new tasks to the lists that display them. Without HTML, there would be no content for the other technologies to interact with, making it the essential starting point for building the user interface.</a:t>
            </a:r>
          </a:p>
          <a:p>
            <a:pPr algn="just">
              <a:lnSpc>
                <a:spcPct val="160000"/>
              </a:lnSpc>
            </a:pPr>
            <a:r>
              <a:rPr lang="en-GB" sz="6400" b="1" u="sng" dirty="0">
                <a:latin typeface="Comic Sans MS" panose="030F0702030302020204" pitchFamily="66" charset="0"/>
              </a:rPr>
              <a:t>CSS (Cascading Style Sheets)</a:t>
            </a:r>
          </a:p>
          <a:p>
            <a:pPr marL="0" indent="0" algn="just">
              <a:lnSpc>
                <a:spcPct val="160000"/>
              </a:lnSpc>
              <a:buNone/>
            </a:pPr>
            <a:r>
              <a:rPr lang="en-GB" sz="6400" dirty="0">
                <a:latin typeface="Comic Sans MS" panose="030F0702030302020204" pitchFamily="66" charset="0"/>
              </a:rPr>
              <a:t>CSS is responsible for the </a:t>
            </a:r>
            <a:r>
              <a:rPr lang="en-GB" sz="6400" b="1" dirty="0">
                <a:latin typeface="Comic Sans MS" panose="030F0702030302020204" pitchFamily="66" charset="0"/>
              </a:rPr>
              <a:t>styling</a:t>
            </a:r>
            <a:r>
              <a:rPr lang="en-GB" sz="6400" dirty="0">
                <a:latin typeface="Comic Sans MS" panose="030F0702030302020204" pitchFamily="66" charset="0"/>
              </a:rPr>
              <a:t> of </a:t>
            </a:r>
            <a:r>
              <a:rPr lang="en-GB" sz="6400" dirty="0" err="1">
                <a:latin typeface="Comic Sans MS" panose="030F0702030302020204" pitchFamily="66" charset="0"/>
              </a:rPr>
              <a:t>TaskFlow</a:t>
            </a:r>
            <a:r>
              <a:rPr lang="en-GB" sz="6400" dirty="0">
                <a:latin typeface="Comic Sans MS" panose="030F0702030302020204" pitchFamily="66" charset="0"/>
              </a:rPr>
              <a:t>, giving it its polished and professional appearance. It goes beyond basic </a:t>
            </a:r>
            <a:r>
              <a:rPr lang="en-GB" sz="6400" dirty="0" err="1">
                <a:latin typeface="Comic Sans MS" panose="030F0702030302020204" pitchFamily="66" charset="0"/>
              </a:rPr>
              <a:t>colors</a:t>
            </a:r>
            <a:r>
              <a:rPr lang="en-GB" sz="6400" dirty="0">
                <a:latin typeface="Comic Sans MS" panose="030F0702030302020204" pitchFamily="66" charset="0"/>
              </a:rPr>
              <a:t> and fonts to create a visually engaging experience. This includes using </a:t>
            </a:r>
            <a:r>
              <a:rPr lang="en-GB" sz="6400" b="1" dirty="0">
                <a:latin typeface="Comic Sans MS" panose="030F0702030302020204" pitchFamily="66" charset="0"/>
              </a:rPr>
              <a:t>gradients</a:t>
            </a:r>
            <a:r>
              <a:rPr lang="en-GB" sz="6400" dirty="0">
                <a:latin typeface="Comic Sans MS" panose="030F0702030302020204" pitchFamily="66" charset="0"/>
              </a:rPr>
              <a:t> for backgrounds and buttons to add depth and a modern aesthetic. The focus on a </a:t>
            </a:r>
            <a:r>
              <a:rPr lang="en-GB" sz="6400" b="1" dirty="0">
                <a:latin typeface="Comic Sans MS" panose="030F0702030302020204" pitchFamily="66" charset="0"/>
              </a:rPr>
              <a:t>clean UI</a:t>
            </a:r>
            <a:r>
              <a:rPr lang="en-GB" sz="6400" dirty="0">
                <a:latin typeface="Comic Sans MS" panose="030F0702030302020204" pitchFamily="66" charset="0"/>
              </a:rPr>
              <a:t> (User Interface) ensures that the app is not only visually appealing but also easy to navigate, reducing clutter and allowing users to focus on their tasks</a:t>
            </a:r>
            <a:r>
              <a:rPr lang="en-GB" sz="4300" dirty="0">
                <a:latin typeface="Comic Sans MS" panose="030F0702030302020204" pitchFamily="66" charset="0"/>
              </a:rPr>
              <a:t>.</a:t>
            </a:r>
          </a:p>
          <a:p>
            <a:pPr marL="0" indent="0">
              <a:buNone/>
            </a:pPr>
            <a:endParaRPr lang="en-GB" sz="2000" dirty="0"/>
          </a:p>
          <a:p>
            <a:pPr marL="0" indent="0">
              <a:buNone/>
            </a:pPr>
            <a:endParaRPr lang="en-GB" sz="2000" dirty="0"/>
          </a:p>
          <a:p>
            <a:endParaRPr sz="2000" b="0" dirty="0">
              <a:solidFill>
                <a:srgbClr val="21212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90C5A-7FE3-FF6E-BD38-F94843E00399}"/>
              </a:ext>
            </a:extLst>
          </p:cNvPr>
          <p:cNvSpPr>
            <a:spLocks noGrp="1"/>
          </p:cNvSpPr>
          <p:nvPr>
            <p:ph type="title"/>
          </p:nvPr>
        </p:nvSpPr>
        <p:spPr/>
        <p:txBody>
          <a:bodyPr/>
          <a:lstStyle/>
          <a:p>
            <a:pPr algn="ctr"/>
            <a:r>
              <a:rPr lang="en-GB" sz="3400" u="sng" dirty="0">
                <a:solidFill>
                  <a:srgbClr val="0070C0"/>
                </a:solidFill>
                <a:latin typeface="Comic Sans MS" panose="030F0702030302020204" pitchFamily="66" charset="0"/>
              </a:rPr>
              <a:t>Tech Stack</a:t>
            </a:r>
            <a:endParaRPr lang="en-IN" sz="3400" u="sng" dirty="0">
              <a:solidFill>
                <a:srgbClr val="0070C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EA9F314C-8FB6-310D-B13D-16F8F49A99DA}"/>
              </a:ext>
            </a:extLst>
          </p:cNvPr>
          <p:cNvSpPr>
            <a:spLocks noGrp="1"/>
          </p:cNvSpPr>
          <p:nvPr>
            <p:ph idx="1"/>
          </p:nvPr>
        </p:nvSpPr>
        <p:spPr>
          <a:xfrm>
            <a:off x="511501" y="2265264"/>
            <a:ext cx="8175299" cy="4480769"/>
          </a:xfrm>
        </p:spPr>
        <p:txBody>
          <a:bodyPr>
            <a:normAutofit fontScale="92500" lnSpcReduction="10000"/>
          </a:bodyPr>
          <a:lstStyle/>
          <a:p>
            <a:pPr algn="just">
              <a:lnSpc>
                <a:spcPct val="150000"/>
              </a:lnSpc>
            </a:pPr>
            <a:r>
              <a:rPr lang="en-GB" b="1" u="sng" dirty="0">
                <a:latin typeface="Comic Sans MS" panose="030F0702030302020204" pitchFamily="66" charset="0"/>
              </a:rPr>
              <a:t>JavaScript</a:t>
            </a:r>
          </a:p>
          <a:p>
            <a:pPr marL="0" indent="0" algn="just">
              <a:lnSpc>
                <a:spcPct val="150000"/>
              </a:lnSpc>
              <a:buNone/>
            </a:pPr>
            <a:r>
              <a:rPr lang="en-GB" dirty="0">
                <a:latin typeface="Comic Sans MS" panose="030F0702030302020204" pitchFamily="66" charset="0"/>
              </a:rPr>
              <a:t>JavaScript is the engine that drives </a:t>
            </a:r>
            <a:r>
              <a:rPr lang="en-GB" dirty="0" err="1">
                <a:latin typeface="Comic Sans MS" panose="030F0702030302020204" pitchFamily="66" charset="0"/>
              </a:rPr>
              <a:t>TaskFlow's</a:t>
            </a:r>
            <a:r>
              <a:rPr lang="en-GB" dirty="0">
                <a:latin typeface="Comic Sans MS" panose="030F0702030302020204" pitchFamily="66" charset="0"/>
              </a:rPr>
              <a:t> </a:t>
            </a:r>
            <a:r>
              <a:rPr lang="en-GB" b="1" dirty="0">
                <a:latin typeface="Comic Sans MS" panose="030F0702030302020204" pitchFamily="66" charset="0"/>
              </a:rPr>
              <a:t>interactivity</a:t>
            </a:r>
            <a:r>
              <a:rPr lang="en-GB" dirty="0">
                <a:latin typeface="Comic Sans MS" panose="030F0702030302020204" pitchFamily="66" charset="0"/>
              </a:rPr>
              <a:t>. It handles all the dynamic actions within the app, making it responsive and functional. This includes:</a:t>
            </a:r>
          </a:p>
          <a:p>
            <a:pPr algn="just">
              <a:lnSpc>
                <a:spcPct val="150000"/>
              </a:lnSpc>
            </a:pPr>
            <a:r>
              <a:rPr lang="en-GB" b="1" u="sng" dirty="0">
                <a:latin typeface="Comic Sans MS" panose="030F0702030302020204" pitchFamily="66" charset="0"/>
              </a:rPr>
              <a:t>Task Handling:</a:t>
            </a:r>
            <a:r>
              <a:rPr lang="en-GB" u="sng" dirty="0">
                <a:latin typeface="Comic Sans MS" panose="030F0702030302020204" pitchFamily="66" charset="0"/>
              </a:rPr>
              <a:t> </a:t>
            </a:r>
            <a:r>
              <a:rPr lang="en-GB" dirty="0">
                <a:latin typeface="Comic Sans MS" panose="030F0702030302020204" pitchFamily="66" charset="0"/>
              </a:rPr>
              <a:t>JavaScript manages the creation, editing, and deletion of tasks. When a user clicks "Add Task," JavaScript takes that input and adds it to the list.</a:t>
            </a:r>
          </a:p>
          <a:p>
            <a:pPr algn="just">
              <a:lnSpc>
                <a:spcPct val="150000"/>
              </a:lnSpc>
            </a:pPr>
            <a:r>
              <a:rPr lang="en-GB" b="1" u="sng" dirty="0">
                <a:latin typeface="Comic Sans MS" panose="030F0702030302020204" pitchFamily="66" charset="0"/>
              </a:rPr>
              <a:t>Progress Tracking:</a:t>
            </a:r>
            <a:r>
              <a:rPr lang="en-GB" u="sng" dirty="0">
                <a:latin typeface="Comic Sans MS" panose="030F0702030302020204" pitchFamily="66" charset="0"/>
              </a:rPr>
              <a:t> </a:t>
            </a:r>
            <a:r>
              <a:rPr lang="en-GB" dirty="0">
                <a:latin typeface="Comic Sans MS" panose="030F0702030302020204" pitchFamily="66" charset="0"/>
              </a:rPr>
              <a:t>The visual monitoring of progress, a key feature of </a:t>
            </a:r>
            <a:r>
              <a:rPr lang="en-GB" dirty="0" err="1">
                <a:latin typeface="Comic Sans MS" panose="030F0702030302020204" pitchFamily="66" charset="0"/>
              </a:rPr>
              <a:t>TaskFlow</a:t>
            </a:r>
            <a:r>
              <a:rPr lang="en-GB" dirty="0">
                <a:latin typeface="Comic Sans MS" panose="030F0702030302020204" pitchFamily="66" charset="0"/>
              </a:rPr>
              <a:t>, is powered by JavaScript. It tracks the status of each task and updates the visual display (like a progress bar or a count of completed tasks) in real-time.</a:t>
            </a:r>
          </a:p>
          <a:p>
            <a:endParaRPr lang="en-IN" dirty="0"/>
          </a:p>
        </p:txBody>
      </p:sp>
    </p:spTree>
    <p:extLst>
      <p:ext uri="{BB962C8B-B14F-4D97-AF65-F5344CB8AC3E}">
        <p14:creationId xmlns:p14="http://schemas.microsoft.com/office/powerpoint/2010/main" val="3451631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sz="3400" b="1" u="sng" dirty="0">
                <a:solidFill>
                  <a:srgbClr val="0070C0"/>
                </a:solidFill>
                <a:latin typeface="Comic Sans MS" panose="030F0702030302020204" pitchFamily="66" charset="0"/>
              </a:rPr>
              <a:t>Design </a:t>
            </a:r>
            <a:r>
              <a:rPr lang="en-GB" sz="3400" b="1" u="sng" dirty="0">
                <a:solidFill>
                  <a:srgbClr val="0070C0"/>
                </a:solidFill>
                <a:latin typeface="Comic Sans MS" panose="030F0702030302020204" pitchFamily="66" charset="0"/>
              </a:rPr>
              <a:t>and</a:t>
            </a:r>
            <a:r>
              <a:rPr sz="3400" b="1" u="sng" dirty="0">
                <a:solidFill>
                  <a:srgbClr val="0070C0"/>
                </a:solidFill>
                <a:latin typeface="Comic Sans MS" panose="030F0702030302020204" pitchFamily="66" charset="0"/>
              </a:rPr>
              <a:t> Layout</a:t>
            </a:r>
          </a:p>
        </p:txBody>
      </p:sp>
      <p:sp>
        <p:nvSpPr>
          <p:cNvPr id="3" name="Content Placeholder 2"/>
          <p:cNvSpPr>
            <a:spLocks noGrp="1"/>
          </p:cNvSpPr>
          <p:nvPr>
            <p:ph idx="1"/>
          </p:nvPr>
        </p:nvSpPr>
        <p:spPr>
          <a:xfrm>
            <a:off x="457200" y="2190620"/>
            <a:ext cx="8182948" cy="4508759"/>
          </a:xfrm>
        </p:spPr>
        <p:txBody>
          <a:bodyPr>
            <a:normAutofit fontScale="85000" lnSpcReduction="20000"/>
          </a:bodyPr>
          <a:lstStyle/>
          <a:p>
            <a:pPr algn="just">
              <a:lnSpc>
                <a:spcPct val="150000"/>
              </a:lnSpc>
            </a:pPr>
            <a:r>
              <a:rPr lang="en-GB" sz="1900" b="1" u="sng" dirty="0">
                <a:latin typeface="Comic Sans MS" panose="030F0702030302020204" pitchFamily="66" charset="0"/>
              </a:rPr>
              <a:t>Clean, Minimal Interface</a:t>
            </a:r>
          </a:p>
          <a:p>
            <a:pPr marL="0" indent="0" algn="just">
              <a:lnSpc>
                <a:spcPct val="150000"/>
              </a:lnSpc>
              <a:buNone/>
            </a:pPr>
            <a:r>
              <a:rPr lang="en-GB" sz="1900" dirty="0">
                <a:latin typeface="Comic Sans MS" panose="030F0702030302020204" pitchFamily="66" charset="0"/>
              </a:rPr>
              <a:t>The app features a </a:t>
            </a:r>
            <a:r>
              <a:rPr lang="en-GB" sz="1900" b="1" dirty="0">
                <a:latin typeface="Comic Sans MS" panose="030F0702030302020204" pitchFamily="66" charset="0"/>
              </a:rPr>
              <a:t>clean, minimal interface</a:t>
            </a:r>
            <a:r>
              <a:rPr lang="en-GB" sz="1900" dirty="0">
                <a:latin typeface="Comic Sans MS" panose="030F0702030302020204" pitchFamily="66" charset="0"/>
              </a:rPr>
              <a:t> that reduces visual clutter and helps users focus on their tasks. By stripping away unnecessary elements, the design ensures a straightforward user experience. This simplicity isn't just for aesthetics; it’s a functional choice that promotes better concentration and reduces cognitive load, making task management feel less daunting.</a:t>
            </a:r>
          </a:p>
          <a:p>
            <a:pPr algn="just">
              <a:lnSpc>
                <a:spcPct val="150000"/>
              </a:lnSpc>
            </a:pPr>
            <a:r>
              <a:rPr lang="en-GB" sz="1900" b="1" u="sng" dirty="0">
                <a:latin typeface="Comic Sans MS" panose="030F0702030302020204" pitchFamily="66" charset="0"/>
              </a:rPr>
              <a:t>Header with Project Title</a:t>
            </a:r>
          </a:p>
          <a:p>
            <a:pPr marL="0" indent="0" algn="just">
              <a:lnSpc>
                <a:spcPct val="150000"/>
              </a:lnSpc>
              <a:buNone/>
            </a:pPr>
            <a:r>
              <a:rPr lang="en-GB" sz="1900" dirty="0">
                <a:latin typeface="Comic Sans MS" panose="030F0702030302020204" pitchFamily="66" charset="0"/>
              </a:rPr>
              <a:t>At the top of the interface, a prominent </a:t>
            </a:r>
            <a:r>
              <a:rPr lang="en-GB" sz="1900" b="1" dirty="0">
                <a:latin typeface="Comic Sans MS" panose="030F0702030302020204" pitchFamily="66" charset="0"/>
              </a:rPr>
              <a:t>header with the project title</a:t>
            </a:r>
            <a:r>
              <a:rPr lang="en-GB" sz="1900" dirty="0">
                <a:latin typeface="Comic Sans MS" panose="030F0702030302020204" pitchFamily="66" charset="0"/>
              </a:rPr>
              <a:t> provides immediate context. This title can be customized, allowing users to name their to-do lists based on different projects, days, or goals (e.g., "Monday's Tasks," "Client Project A," "Gym Routine"). This simple feature helps users stay organized and easily switch between different task lists.</a:t>
            </a:r>
          </a:p>
          <a:p>
            <a:pPr marL="0" indent="0">
              <a:buNone/>
            </a:pPr>
            <a:endParaRPr lang="en-GB" sz="2000" dirty="0"/>
          </a:p>
          <a:p>
            <a:endParaRPr sz="2000" b="0" dirty="0">
              <a:solidFill>
                <a:srgbClr val="21212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392</TotalTime>
  <Words>2522</Words>
  <Application>Microsoft Office PowerPoint</Application>
  <PresentationFormat>On-screen Show (4:3)</PresentationFormat>
  <Paragraphs>152</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Century Gothic</vt:lpstr>
      <vt:lpstr>Comic Sans MS</vt:lpstr>
      <vt:lpstr>Wingdings 3</vt:lpstr>
      <vt:lpstr>Ion Boardroom</vt:lpstr>
      <vt:lpstr>PowerPoint Presentation</vt:lpstr>
      <vt:lpstr>Problem Statement</vt:lpstr>
      <vt:lpstr>Project Overview</vt:lpstr>
      <vt:lpstr>Project Overview</vt:lpstr>
      <vt:lpstr>End Users</vt:lpstr>
      <vt:lpstr>End Users</vt:lpstr>
      <vt:lpstr>Tech Stack</vt:lpstr>
      <vt:lpstr>Tech Stack</vt:lpstr>
      <vt:lpstr>Design and Layout</vt:lpstr>
      <vt:lpstr>Design and Layout</vt:lpstr>
      <vt:lpstr>Design and Layout</vt:lpstr>
      <vt:lpstr>Features</vt:lpstr>
      <vt:lpstr>Features</vt:lpstr>
      <vt:lpstr>Coding: HTML</vt:lpstr>
      <vt:lpstr>Coding: HTML</vt:lpstr>
      <vt:lpstr>Coding: HTML</vt:lpstr>
      <vt:lpstr>Coding: HTML</vt:lpstr>
      <vt:lpstr>Explanation</vt:lpstr>
      <vt:lpstr>Explanation</vt:lpstr>
      <vt:lpstr>Coding: CSS</vt:lpstr>
      <vt:lpstr>Coding: CSS</vt:lpstr>
      <vt:lpstr>Coding: CSS</vt:lpstr>
      <vt:lpstr>Coding: CSS</vt:lpstr>
      <vt:lpstr>Coding: CSS</vt:lpstr>
      <vt:lpstr>Coding: CSS</vt:lpstr>
      <vt:lpstr>Coding: CSS</vt:lpstr>
      <vt:lpstr>Coding: CSS</vt:lpstr>
      <vt:lpstr>Coding: CSS</vt:lpstr>
      <vt:lpstr>Coding: CSS</vt:lpstr>
      <vt:lpstr>Coding: CSS</vt:lpstr>
      <vt:lpstr>Coding: CSS</vt:lpstr>
      <vt:lpstr>Coding: CSS</vt:lpstr>
      <vt:lpstr>Coding: CSS</vt:lpstr>
      <vt:lpstr>Coding: CSS</vt:lpstr>
      <vt:lpstr>Coding: CSS</vt:lpstr>
      <vt:lpstr>Coding: CSS</vt:lpstr>
      <vt:lpstr>Explanation</vt:lpstr>
      <vt:lpstr>Explanation</vt:lpstr>
      <vt:lpstr>Explanation</vt:lpstr>
      <vt:lpstr>Explanation</vt:lpstr>
      <vt:lpstr>Coding: JavaScript</vt:lpstr>
      <vt:lpstr>Coding: JavaScript</vt:lpstr>
      <vt:lpstr>Coding: JavaScript</vt:lpstr>
      <vt:lpstr>Coding: JavaScript</vt:lpstr>
      <vt:lpstr>Coding: JavaScript</vt:lpstr>
      <vt:lpstr>Coding: JavaScript</vt:lpstr>
      <vt:lpstr>Coding: JavaScript</vt:lpstr>
      <vt:lpstr>Coding: JavaScript</vt:lpstr>
      <vt:lpstr>Coding: JavaScript</vt:lpstr>
      <vt:lpstr>Explanation</vt:lpstr>
      <vt:lpstr>Explanation</vt:lpstr>
      <vt:lpstr>Results and Screenshots</vt:lpstr>
      <vt:lpstr>Results and Screenshots</vt:lpstr>
      <vt:lpstr>Results and Screenshots</vt:lpstr>
      <vt:lpstr>Conclusion</vt:lpstr>
      <vt:lpstr>GitHub Link</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Shivansh Yashi</cp:lastModifiedBy>
  <cp:revision>36</cp:revision>
  <dcterms:created xsi:type="dcterms:W3CDTF">2013-01-27T09:14:16Z</dcterms:created>
  <dcterms:modified xsi:type="dcterms:W3CDTF">2025-09-24T07:11:53Z</dcterms:modified>
  <cp:category/>
</cp:coreProperties>
</file>