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9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5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53" autoAdjust="0"/>
  </p:normalViewPr>
  <p:slideViewPr>
    <p:cSldViewPr>
      <p:cViewPr varScale="1">
        <p:scale>
          <a:sx n="99" d="100"/>
          <a:sy n="9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7E4A2-2290-4166-A262-50C1CB9E37E7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80CFC-59D8-4814-A4AF-1242292EA5DC}" type="slidenum">
              <a:rPr lang="cs-CZ"/>
              <a:pPr/>
              <a:t>1</a:t>
            </a:fld>
            <a:endParaRPr lang="cs-CZ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88111-DB89-4DD2-8217-E62E23C9E117}" type="slidenum">
              <a:rPr lang="cs-CZ"/>
              <a:pPr/>
              <a:t>10</a:t>
            </a:fld>
            <a:endParaRPr lang="cs-CZ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02FD0-9FA4-492D-94A0-3EB2209293C9}" type="slidenum">
              <a:rPr lang="cs-CZ"/>
              <a:pPr/>
              <a:t>11</a:t>
            </a:fld>
            <a:endParaRPr lang="cs-CZ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654C9-A789-41B4-BFA4-81EE1277C8AA}" type="slidenum">
              <a:rPr lang="cs-CZ"/>
              <a:pPr/>
              <a:t>12</a:t>
            </a:fld>
            <a:endParaRPr lang="cs-CZ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3C5A8-3E3A-4F8B-9621-C75785FBB440}" type="slidenum">
              <a:rPr lang="cs-CZ"/>
              <a:pPr/>
              <a:t>13</a:t>
            </a:fld>
            <a:endParaRPr lang="cs-CZ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DE6EE-ECBE-4FD5-A8A6-2BC62F82D8C9}" type="slidenum">
              <a:rPr lang="cs-CZ"/>
              <a:pPr/>
              <a:t>14</a:t>
            </a:fld>
            <a:endParaRPr lang="cs-CZ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71C97-8F15-4265-BBF2-E20C7F0B7F8D}" type="slidenum">
              <a:rPr lang="cs-CZ"/>
              <a:pPr/>
              <a:t>15</a:t>
            </a:fld>
            <a:endParaRPr lang="cs-CZ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A8863-E56D-4CB5-B291-4707F821C019}" type="slidenum">
              <a:rPr lang="cs-CZ"/>
              <a:pPr/>
              <a:t>16</a:t>
            </a:fld>
            <a:endParaRPr lang="cs-CZ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A8863-E56D-4CB5-B291-4707F821C019}" type="slidenum">
              <a:rPr lang="cs-CZ"/>
              <a:pPr/>
              <a:t>17</a:t>
            </a:fld>
            <a:endParaRPr lang="cs-CZ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CC4A0-0E1D-465A-81C7-51EE091C2024}" type="slidenum">
              <a:rPr lang="cs-CZ"/>
              <a:pPr/>
              <a:t>18</a:t>
            </a:fld>
            <a:endParaRPr lang="cs-CZ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751C4-CCD8-4EC0-B8B8-9A9F8840ED15}" type="slidenum">
              <a:rPr lang="cs-CZ"/>
              <a:pPr/>
              <a:t>19</a:t>
            </a:fld>
            <a:endParaRPr lang="cs-CZ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5795C-DD99-429B-89BB-0B4F5607550B}" type="slidenum">
              <a:rPr lang="cs-CZ"/>
              <a:pPr/>
              <a:t>2</a:t>
            </a:fld>
            <a:endParaRPr lang="cs-CZ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5EAC7-3123-4D62-91B2-03F47832C1BD}" type="slidenum">
              <a:rPr lang="cs-CZ"/>
              <a:pPr/>
              <a:t>20</a:t>
            </a:fld>
            <a:endParaRPr lang="cs-CZ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093EB-1D11-4673-8002-160B14AEE5F0}" type="slidenum">
              <a:rPr lang="cs-CZ"/>
              <a:pPr/>
              <a:t>21</a:t>
            </a:fld>
            <a:endParaRPr lang="cs-CZ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45E8F-723A-4609-A0E8-4D5A9039E886}" type="slidenum">
              <a:rPr lang="cs-CZ"/>
              <a:pPr/>
              <a:t>22</a:t>
            </a:fld>
            <a:endParaRPr lang="cs-CZ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E464E-C5C5-4A22-8D85-B74F4658A4A0}" type="slidenum">
              <a:rPr lang="cs-CZ"/>
              <a:pPr/>
              <a:t>23</a:t>
            </a:fld>
            <a:endParaRPr lang="cs-CZ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6BB69-A0ED-4C75-BD0A-1648C10FEC48}" type="slidenum">
              <a:rPr lang="cs-CZ"/>
              <a:pPr/>
              <a:t>24</a:t>
            </a:fld>
            <a:endParaRPr lang="cs-CZ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BDA38-DB0D-4D21-8907-4EEE9C982648}" type="slidenum">
              <a:rPr lang="cs-CZ"/>
              <a:pPr/>
              <a:t>25</a:t>
            </a:fld>
            <a:endParaRPr lang="cs-CZ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FC-ABE8-4CFA-A829-119F7A159A99}" type="slidenum">
              <a:rPr lang="cs-CZ"/>
              <a:pPr/>
              <a:t>26</a:t>
            </a:fld>
            <a:endParaRPr lang="cs-CZ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DE2F9-5CEB-426B-81B4-FC056F8BBBAF}" type="slidenum">
              <a:rPr lang="cs-CZ"/>
              <a:pPr/>
              <a:t>27</a:t>
            </a:fld>
            <a:endParaRPr lang="cs-CZ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82924-C547-45A4-885E-11EC78DE79AF}" type="slidenum">
              <a:rPr lang="cs-CZ"/>
              <a:pPr/>
              <a:t>3</a:t>
            </a:fld>
            <a:endParaRPr lang="cs-CZ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EB8C6-225D-4F1D-BA4D-8ACB5899515F}" type="slidenum">
              <a:rPr lang="cs-CZ"/>
              <a:pPr/>
              <a:t>4</a:t>
            </a:fld>
            <a:endParaRPr lang="cs-CZ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C6E97-9628-4591-AE57-BAF411E5A353}" type="slidenum">
              <a:rPr lang="cs-CZ"/>
              <a:pPr/>
              <a:t>5</a:t>
            </a:fld>
            <a:endParaRPr lang="cs-CZ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4B902-A7AE-4A56-9BDD-FC3A42DC8204}" type="slidenum">
              <a:rPr lang="cs-CZ"/>
              <a:pPr/>
              <a:t>6</a:t>
            </a:fld>
            <a:endParaRPr lang="cs-CZ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4D9F9-9242-4D29-BA45-C396713C835C}" type="slidenum">
              <a:rPr lang="cs-CZ"/>
              <a:pPr/>
              <a:t>7</a:t>
            </a:fld>
            <a:endParaRPr lang="cs-CZ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69D9-F832-4D3A-9898-CAFF0F2B3D86}" type="slidenum">
              <a:rPr lang="cs-CZ"/>
              <a:pPr/>
              <a:t>8</a:t>
            </a:fld>
            <a:endParaRPr lang="cs-CZ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13AF8-3F83-4BCE-9EE5-4552029D69C7}" type="slidenum">
              <a:rPr lang="cs-CZ"/>
              <a:pPr/>
              <a:t>9</a:t>
            </a:fld>
            <a:endParaRPr lang="cs-CZ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24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D9EF542B-8293-42E7-9F25-DDA40B3EC5B1}" type="slidenum">
              <a:rPr lang="cs-CZ"/>
              <a:pPr/>
              <a:t>‹#›</a:t>
            </a:fld>
            <a:endParaRPr lang="cs-CZ"/>
          </a:p>
        </p:txBody>
      </p:sp>
      <p:grpSp>
        <p:nvGrpSpPr>
          <p:cNvPr id="96264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cs-CZ" sz="2400"/>
            </a:p>
          </p:txBody>
        </p:sp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cs-CZ" sz="2400"/>
            </a:p>
          </p:txBody>
        </p:sp>
        <p:sp>
          <p:nvSpPr>
            <p:cNvPr id="96268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cs-CZ"/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D36C5-04BD-426C-AC19-7E31E28BB19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396BA-CC3C-449B-9DAF-A21A402DA63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7B962-041A-4128-8256-059F33DE29C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20E95-3A23-4643-A268-F15DCBF6E6E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B43EA-EB05-4B42-B3FA-A0210BE4E7A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86F78-9D97-45D6-A791-A29322B6B8D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5884E-1660-4DF2-A32B-44C77EF8373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71A76-949D-4284-8582-5ACE2DCA84B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D6876-3AD9-4657-A5E4-21F1EFCB25C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0BB17-1E6F-4920-923F-999586F9E4E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A3E4572B-D624-4A2F-9BB9-DC2DE6B9F1DF}" type="slidenum">
              <a:rPr lang="cs-CZ"/>
              <a:pPr/>
              <a:t>‹#›</a:t>
            </a:fld>
            <a:endParaRPr lang="cs-CZ"/>
          </a:p>
        </p:txBody>
      </p:sp>
      <p:grpSp>
        <p:nvGrpSpPr>
          <p:cNvPr id="95239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cs-CZ"/>
            </a:p>
          </p:txBody>
        </p:sp>
        <p:sp>
          <p:nvSpPr>
            <p:cNvPr id="95241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5244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41438"/>
            <a:ext cx="6837363" cy="2133600"/>
          </a:xfrm>
        </p:spPr>
        <p:txBody>
          <a:bodyPr/>
          <a:lstStyle/>
          <a:p>
            <a:r>
              <a:rPr lang="en-GB" b="1" noProof="0" dirty="0"/>
              <a:t>GAME THEORY</a:t>
            </a:r>
            <a:endParaRPr lang="en-GB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in normal form</a:t>
            </a:r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048080"/>
              </p:ext>
            </p:extLst>
          </p:nvPr>
        </p:nvGraphicFramePr>
        <p:xfrm>
          <a:off x="827584" y="2569056"/>
          <a:ext cx="7007225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5" name="Document" r:id="rId4" imgW="3306784" imgH="1772458" progId="Word.Document.8">
                  <p:embed/>
                </p:oleObj>
              </mc:Choice>
              <mc:Fallback>
                <p:oleObj name="Document" r:id="rId4" imgW="3306784" imgH="1772458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69056"/>
                        <a:ext cx="7007225" cy="374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1"/>
            <a:ext cx="8229600" cy="736104"/>
          </a:xfrm>
        </p:spPr>
        <p:txBody>
          <a:bodyPr/>
          <a:lstStyle/>
          <a:p>
            <a:r>
              <a:rPr lang="en-GB" noProof="0"/>
              <a:t>Payoff matrix</a:t>
            </a:r>
            <a:endParaRPr lang="en-GB" noProof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in tree form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032250"/>
          </a:xfrm>
        </p:spPr>
        <p:txBody>
          <a:bodyPr/>
          <a:lstStyle/>
          <a:p>
            <a:r>
              <a:rPr lang="en-GB" noProof="0"/>
              <a:t>Game tree</a:t>
            </a:r>
            <a:endParaRPr lang="en-GB" noProof="0" dirty="0"/>
          </a:p>
        </p:txBody>
      </p:sp>
      <p:grpSp>
        <p:nvGrpSpPr>
          <p:cNvPr id="162820" name="Group 4"/>
          <p:cNvGrpSpPr>
            <a:grpSpLocks/>
          </p:cNvGrpSpPr>
          <p:nvPr/>
        </p:nvGrpSpPr>
        <p:grpSpPr bwMode="auto">
          <a:xfrm>
            <a:off x="539750" y="2276475"/>
            <a:ext cx="7723188" cy="3673475"/>
            <a:chOff x="249" y="1253"/>
            <a:chExt cx="4865" cy="2314"/>
          </a:xfrm>
        </p:grpSpPr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249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1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sp>
          <p:nvSpPr>
            <p:cNvPr id="162822" name="Oval 6"/>
            <p:cNvSpPr>
              <a:spLocks noChangeArrowheads="1"/>
            </p:cNvSpPr>
            <p:nvPr/>
          </p:nvSpPr>
          <p:spPr bwMode="auto">
            <a:xfrm>
              <a:off x="1201" y="1797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1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B</a:t>
              </a:r>
            </a:p>
          </p:txBody>
        </p:sp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1201" y="275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1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B</a:t>
              </a:r>
            </a:p>
          </p:txBody>
        </p:sp>
        <p:sp>
          <p:nvSpPr>
            <p:cNvPr id="162824" name="Oval 8"/>
            <p:cNvSpPr>
              <a:spLocks noChangeArrowheads="1"/>
            </p:cNvSpPr>
            <p:nvPr/>
          </p:nvSpPr>
          <p:spPr bwMode="auto">
            <a:xfrm>
              <a:off x="2245" y="1298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2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2290" y="2115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2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2291" y="2658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>
                  <a:latin typeface="Arial" charset="0"/>
                </a:rPr>
                <a:t>Move2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sp>
          <p:nvSpPr>
            <p:cNvPr id="162827" name="Oval 11"/>
            <p:cNvSpPr>
              <a:spLocks noChangeArrowheads="1"/>
            </p:cNvSpPr>
            <p:nvPr/>
          </p:nvSpPr>
          <p:spPr bwMode="auto">
            <a:xfrm>
              <a:off x="2290" y="3249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>
                  <a:latin typeface="Arial" charset="0"/>
                </a:rPr>
                <a:t>Move2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cxnSp>
          <p:nvCxnSpPr>
            <p:cNvPr id="162828" name="AutoShape 12"/>
            <p:cNvCxnSpPr>
              <a:cxnSpLocks noChangeShapeType="1"/>
              <a:stCxn id="162821" idx="7"/>
              <a:endCxn id="162822" idx="2"/>
            </p:cNvCxnSpPr>
            <p:nvPr/>
          </p:nvCxnSpPr>
          <p:spPr bwMode="auto">
            <a:xfrm flipV="1">
              <a:off x="520" y="1956"/>
              <a:ext cx="681" cy="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29" name="AutoShape 13"/>
            <p:cNvCxnSpPr>
              <a:cxnSpLocks noChangeShapeType="1"/>
              <a:stCxn id="162821" idx="5"/>
              <a:endCxn id="162823" idx="2"/>
            </p:cNvCxnSpPr>
            <p:nvPr/>
          </p:nvCxnSpPr>
          <p:spPr bwMode="auto">
            <a:xfrm>
              <a:off x="520" y="2567"/>
              <a:ext cx="681" cy="3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30" name="AutoShape 14"/>
            <p:cNvCxnSpPr>
              <a:cxnSpLocks noChangeShapeType="1"/>
              <a:stCxn id="162822" idx="7"/>
              <a:endCxn id="162824" idx="2"/>
            </p:cNvCxnSpPr>
            <p:nvPr/>
          </p:nvCxnSpPr>
          <p:spPr bwMode="auto">
            <a:xfrm flipV="1">
              <a:off x="1472" y="1457"/>
              <a:ext cx="773" cy="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31" name="AutoShape 15"/>
            <p:cNvCxnSpPr>
              <a:cxnSpLocks noChangeShapeType="1"/>
              <a:stCxn id="162822" idx="6"/>
              <a:endCxn id="162825" idx="2"/>
            </p:cNvCxnSpPr>
            <p:nvPr/>
          </p:nvCxnSpPr>
          <p:spPr bwMode="auto">
            <a:xfrm>
              <a:off x="1519" y="1956"/>
              <a:ext cx="771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32" name="AutoShape 16"/>
            <p:cNvCxnSpPr>
              <a:cxnSpLocks noChangeShapeType="1"/>
              <a:stCxn id="162823" idx="6"/>
              <a:endCxn id="162826" idx="2"/>
            </p:cNvCxnSpPr>
            <p:nvPr/>
          </p:nvCxnSpPr>
          <p:spPr bwMode="auto">
            <a:xfrm flipV="1">
              <a:off x="1519" y="2817"/>
              <a:ext cx="772" cy="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33" name="AutoShape 17"/>
            <p:cNvCxnSpPr>
              <a:cxnSpLocks noChangeShapeType="1"/>
              <a:stCxn id="162823" idx="5"/>
              <a:endCxn id="162827" idx="2"/>
            </p:cNvCxnSpPr>
            <p:nvPr/>
          </p:nvCxnSpPr>
          <p:spPr bwMode="auto">
            <a:xfrm>
              <a:off x="1472" y="3021"/>
              <a:ext cx="818" cy="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2834" name="Text Box 18"/>
            <p:cNvSpPr txBox="1">
              <a:spLocks noChangeArrowheads="1"/>
            </p:cNvSpPr>
            <p:nvPr/>
          </p:nvSpPr>
          <p:spPr bwMode="auto">
            <a:xfrm>
              <a:off x="612" y="2353"/>
              <a:ext cx="67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sz="1400" b="1" dirty="0" err="1">
                  <a:latin typeface="Arial" charset="0"/>
                </a:rPr>
                <a:t>Strategy</a:t>
              </a:r>
              <a:r>
                <a:rPr lang="cs-CZ" sz="1400" b="1" dirty="0">
                  <a:latin typeface="Arial" charset="0"/>
                </a:rPr>
                <a:t> A</a:t>
              </a:r>
            </a:p>
          </p:txBody>
        </p:sp>
        <p:sp>
          <p:nvSpPr>
            <p:cNvPr id="162835" name="Text Box 19"/>
            <p:cNvSpPr txBox="1">
              <a:spLocks noChangeArrowheads="1"/>
            </p:cNvSpPr>
            <p:nvPr/>
          </p:nvSpPr>
          <p:spPr bwMode="auto">
            <a:xfrm>
              <a:off x="1519" y="2353"/>
              <a:ext cx="68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sz="1400" b="1" dirty="0" err="1">
                  <a:latin typeface="Arial" charset="0"/>
                </a:rPr>
                <a:t>Strategy</a:t>
              </a:r>
              <a:r>
                <a:rPr lang="cs-CZ" sz="1400" b="1" dirty="0">
                  <a:latin typeface="Arial" charset="0"/>
                </a:rPr>
                <a:t> B</a:t>
              </a:r>
            </a:p>
          </p:txBody>
        </p:sp>
        <p:sp>
          <p:nvSpPr>
            <p:cNvPr id="162836" name="Oval 20"/>
            <p:cNvSpPr>
              <a:spLocks noChangeArrowheads="1"/>
            </p:cNvSpPr>
            <p:nvPr/>
          </p:nvSpPr>
          <p:spPr bwMode="auto">
            <a:xfrm>
              <a:off x="3651" y="1253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n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H2</a:t>
              </a:r>
            </a:p>
          </p:txBody>
        </p:sp>
        <p:sp>
          <p:nvSpPr>
            <p:cNvPr id="162837" name="Oval 21"/>
            <p:cNvSpPr>
              <a:spLocks noChangeArrowheads="1"/>
            </p:cNvSpPr>
            <p:nvPr/>
          </p:nvSpPr>
          <p:spPr bwMode="auto">
            <a:xfrm>
              <a:off x="3651" y="1979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n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H2</a:t>
              </a:r>
            </a:p>
          </p:txBody>
        </p:sp>
        <p:sp>
          <p:nvSpPr>
            <p:cNvPr id="162838" name="Oval 22"/>
            <p:cNvSpPr>
              <a:spLocks noChangeArrowheads="1"/>
            </p:cNvSpPr>
            <p:nvPr/>
          </p:nvSpPr>
          <p:spPr bwMode="auto">
            <a:xfrm>
              <a:off x="3651" y="2568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n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H2</a:t>
              </a:r>
            </a:p>
          </p:txBody>
        </p:sp>
        <p:sp>
          <p:nvSpPr>
            <p:cNvPr id="162839" name="Oval 23"/>
            <p:cNvSpPr>
              <a:spLocks noChangeArrowheads="1"/>
            </p:cNvSpPr>
            <p:nvPr/>
          </p:nvSpPr>
          <p:spPr bwMode="auto">
            <a:xfrm>
              <a:off x="3651" y="3158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n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H2</a:t>
              </a:r>
            </a:p>
          </p:txBody>
        </p:sp>
        <p:sp>
          <p:nvSpPr>
            <p:cNvPr id="162840" name="Text Box 24"/>
            <p:cNvSpPr txBox="1">
              <a:spLocks noChangeArrowheads="1"/>
            </p:cNvSpPr>
            <p:nvPr/>
          </p:nvSpPr>
          <p:spPr bwMode="auto">
            <a:xfrm>
              <a:off x="2822" y="2218"/>
              <a:ext cx="5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b="1">
                  <a:latin typeface="Arial" charset="0"/>
                </a:rPr>
                <a:t>……….</a:t>
              </a:r>
            </a:p>
          </p:txBody>
        </p:sp>
        <p:sp>
          <p:nvSpPr>
            <p:cNvPr id="162841" name="Text Box 25"/>
            <p:cNvSpPr txBox="1">
              <a:spLocks noChangeArrowheads="1"/>
            </p:cNvSpPr>
            <p:nvPr/>
          </p:nvSpPr>
          <p:spPr bwMode="auto">
            <a:xfrm>
              <a:off x="4604" y="1253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dirty="0" err="1">
                  <a:latin typeface="Arial" charset="0"/>
                </a:rPr>
                <a:t>payoff</a:t>
              </a:r>
              <a:endParaRPr lang="cs-CZ" dirty="0">
                <a:latin typeface="Arial" charset="0"/>
              </a:endParaRPr>
            </a:p>
          </p:txBody>
        </p:sp>
        <p:sp>
          <p:nvSpPr>
            <p:cNvPr id="162842" name="Text Box 26"/>
            <p:cNvSpPr txBox="1">
              <a:spLocks noChangeArrowheads="1"/>
            </p:cNvSpPr>
            <p:nvPr/>
          </p:nvSpPr>
          <p:spPr bwMode="auto">
            <a:xfrm>
              <a:off x="4604" y="2024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dirty="0" err="1">
                  <a:latin typeface="Arial" charset="0"/>
                </a:rPr>
                <a:t>payoff</a:t>
              </a:r>
              <a:endParaRPr lang="cs-CZ" dirty="0">
                <a:latin typeface="Arial" charset="0"/>
              </a:endParaRPr>
            </a:p>
          </p:txBody>
        </p:sp>
        <p:sp>
          <p:nvSpPr>
            <p:cNvPr id="162843" name="Text Box 27"/>
            <p:cNvSpPr txBox="1">
              <a:spLocks noChangeArrowheads="1"/>
            </p:cNvSpPr>
            <p:nvPr/>
          </p:nvSpPr>
          <p:spPr bwMode="auto">
            <a:xfrm>
              <a:off x="4604" y="2568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dirty="0" err="1">
                  <a:latin typeface="Arial" charset="0"/>
                </a:rPr>
                <a:t>payoff</a:t>
              </a:r>
              <a:endParaRPr lang="cs-CZ" dirty="0">
                <a:latin typeface="Arial" charset="0"/>
              </a:endParaRPr>
            </a:p>
          </p:txBody>
        </p:sp>
        <p:sp>
          <p:nvSpPr>
            <p:cNvPr id="162844" name="Text Box 28"/>
            <p:cNvSpPr txBox="1">
              <a:spLocks noChangeArrowheads="1"/>
            </p:cNvSpPr>
            <p:nvPr/>
          </p:nvSpPr>
          <p:spPr bwMode="auto">
            <a:xfrm>
              <a:off x="4604" y="3158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dirty="0" err="1">
                  <a:latin typeface="Arial" charset="0"/>
                </a:rPr>
                <a:t>payoff</a:t>
              </a:r>
              <a:endParaRPr lang="cs-CZ" dirty="0">
                <a:latin typeface="Arial" charset="0"/>
              </a:endParaRPr>
            </a:p>
          </p:txBody>
        </p:sp>
        <p:sp>
          <p:nvSpPr>
            <p:cNvPr id="162845" name="Line 29"/>
            <p:cNvSpPr>
              <a:spLocks noChangeShapeType="1"/>
            </p:cNvSpPr>
            <p:nvPr/>
          </p:nvSpPr>
          <p:spPr bwMode="auto">
            <a:xfrm>
              <a:off x="3969" y="138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62846" name="Line 30"/>
            <p:cNvSpPr>
              <a:spLocks noChangeShapeType="1"/>
            </p:cNvSpPr>
            <p:nvPr/>
          </p:nvSpPr>
          <p:spPr bwMode="auto">
            <a:xfrm>
              <a:off x="3969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62847" name="Line 31"/>
            <p:cNvSpPr>
              <a:spLocks noChangeShapeType="1"/>
            </p:cNvSpPr>
            <p:nvPr/>
          </p:nvSpPr>
          <p:spPr bwMode="auto">
            <a:xfrm>
              <a:off x="3969" y="275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62848" name="Line 32"/>
            <p:cNvSpPr>
              <a:spLocks noChangeShapeType="1"/>
            </p:cNvSpPr>
            <p:nvPr/>
          </p:nvSpPr>
          <p:spPr bwMode="auto">
            <a:xfrm>
              <a:off x="3969" y="329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cs-CZ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Pure and mixed strategy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3272" cy="4624536"/>
          </a:xfrm>
        </p:spPr>
        <p:txBody>
          <a:bodyPr/>
          <a:lstStyle/>
          <a:p>
            <a:r>
              <a:rPr lang="en-GB" noProof="0" dirty="0"/>
              <a:t>Pure strategy</a:t>
            </a:r>
          </a:p>
          <a:p>
            <a:pPr lvl="1"/>
            <a:r>
              <a:rPr lang="en-GB" noProof="0" dirty="0"/>
              <a:t>One best strategy</a:t>
            </a:r>
          </a:p>
          <a:p>
            <a:r>
              <a:rPr lang="en-GB" dirty="0"/>
              <a:t>Mixed strategy</a:t>
            </a:r>
          </a:p>
          <a:p>
            <a:pPr lvl="1"/>
            <a:r>
              <a:rPr lang="en-GB" dirty="0"/>
              <a:t>Probability of strategy realization or frequency of strategy usage</a:t>
            </a:r>
          </a:p>
          <a:p>
            <a:pPr lvl="1"/>
            <a:r>
              <a:rPr lang="en-GB" dirty="0"/>
              <a:t>If player A has </a:t>
            </a:r>
            <a:r>
              <a:rPr lang="en-GB" i="1" dirty="0"/>
              <a:t>m</a:t>
            </a:r>
            <a:r>
              <a:rPr lang="en-GB" dirty="0"/>
              <a:t> pure strategies R</a:t>
            </a:r>
            <a:r>
              <a:rPr lang="en-GB" baseline="-25000" dirty="0"/>
              <a:t>1</a:t>
            </a:r>
            <a:r>
              <a:rPr lang="en-GB" dirty="0"/>
              <a:t>, R</a:t>
            </a:r>
            <a:r>
              <a:rPr lang="en-GB" baseline="-25000" dirty="0"/>
              <a:t>2</a:t>
            </a:r>
            <a:r>
              <a:rPr lang="en-GB" dirty="0"/>
              <a:t>,…, R</a:t>
            </a:r>
            <a:r>
              <a:rPr lang="en-GB" i="1" baseline="-25000" dirty="0"/>
              <a:t>m</a:t>
            </a:r>
            <a:r>
              <a:rPr lang="en-GB" dirty="0"/>
              <a:t>, then his </a:t>
            </a:r>
            <a:r>
              <a:rPr lang="en-GB" b="1" dirty="0"/>
              <a:t>mixed strategy</a:t>
            </a:r>
            <a:r>
              <a:rPr lang="en-GB" dirty="0"/>
              <a:t> is a probability distribution over </a:t>
            </a:r>
            <a:r>
              <a:rPr lang="en-GB" i="1" dirty="0"/>
              <a:t>m</a:t>
            </a:r>
            <a:r>
              <a:rPr lang="en-GB" dirty="0"/>
              <a:t> points</a:t>
            </a:r>
            <a:endParaRPr lang="cs-CZ" dirty="0"/>
          </a:p>
          <a:p>
            <a:pPr marL="471487" lvl="1" indent="0" algn="ctr">
              <a:buNone/>
            </a:pPr>
            <a:r>
              <a:rPr lang="cs-CZ" dirty="0"/>
              <a:t>(r</a:t>
            </a:r>
            <a:r>
              <a:rPr lang="en-GB" baseline="-25000" dirty="0"/>
              <a:t>1</a:t>
            </a:r>
            <a:r>
              <a:rPr lang="en-GB" dirty="0"/>
              <a:t>, </a:t>
            </a:r>
            <a:r>
              <a:rPr lang="cs-CZ" dirty="0"/>
              <a:t>r</a:t>
            </a:r>
            <a:r>
              <a:rPr lang="en-GB" baseline="-25000" dirty="0"/>
              <a:t>2</a:t>
            </a:r>
            <a:r>
              <a:rPr lang="en-GB" dirty="0"/>
              <a:t>,…, </a:t>
            </a:r>
            <a:r>
              <a:rPr lang="cs-CZ" dirty="0"/>
              <a:t>r</a:t>
            </a:r>
            <a:r>
              <a:rPr lang="en-GB" i="1" baseline="-25000" dirty="0"/>
              <a:t>m</a:t>
            </a:r>
            <a:r>
              <a:rPr lang="cs-CZ" dirty="0"/>
              <a:t>)</a:t>
            </a:r>
            <a:endParaRPr lang="en-GB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Optimal pure strategy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Player A</a:t>
            </a:r>
          </a:p>
          <a:p>
            <a:pPr marL="438150" lvl="1" indent="0">
              <a:buNone/>
            </a:pPr>
            <a:r>
              <a:rPr lang="cs-CZ" sz="1600" noProof="0" dirty="0" err="1"/>
              <a:t>Lower</a:t>
            </a:r>
            <a:r>
              <a:rPr lang="cs-CZ" sz="1600" noProof="0" dirty="0"/>
              <a:t> </a:t>
            </a:r>
            <a:r>
              <a:rPr lang="cs-CZ" sz="1600" noProof="0" dirty="0" err="1"/>
              <a:t>value</a:t>
            </a:r>
            <a:r>
              <a:rPr lang="cs-CZ" sz="1600" noProof="0" dirty="0"/>
              <a:t> </a:t>
            </a:r>
            <a:r>
              <a:rPr lang="cs-CZ" sz="1600" noProof="0" dirty="0" err="1"/>
              <a:t>of</a:t>
            </a:r>
            <a:r>
              <a:rPr lang="cs-CZ" sz="1600" noProof="0" dirty="0"/>
              <a:t> </a:t>
            </a:r>
            <a:r>
              <a:rPr lang="cs-CZ" sz="1600" noProof="0" dirty="0" err="1"/>
              <a:t>the</a:t>
            </a:r>
            <a:r>
              <a:rPr lang="cs-CZ" sz="1600" noProof="0" dirty="0"/>
              <a:t> game</a:t>
            </a:r>
          </a:p>
          <a:p>
            <a:pPr marL="438150" lvl="1" indent="0">
              <a:buNone/>
            </a:pPr>
            <a:endParaRPr lang="en-GB" sz="1600" noProof="0" dirty="0"/>
          </a:p>
          <a:p>
            <a:r>
              <a:rPr lang="en-GB" noProof="0" dirty="0"/>
              <a:t>Player B</a:t>
            </a:r>
            <a:endParaRPr lang="cs-CZ" noProof="0" dirty="0"/>
          </a:p>
          <a:p>
            <a:pPr marL="438150" lvl="1" indent="0">
              <a:buNone/>
            </a:pPr>
            <a:r>
              <a:rPr lang="cs-CZ" sz="1600" dirty="0" err="1"/>
              <a:t>Upper</a:t>
            </a:r>
            <a:r>
              <a:rPr lang="cs-CZ" sz="1600" dirty="0"/>
              <a:t> </a:t>
            </a:r>
            <a:r>
              <a:rPr lang="cs-CZ" sz="1600" dirty="0" err="1"/>
              <a:t>value</a:t>
            </a:r>
            <a:r>
              <a:rPr lang="cs-CZ" sz="1600" dirty="0"/>
              <a:t> </a:t>
            </a:r>
            <a:r>
              <a:rPr lang="cs-CZ" sz="1600" dirty="0" err="1"/>
              <a:t>of</a:t>
            </a:r>
            <a:r>
              <a:rPr lang="cs-CZ" sz="1600" dirty="0"/>
              <a:t> </a:t>
            </a:r>
            <a:r>
              <a:rPr lang="cs-CZ" sz="1600" dirty="0" err="1"/>
              <a:t>the</a:t>
            </a:r>
            <a:r>
              <a:rPr lang="cs-CZ" sz="1600" dirty="0"/>
              <a:t> game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3182938" y="3200400"/>
          <a:ext cx="38449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4" name="Rovnice" r:id="rId4" imgW="1409088" imgH="291973" progId="Equation.3">
                  <p:embed/>
                </p:oleObj>
              </mc:Choice>
              <mc:Fallback>
                <p:oleObj name="Rovnice" r:id="rId4" imgW="1409088" imgH="29197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3200400"/>
                        <a:ext cx="3844925" cy="7921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3148013" y="4343400"/>
          <a:ext cx="39147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5" name="Rovnice" r:id="rId6" imgW="1435100" imgH="292100" progId="Equation.3">
                  <p:embed/>
                </p:oleObj>
              </mc:Choice>
              <mc:Fallback>
                <p:oleObj name="Rovnice" r:id="rId6" imgW="1435100" imgH="292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4343400"/>
                        <a:ext cx="3914775" cy="7921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18" name="Group 6"/>
          <p:cNvGrpSpPr>
            <a:grpSpLocks/>
          </p:cNvGrpSpPr>
          <p:nvPr/>
        </p:nvGrpSpPr>
        <p:grpSpPr bwMode="auto">
          <a:xfrm>
            <a:off x="5105400" y="2233613"/>
            <a:ext cx="3657600" cy="3252787"/>
            <a:chOff x="3216" y="1407"/>
            <a:chExt cx="2304" cy="2049"/>
          </a:xfrm>
        </p:grpSpPr>
        <p:sp>
          <p:nvSpPr>
            <p:cNvPr id="166919" name="Rectangle 7"/>
            <p:cNvSpPr>
              <a:spLocks noChangeArrowheads="1"/>
            </p:cNvSpPr>
            <p:nvPr/>
          </p:nvSpPr>
          <p:spPr bwMode="auto">
            <a:xfrm>
              <a:off x="3216" y="1776"/>
              <a:ext cx="528" cy="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66920" name="AutoShape 8"/>
            <p:cNvSpPr>
              <a:spLocks/>
            </p:cNvSpPr>
            <p:nvPr/>
          </p:nvSpPr>
          <p:spPr bwMode="auto">
            <a:xfrm>
              <a:off x="3952" y="1407"/>
              <a:ext cx="1568" cy="291"/>
            </a:xfrm>
            <a:prstGeom prst="borderCallout1">
              <a:avLst>
                <a:gd name="adj1" fmla="val 13741"/>
                <a:gd name="adj2" fmla="val -3060"/>
                <a:gd name="adj3" fmla="val 93704"/>
                <a:gd name="adj4" fmla="val -32398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cs-CZ" sz="2400" dirty="0" err="1"/>
                <a:t>Opponent</a:t>
              </a:r>
              <a:r>
                <a:rPr lang="cs-CZ" sz="2400" dirty="0"/>
                <a:t> </a:t>
              </a:r>
              <a:r>
                <a:rPr lang="cs-CZ" sz="2400" dirty="0" err="1"/>
                <a:t>view</a:t>
              </a:r>
              <a:endParaRPr lang="en-GB" sz="2400" dirty="0"/>
            </a:p>
          </p:txBody>
        </p:sp>
      </p:grp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1371600" y="2819400"/>
            <a:ext cx="3657600" cy="3509963"/>
            <a:chOff x="864" y="1776"/>
            <a:chExt cx="2304" cy="2211"/>
          </a:xfrm>
        </p:grpSpPr>
        <p:sp>
          <p:nvSpPr>
            <p:cNvPr id="166922" name="Rectangle 10"/>
            <p:cNvSpPr>
              <a:spLocks noChangeArrowheads="1"/>
            </p:cNvSpPr>
            <p:nvPr/>
          </p:nvSpPr>
          <p:spPr bwMode="auto">
            <a:xfrm>
              <a:off x="2592" y="1776"/>
              <a:ext cx="576" cy="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66923" name="AutoShape 11"/>
            <p:cNvSpPr>
              <a:spLocks/>
            </p:cNvSpPr>
            <p:nvPr/>
          </p:nvSpPr>
          <p:spPr bwMode="auto">
            <a:xfrm>
              <a:off x="864" y="3696"/>
              <a:ext cx="1141" cy="291"/>
            </a:xfrm>
            <a:prstGeom prst="borderCallout1">
              <a:avLst>
                <a:gd name="adj1" fmla="val 24491"/>
                <a:gd name="adj2" fmla="val 104208"/>
                <a:gd name="adj3" fmla="val -70407"/>
                <a:gd name="adj4" fmla="val 174231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cs-CZ" sz="2400" dirty="0" err="1"/>
                <a:t>Player</a:t>
              </a:r>
              <a:r>
                <a:rPr lang="cs-CZ" sz="2400" dirty="0"/>
                <a:t> </a:t>
              </a:r>
              <a:r>
                <a:rPr lang="cs-CZ" sz="2400" dirty="0" err="1"/>
                <a:t>view</a:t>
              </a:r>
              <a:endParaRPr lang="en-GB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Saddle point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44824"/>
            <a:ext cx="8568952" cy="480060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GB" sz="2800" noProof="0"/>
              <a:t>Strategies (R</a:t>
            </a:r>
            <a:r>
              <a:rPr lang="en-GB" sz="2800" baseline="-25000" noProof="0"/>
              <a:t>k</a:t>
            </a:r>
            <a:r>
              <a:rPr lang="en-GB" sz="2800" noProof="0"/>
              <a:t>, S</a:t>
            </a:r>
            <a:r>
              <a:rPr lang="en-GB" sz="2800" baseline="-25000" noProof="0"/>
              <a:t>h</a:t>
            </a:r>
            <a:r>
              <a:rPr lang="en-GB" sz="2800" noProof="0"/>
              <a:t>) represent saddle point of matrix game, if</a:t>
            </a:r>
          </a:p>
          <a:p>
            <a:pPr algn="just">
              <a:spcBef>
                <a:spcPts val="600"/>
              </a:spcBef>
            </a:pPr>
            <a:endParaRPr lang="en-GB" sz="2000" noProof="0"/>
          </a:p>
          <a:p>
            <a:pPr algn="ctr">
              <a:buFont typeface="Wingdings" pitchFamily="2" charset="2"/>
              <a:buNone/>
            </a:pPr>
            <a:r>
              <a:rPr lang="en-GB" sz="2800" i="1" noProof="0"/>
              <a:t>Lower value of game is equal to upper value of game</a:t>
            </a:r>
          </a:p>
          <a:p>
            <a:pPr algn="ctr">
              <a:buFont typeface="Wingdings" pitchFamily="2" charset="2"/>
              <a:buNone/>
            </a:pPr>
            <a:r>
              <a:rPr lang="en-GB" sz="2800" i="1" noProof="0"/>
              <a:t>(Maximin is equal to minimax)</a:t>
            </a:r>
            <a:endParaRPr lang="en-GB" sz="2800" noProof="0"/>
          </a:p>
          <a:p>
            <a:endParaRPr lang="en-GB" sz="2000" noProof="0"/>
          </a:p>
          <a:p>
            <a:r>
              <a:rPr lang="en-GB" sz="2800" noProof="0"/>
              <a:t>For saddle point and other strategies i=1, ... ,m  a  j=1,...,n  is true, that  </a:t>
            </a:r>
          </a:p>
          <a:p>
            <a:endParaRPr lang="en-GB" sz="2000" noProof="0"/>
          </a:p>
          <a:p>
            <a:pPr algn="ctr">
              <a:buFont typeface="Wingdings" pitchFamily="2" charset="2"/>
              <a:buNone/>
            </a:pPr>
            <a:r>
              <a:rPr lang="en-GB" sz="2800" i="1" noProof="0"/>
              <a:t>Wrong (non optimal) strategy means smaller outcom.</a:t>
            </a:r>
            <a:endParaRPr lang="en-GB" sz="2800" noProof="0" dirty="0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2195736" y="2420888"/>
          <a:ext cx="990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2" name="Rovnice" r:id="rId4" imgW="355292" imgH="215713" progId="Equation.3">
                  <p:embed/>
                </p:oleObj>
              </mc:Choice>
              <mc:Fallback>
                <p:oleObj name="Rovnice" r:id="rId4" imgW="355292" imgH="2157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20888"/>
                        <a:ext cx="990600" cy="6000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3923928" y="5157192"/>
          <a:ext cx="2057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3" name="Rovnice" r:id="rId6" imgW="850531" imgH="241195" progId="Equation.3">
                  <p:embed/>
                </p:oleObj>
              </mc:Choice>
              <mc:Fallback>
                <p:oleObj name="Rovnice" r:id="rId6" imgW="850531" imgH="24119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157192"/>
                        <a:ext cx="2057400" cy="5810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solution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GB" b="1" u="sng" noProof="0" dirty="0"/>
              <a:t>Theorem</a:t>
            </a:r>
          </a:p>
          <a:p>
            <a:pPr>
              <a:spcBef>
                <a:spcPts val="600"/>
              </a:spcBef>
            </a:pPr>
            <a:r>
              <a:rPr lang="en-GB" i="1" noProof="0" dirty="0"/>
              <a:t>The optimal pure strategies exist in the matrix game, if and only if the game has the saddle point.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467544" y="2132856"/>
          <a:ext cx="8227523" cy="285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3" name="List" r:id="rId4" imgW="4457700" imgH="1552482" progId="Excel.Sheet.8">
                  <p:embed/>
                </p:oleObj>
              </mc:Choice>
              <mc:Fallback>
                <p:oleObj name="List" r:id="rId4" imgW="4457700" imgH="1552482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8227523" cy="2856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880120"/>
          </a:xfrm>
        </p:spPr>
        <p:txBody>
          <a:bodyPr/>
          <a:lstStyle/>
          <a:p>
            <a:r>
              <a:rPr lang="cs-CZ" dirty="0"/>
              <a:t>Game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saddle</a:t>
            </a:r>
            <a:r>
              <a:rPr lang="cs-CZ" dirty="0"/>
              <a:t> point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467544" y="2132856"/>
          <a:ext cx="8227523" cy="285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0" name="List" r:id="rId4" imgW="4457700" imgH="1552482" progId="Excel.Sheet.8">
                  <p:embed/>
                </p:oleObj>
              </mc:Choice>
              <mc:Fallback>
                <p:oleObj name="List" r:id="rId4" imgW="4457700" imgH="1552482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8227523" cy="2856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736104"/>
          </a:xfrm>
        </p:spPr>
        <p:txBody>
          <a:bodyPr/>
          <a:lstStyle/>
          <a:p>
            <a:r>
              <a:rPr lang="cs-CZ" dirty="0"/>
              <a:t>Game </a:t>
            </a:r>
            <a:r>
              <a:rPr lang="cs-CZ" dirty="0" err="1"/>
              <a:t>without</a:t>
            </a:r>
            <a:r>
              <a:rPr lang="cs-CZ" dirty="0"/>
              <a:t> </a:t>
            </a:r>
            <a:r>
              <a:rPr lang="cs-CZ" dirty="0" err="1"/>
              <a:t>saddle</a:t>
            </a:r>
            <a:r>
              <a:rPr lang="cs-CZ" dirty="0"/>
              <a:t> point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Mixed strategies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noProof="0" dirty="0"/>
              <a:t>Mixed strategy of player A</a:t>
            </a:r>
          </a:p>
          <a:p>
            <a:pPr algn="ctr">
              <a:buFont typeface="Wingdings" pitchFamily="2" charset="2"/>
              <a:buNone/>
            </a:pPr>
            <a:r>
              <a:rPr lang="en-GB" sz="2800" b="1" noProof="0" dirty="0"/>
              <a:t>r</a:t>
            </a:r>
            <a:r>
              <a:rPr lang="en-GB" sz="2800" noProof="0" dirty="0"/>
              <a:t> = (r</a:t>
            </a:r>
            <a:r>
              <a:rPr lang="en-GB" sz="2800" baseline="-25000" noProof="0" dirty="0"/>
              <a:t>1</a:t>
            </a:r>
            <a:r>
              <a:rPr lang="en-GB" sz="2800" noProof="0" dirty="0"/>
              <a:t>, r</a:t>
            </a:r>
            <a:r>
              <a:rPr lang="en-GB" sz="2800" baseline="-25000" noProof="0" dirty="0"/>
              <a:t>2</a:t>
            </a:r>
            <a:r>
              <a:rPr lang="en-GB" sz="2800" noProof="0" dirty="0"/>
              <a:t>, ... , r</a:t>
            </a:r>
            <a:r>
              <a:rPr lang="en-GB" sz="2800" baseline="-25000" noProof="0" dirty="0"/>
              <a:t>m</a:t>
            </a:r>
            <a:r>
              <a:rPr lang="en-GB" sz="2800" noProof="0" dirty="0"/>
              <a:t>)</a:t>
            </a:r>
            <a:r>
              <a:rPr lang="en-GB" sz="2800" baseline="30000" noProof="0" dirty="0"/>
              <a:t>T</a:t>
            </a:r>
            <a:r>
              <a:rPr lang="en-GB" sz="2800" noProof="0" dirty="0"/>
              <a:t>, and </a:t>
            </a:r>
            <a:r>
              <a:rPr lang="en-GB" sz="2800" noProof="0" dirty="0">
                <a:sym typeface="Symbol" pitchFamily="18" charset="2"/>
              </a:rPr>
              <a:t></a:t>
            </a:r>
            <a:r>
              <a:rPr lang="en-GB" sz="2800" noProof="0" dirty="0"/>
              <a:t> </a:t>
            </a:r>
            <a:r>
              <a:rPr lang="en-GB" sz="2800" noProof="0" dirty="0" err="1"/>
              <a:t>r</a:t>
            </a:r>
            <a:r>
              <a:rPr lang="en-GB" sz="2800" baseline="-25000" noProof="0" dirty="0" err="1"/>
              <a:t>i</a:t>
            </a:r>
            <a:r>
              <a:rPr lang="en-GB" sz="2800" noProof="0" dirty="0"/>
              <a:t> = 1 </a:t>
            </a:r>
          </a:p>
          <a:p>
            <a:r>
              <a:rPr lang="en-GB" sz="2800" noProof="0" dirty="0"/>
              <a:t>Mixed strategy of player B</a:t>
            </a:r>
          </a:p>
          <a:p>
            <a:pPr algn="ctr">
              <a:buFont typeface="Wingdings" pitchFamily="2" charset="2"/>
              <a:buNone/>
            </a:pPr>
            <a:r>
              <a:rPr lang="en-GB" sz="2800" b="1" noProof="0" dirty="0"/>
              <a:t>s</a:t>
            </a:r>
            <a:r>
              <a:rPr lang="en-GB" sz="2800" noProof="0" dirty="0"/>
              <a:t> = (s</a:t>
            </a:r>
            <a:r>
              <a:rPr lang="en-GB" sz="2800" baseline="-25000" noProof="0" dirty="0"/>
              <a:t>1</a:t>
            </a:r>
            <a:r>
              <a:rPr lang="en-GB" sz="2800" noProof="0" dirty="0"/>
              <a:t>, s</a:t>
            </a:r>
            <a:r>
              <a:rPr lang="en-GB" sz="2800" baseline="-25000" noProof="0" dirty="0"/>
              <a:t>2</a:t>
            </a:r>
            <a:r>
              <a:rPr lang="en-GB" sz="2800" noProof="0" dirty="0"/>
              <a:t>, ... , </a:t>
            </a:r>
            <a:r>
              <a:rPr lang="en-GB" sz="2800" noProof="0" dirty="0" err="1"/>
              <a:t>s</a:t>
            </a:r>
            <a:r>
              <a:rPr lang="en-GB" sz="2800" baseline="-25000" noProof="0" dirty="0" err="1"/>
              <a:t>n</a:t>
            </a:r>
            <a:r>
              <a:rPr lang="en-GB" sz="2800" noProof="0" dirty="0"/>
              <a:t>)</a:t>
            </a:r>
            <a:r>
              <a:rPr lang="en-GB" sz="2800" baseline="30000" noProof="0" dirty="0"/>
              <a:t>T </a:t>
            </a:r>
            <a:r>
              <a:rPr lang="en-GB" sz="2800" noProof="0" dirty="0"/>
              <a:t>, and </a:t>
            </a:r>
            <a:r>
              <a:rPr lang="en-GB" sz="2800" noProof="0" dirty="0">
                <a:sym typeface="Symbol" pitchFamily="18" charset="2"/>
              </a:rPr>
              <a:t></a:t>
            </a:r>
            <a:r>
              <a:rPr lang="en-GB" sz="2800" noProof="0" dirty="0"/>
              <a:t> </a:t>
            </a:r>
            <a:r>
              <a:rPr lang="en-GB" sz="2800" noProof="0" dirty="0" err="1"/>
              <a:t>s</a:t>
            </a:r>
            <a:r>
              <a:rPr lang="en-GB" sz="2800" baseline="-25000" noProof="0" dirty="0" err="1"/>
              <a:t>j</a:t>
            </a:r>
            <a:r>
              <a:rPr lang="en-GB" sz="2800" noProof="0" dirty="0"/>
              <a:t> = 1 </a:t>
            </a:r>
            <a:endParaRPr lang="en-GB" sz="2800" baseline="30000" noProof="0" dirty="0"/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090414"/>
              </p:ext>
            </p:extLst>
          </p:nvPr>
        </p:nvGraphicFramePr>
        <p:xfrm>
          <a:off x="800100" y="3994116"/>
          <a:ext cx="37719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2" name="Rovnice" r:id="rId4" imgW="1447172" imgH="444307" progId="Equation.3">
                  <p:embed/>
                </p:oleObj>
              </mc:Choice>
              <mc:Fallback>
                <p:oleObj name="Rovnice" r:id="rId4" imgW="1447172" imgH="44430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994116"/>
                        <a:ext cx="3771900" cy="11541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Seeking of optimal mixed strategy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142287" cy="4608513"/>
          </a:xfrm>
        </p:spPr>
        <p:txBody>
          <a:bodyPr/>
          <a:lstStyle/>
          <a:p>
            <a:r>
              <a:rPr lang="en-GB" noProof="0" dirty="0"/>
              <a:t>Player A wants </a:t>
            </a:r>
            <a:r>
              <a:rPr lang="en-GB" u="sng" noProof="0" dirty="0"/>
              <a:t>at least </a:t>
            </a:r>
            <a:r>
              <a:rPr lang="en-GB" noProof="0" dirty="0" err="1"/>
              <a:t>outcom</a:t>
            </a:r>
            <a:r>
              <a:rPr lang="en-GB" noProof="0" dirty="0"/>
              <a:t> w (</a:t>
            </a:r>
            <a:r>
              <a:rPr lang="en-GB" noProof="0" dirty="0" err="1"/>
              <a:t>maximin</a:t>
            </a:r>
            <a:r>
              <a:rPr lang="en-GB" noProof="0" dirty="0"/>
              <a:t>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 err="1"/>
              <a:t>r</a:t>
            </a:r>
            <a:r>
              <a:rPr lang="en-GB" baseline="30000" noProof="0" dirty="0" err="1"/>
              <a:t>T</a:t>
            </a:r>
            <a:r>
              <a:rPr lang="en-GB" b="1" noProof="0" dirty="0" err="1"/>
              <a:t>a</a:t>
            </a:r>
            <a:r>
              <a:rPr lang="en-GB" baseline="-25000" noProof="0" dirty="0" err="1"/>
              <a:t>j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w  for all j=1,...,n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 dirty="0">
                <a:sym typeface="Symbol" pitchFamily="18" charset="2"/>
              </a:rPr>
              <a:t></a:t>
            </a:r>
            <a:r>
              <a:rPr lang="en-GB" noProof="0" dirty="0"/>
              <a:t> </a:t>
            </a:r>
            <a:r>
              <a:rPr lang="en-GB" noProof="0" dirty="0" err="1"/>
              <a:t>r</a:t>
            </a:r>
            <a:r>
              <a:rPr lang="en-GB" baseline="-25000" noProof="0" dirty="0" err="1"/>
              <a:t>i</a:t>
            </a:r>
            <a:r>
              <a:rPr lang="en-GB" noProof="0" dirty="0"/>
              <a:t> = 1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/>
              <a:t>r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</a:t>
            </a:r>
            <a:r>
              <a:rPr lang="en-GB" b="1" noProof="0" dirty="0"/>
              <a:t>0</a:t>
            </a:r>
            <a:endParaRPr lang="en-GB" noProof="0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 dirty="0"/>
              <a:t>w </a:t>
            </a:r>
            <a:r>
              <a:rPr lang="en-GB" noProof="0" dirty="0">
                <a:sym typeface="Symbol" pitchFamily="18" charset="2"/>
              </a:rPr>
              <a:t></a:t>
            </a:r>
            <a:r>
              <a:rPr lang="en-GB" noProof="0" dirty="0"/>
              <a:t> max</a:t>
            </a:r>
          </a:p>
          <a:p>
            <a:r>
              <a:rPr lang="en-GB" noProof="0" dirty="0"/>
              <a:t>Player B wants </a:t>
            </a:r>
            <a:r>
              <a:rPr lang="en-GB" u="sng" noProof="0" dirty="0"/>
              <a:t>at most </a:t>
            </a:r>
            <a:r>
              <a:rPr lang="en-GB" noProof="0" dirty="0"/>
              <a:t>loss w (minimax)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 err="1"/>
              <a:t>a</a:t>
            </a:r>
            <a:r>
              <a:rPr lang="en-GB" baseline="-25000" noProof="0" dirty="0" err="1"/>
              <a:t>i</a:t>
            </a:r>
            <a:r>
              <a:rPr lang="en-GB" b="1" noProof="0" dirty="0" err="1"/>
              <a:t>s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</a:t>
            </a:r>
            <a:r>
              <a:rPr lang="en-GB" noProof="0" dirty="0"/>
              <a:t> w  for all </a:t>
            </a:r>
            <a:r>
              <a:rPr lang="en-GB" noProof="0" dirty="0" err="1"/>
              <a:t>i</a:t>
            </a:r>
            <a:r>
              <a:rPr lang="en-GB" noProof="0" dirty="0"/>
              <a:t>=1,...,m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 dirty="0">
                <a:sym typeface="Symbol" pitchFamily="18" charset="2"/>
              </a:rPr>
              <a:t></a:t>
            </a:r>
            <a:r>
              <a:rPr lang="en-GB" noProof="0" dirty="0"/>
              <a:t> </a:t>
            </a:r>
            <a:r>
              <a:rPr lang="en-GB" noProof="0" dirty="0" err="1"/>
              <a:t>s</a:t>
            </a:r>
            <a:r>
              <a:rPr lang="en-GB" baseline="-25000" noProof="0" dirty="0" err="1"/>
              <a:t>j</a:t>
            </a:r>
            <a:r>
              <a:rPr lang="en-GB" noProof="0" dirty="0"/>
              <a:t> = 1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/>
              <a:t>r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</a:t>
            </a:r>
            <a:r>
              <a:rPr lang="en-GB" b="1" noProof="0" dirty="0"/>
              <a:t>0</a:t>
            </a:r>
            <a:endParaRPr lang="en-GB" noProof="0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 dirty="0"/>
              <a:t>w </a:t>
            </a:r>
            <a:r>
              <a:rPr lang="en-GB" noProof="0" dirty="0">
                <a:sym typeface="Symbol" pitchFamily="18" charset="2"/>
              </a:rPr>
              <a:t></a:t>
            </a:r>
            <a:r>
              <a:rPr lang="en-GB" noProof="0" dirty="0"/>
              <a:t> min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Game theory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844675"/>
            <a:ext cx="8424167" cy="4405313"/>
          </a:xfrm>
        </p:spPr>
        <p:txBody>
          <a:bodyPr/>
          <a:lstStyle/>
          <a:p>
            <a:r>
              <a:rPr lang="en-GB" noProof="0" dirty="0"/>
              <a:t>Finding of optimal strategy in hazardous games</a:t>
            </a:r>
          </a:p>
          <a:p>
            <a:r>
              <a:rPr lang="en-GB" dirty="0"/>
              <a:t>Model of conflict or competition</a:t>
            </a:r>
          </a:p>
          <a:p>
            <a:pPr lvl="1"/>
            <a:r>
              <a:rPr lang="en-GB" noProof="0" dirty="0"/>
              <a:t>Intelligent (rational) player</a:t>
            </a:r>
          </a:p>
          <a:p>
            <a:pPr lvl="1"/>
            <a:r>
              <a:rPr lang="en-GB" noProof="0" dirty="0"/>
              <a:t>Non intelligent</a:t>
            </a:r>
            <a:r>
              <a:rPr lang="en-GB" dirty="0"/>
              <a:t> (</a:t>
            </a:r>
            <a:r>
              <a:rPr lang="en-GB" dirty="0" err="1"/>
              <a:t>irational</a:t>
            </a:r>
            <a:r>
              <a:rPr lang="en-GB" dirty="0"/>
              <a:t>) player</a:t>
            </a:r>
            <a:endParaRPr lang="en-GB" noProof="0" dirty="0"/>
          </a:p>
          <a:p>
            <a:r>
              <a:rPr lang="en-GB" noProof="0" dirty="0"/>
              <a:t>John von Neumann, Oscar Morgenstern – 1928</a:t>
            </a:r>
            <a:endParaRPr lang="cs-CZ" noProof="0" dirty="0"/>
          </a:p>
          <a:p>
            <a:r>
              <a:rPr lang="cs-CZ" dirty="0"/>
              <a:t>John </a:t>
            </a:r>
            <a:r>
              <a:rPr lang="cs-CZ" dirty="0" err="1"/>
              <a:t>Forbes</a:t>
            </a:r>
            <a:r>
              <a:rPr lang="cs-CZ" dirty="0"/>
              <a:t> </a:t>
            </a:r>
            <a:r>
              <a:rPr lang="cs-CZ" dirty="0" err="1"/>
              <a:t>Nash</a:t>
            </a:r>
            <a:r>
              <a:rPr lang="cs-CZ" dirty="0"/>
              <a:t> – Nobel </a:t>
            </a:r>
            <a:r>
              <a:rPr lang="cs-CZ" dirty="0" err="1"/>
              <a:t>prize</a:t>
            </a:r>
            <a:r>
              <a:rPr lang="cs-CZ" dirty="0"/>
              <a:t> 1994</a:t>
            </a:r>
            <a:endParaRPr lang="en-GB" noProof="0" dirty="0"/>
          </a:p>
          <a:p>
            <a:r>
              <a:rPr lang="en-GB" noProof="0" dirty="0"/>
              <a:t>Economic behaviour – selection of strategy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Seeking of optimal mixed strategy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142287" cy="4860925"/>
          </a:xfrm>
        </p:spPr>
        <p:txBody>
          <a:bodyPr/>
          <a:lstStyle/>
          <a:p>
            <a:r>
              <a:rPr lang="en-GB" noProof="0"/>
              <a:t>Player A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r</a:t>
            </a:r>
            <a:r>
              <a:rPr lang="en-GB" baseline="30000" noProof="0"/>
              <a:t>T</a:t>
            </a:r>
            <a:r>
              <a:rPr lang="en-GB" b="1" noProof="0"/>
              <a:t>a</a:t>
            </a:r>
            <a:r>
              <a:rPr lang="en-GB" baseline="-25000" noProof="0"/>
              <a:t>j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w  for all j=1,...,n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>
                <a:sym typeface="Symbol" pitchFamily="18" charset="2"/>
              </a:rPr>
              <a:t></a:t>
            </a:r>
            <a:r>
              <a:rPr lang="en-GB" noProof="0"/>
              <a:t> r</a:t>
            </a:r>
            <a:r>
              <a:rPr lang="en-GB" baseline="-25000" noProof="0"/>
              <a:t>i</a:t>
            </a:r>
            <a:r>
              <a:rPr lang="en-GB" noProof="0"/>
              <a:t> = 1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r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</a:t>
            </a:r>
            <a:r>
              <a:rPr lang="en-GB" b="1" noProof="0"/>
              <a:t>0</a:t>
            </a:r>
            <a:endParaRPr lang="en-GB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/>
              <a:t>w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max</a:t>
            </a:r>
          </a:p>
          <a:p>
            <a:r>
              <a:rPr lang="en-GB" noProof="0"/>
              <a:t>Player A  (transformation x</a:t>
            </a:r>
            <a:r>
              <a:rPr lang="en-GB" baseline="-25000" noProof="0"/>
              <a:t>i</a:t>
            </a:r>
            <a:r>
              <a:rPr lang="en-GB" noProof="0"/>
              <a:t> = r</a:t>
            </a:r>
            <a:r>
              <a:rPr lang="en-GB" baseline="-25000" noProof="0"/>
              <a:t>i</a:t>
            </a:r>
            <a:r>
              <a:rPr lang="en-GB" noProof="0"/>
              <a:t>/w)</a:t>
            </a:r>
            <a:endParaRPr lang="en-GB" b="1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x</a:t>
            </a:r>
            <a:r>
              <a:rPr lang="en-GB" baseline="30000" noProof="0"/>
              <a:t>T</a:t>
            </a:r>
            <a:r>
              <a:rPr lang="en-GB" b="1" noProof="0"/>
              <a:t>a</a:t>
            </a:r>
            <a:r>
              <a:rPr lang="en-GB" baseline="-25000" noProof="0"/>
              <a:t>j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1  for all j=1,...,n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>
                <a:solidFill>
                  <a:schemeClr val="hlink"/>
                </a:solidFill>
                <a:sym typeface="Symbol" pitchFamily="18" charset="2"/>
              </a:rPr>
              <a:t></a:t>
            </a:r>
            <a:r>
              <a:rPr lang="en-GB" noProof="0">
                <a:solidFill>
                  <a:schemeClr val="hlink"/>
                </a:solidFill>
              </a:rPr>
              <a:t> x</a:t>
            </a:r>
            <a:r>
              <a:rPr lang="en-GB" baseline="-25000" noProof="0">
                <a:solidFill>
                  <a:schemeClr val="hlink"/>
                </a:solidFill>
              </a:rPr>
              <a:t>i</a:t>
            </a:r>
            <a:r>
              <a:rPr lang="en-GB" noProof="0">
                <a:solidFill>
                  <a:schemeClr val="hlink"/>
                </a:solidFill>
              </a:rPr>
              <a:t> = 1/w</a:t>
            </a:r>
            <a:endParaRPr lang="en-GB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x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</a:t>
            </a:r>
            <a:r>
              <a:rPr lang="en-GB" b="1" noProof="0"/>
              <a:t>0</a:t>
            </a:r>
            <a:endParaRPr lang="en-GB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>
                <a:solidFill>
                  <a:schemeClr val="hlink"/>
                </a:solidFill>
              </a:rPr>
              <a:t>1/w =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</a:t>
            </a:r>
            <a:r>
              <a:rPr lang="en-GB" noProof="0"/>
              <a:t> x</a:t>
            </a:r>
            <a:r>
              <a:rPr lang="en-GB" baseline="-25000" noProof="0"/>
              <a:t>i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min</a:t>
            </a:r>
            <a:endParaRPr lang="en-GB" noProof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Seeking of optimal mixed strategy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844675"/>
            <a:ext cx="5105400" cy="4724400"/>
          </a:xfrm>
        </p:spPr>
        <p:txBody>
          <a:bodyPr/>
          <a:lstStyle/>
          <a:p>
            <a:r>
              <a:rPr lang="en-GB" noProof="0"/>
              <a:t>Theory of duality</a:t>
            </a:r>
          </a:p>
          <a:p>
            <a:r>
              <a:rPr lang="en-GB" noProof="0"/>
              <a:t>Player A</a:t>
            </a:r>
            <a:endParaRPr lang="en-GB" b="1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x</a:t>
            </a:r>
            <a:r>
              <a:rPr lang="en-GB" baseline="30000" noProof="0"/>
              <a:t>T</a:t>
            </a:r>
            <a:r>
              <a:rPr lang="en-GB" b="1" noProof="0"/>
              <a:t>a</a:t>
            </a:r>
            <a:r>
              <a:rPr lang="en-GB" baseline="-25000" noProof="0"/>
              <a:t>j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1  for all j=1,...,n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x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</a:t>
            </a:r>
            <a:r>
              <a:rPr lang="en-GB" b="1" noProof="0"/>
              <a:t>0</a:t>
            </a:r>
            <a:endParaRPr lang="en-GB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>
                <a:sym typeface="Symbol" pitchFamily="18" charset="2"/>
              </a:rPr>
              <a:t></a:t>
            </a:r>
            <a:r>
              <a:rPr lang="en-GB" noProof="0"/>
              <a:t> x</a:t>
            </a:r>
            <a:r>
              <a:rPr lang="en-GB" baseline="-25000" noProof="0"/>
              <a:t>i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min</a:t>
            </a:r>
          </a:p>
          <a:p>
            <a:pPr>
              <a:spcBef>
                <a:spcPct val="0"/>
              </a:spcBef>
            </a:pPr>
            <a:r>
              <a:rPr lang="en-GB" noProof="0"/>
              <a:t>Player B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a</a:t>
            </a:r>
            <a:r>
              <a:rPr lang="en-GB" baseline="-25000" noProof="0"/>
              <a:t>j</a:t>
            </a:r>
            <a:r>
              <a:rPr lang="en-GB" b="1" noProof="0"/>
              <a:t>y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1  for all i=1,...,m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y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</a:t>
            </a:r>
            <a:r>
              <a:rPr lang="en-GB" b="1" noProof="0"/>
              <a:t>0</a:t>
            </a:r>
            <a:endParaRPr lang="en-GB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>
                <a:sym typeface="Symbol" pitchFamily="18" charset="2"/>
              </a:rPr>
              <a:t></a:t>
            </a:r>
            <a:r>
              <a:rPr lang="en-GB" noProof="0"/>
              <a:t> y</a:t>
            </a:r>
            <a:r>
              <a:rPr lang="en-GB" baseline="-25000" noProof="0"/>
              <a:t>j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max</a:t>
            </a:r>
            <a:endParaRPr lang="en-GB" noProof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Seeking of optimal mixed strategy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3272" cy="4696544"/>
          </a:xfrm>
        </p:spPr>
        <p:txBody>
          <a:bodyPr/>
          <a:lstStyle/>
          <a:p>
            <a:r>
              <a:rPr lang="en-GB" noProof="0" dirty="0"/>
              <a:t>Transformation of models is possible only in the case of </a:t>
            </a:r>
            <a:r>
              <a:rPr lang="en-US" dirty="0"/>
              <a:t>positive </a:t>
            </a:r>
            <a:r>
              <a:rPr lang="en-GB" noProof="0" dirty="0"/>
              <a:t>payoffs, because value of game w </a:t>
            </a:r>
            <a:r>
              <a:rPr lang="cs-CZ" noProof="0" dirty="0"/>
              <a:t>has to </a:t>
            </a:r>
            <a:r>
              <a:rPr lang="cs-CZ" noProof="0" dirty="0" err="1"/>
              <a:t>be</a:t>
            </a:r>
            <a:r>
              <a:rPr lang="en-GB" noProof="0" dirty="0"/>
              <a:t> positive </a:t>
            </a:r>
          </a:p>
          <a:p>
            <a:r>
              <a:rPr lang="en-GB" noProof="0" dirty="0"/>
              <a:t>Non negative elements of payoff matrix</a:t>
            </a:r>
          </a:p>
          <a:p>
            <a:pPr lvl="1"/>
            <a:endParaRPr lang="en-GB" sz="3200" noProof="0" dirty="0"/>
          </a:p>
          <a:p>
            <a:pPr lvl="1"/>
            <a:endParaRPr lang="en-GB" sz="3200" noProof="0" dirty="0"/>
          </a:p>
          <a:p>
            <a:pPr marL="0" indent="0" algn="ctr">
              <a:buNone/>
            </a:pPr>
            <a:endParaRPr lang="cs-CZ" sz="1400" b="1" i="1" noProof="0" dirty="0"/>
          </a:p>
          <a:p>
            <a:pPr marL="0" indent="0" algn="ctr">
              <a:buNone/>
            </a:pPr>
            <a:r>
              <a:rPr lang="en-GB" b="1" i="1" noProof="0" dirty="0"/>
              <a:t>Do not forget do </a:t>
            </a:r>
            <a:r>
              <a:rPr lang="cs-CZ" b="1" i="1" noProof="0" dirty="0" err="1"/>
              <a:t>carry</a:t>
            </a:r>
            <a:r>
              <a:rPr lang="cs-CZ" b="1" i="1" noProof="0" dirty="0"/>
              <a:t> </a:t>
            </a:r>
            <a:r>
              <a:rPr lang="cs-CZ" b="1" i="1" noProof="0" dirty="0" err="1"/>
              <a:t>back</a:t>
            </a:r>
            <a:r>
              <a:rPr lang="cs-CZ" b="1" i="1" noProof="0" dirty="0"/>
              <a:t> </a:t>
            </a:r>
            <a:r>
              <a:rPr lang="en-GB" b="1" i="1" noProof="0" dirty="0"/>
              <a:t>this transformation</a:t>
            </a:r>
            <a:r>
              <a:rPr lang="cs-CZ" b="1" i="1" noProof="0" dirty="0"/>
              <a:t> </a:t>
            </a:r>
            <a:r>
              <a:rPr lang="en-GB" b="1" i="1" noProof="0" dirty="0"/>
              <a:t>!!!!!!!!!</a:t>
            </a: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3635896" y="4005064"/>
          <a:ext cx="34290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4" name="Rovnice" r:id="rId4" imgW="1308100" imgH="381000" progId="Equation.3">
                  <p:embed/>
                </p:oleObj>
              </mc:Choice>
              <mc:Fallback>
                <p:oleObj name="Rovnice" r:id="rId4" imgW="1308100" imgH="38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005064"/>
                        <a:ext cx="3429000" cy="9985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solution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523287" cy="4608661"/>
          </a:xfrm>
        </p:spPr>
        <p:txBody>
          <a:bodyPr/>
          <a:lstStyle/>
          <a:p>
            <a:r>
              <a:rPr lang="en-GB" sz="2800" b="1" dirty="0"/>
              <a:t>The Minimax Theorem. </a:t>
            </a:r>
          </a:p>
          <a:p>
            <a:pPr lvl="1"/>
            <a:r>
              <a:rPr lang="en-GB" sz="2600" i="1" dirty="0">
                <a:ea typeface="+mn-ea"/>
                <a:cs typeface="+mn-cs"/>
              </a:rPr>
              <a:t>For every finite two-person zero-sum game,</a:t>
            </a:r>
          </a:p>
          <a:p>
            <a:pPr lvl="1"/>
            <a:r>
              <a:rPr lang="en-GB" sz="2600" i="1" dirty="0">
                <a:ea typeface="+mn-ea"/>
                <a:cs typeface="+mn-cs"/>
              </a:rPr>
              <a:t>(1) there is a number w, called the value of the game,</a:t>
            </a:r>
          </a:p>
          <a:p>
            <a:pPr lvl="1"/>
            <a:r>
              <a:rPr lang="en-GB" sz="2600" i="1" dirty="0">
                <a:ea typeface="+mn-ea"/>
                <a:cs typeface="+mn-cs"/>
              </a:rPr>
              <a:t>(2) there is a mixed strategy for Player A such that his average gain is at least w no matter what B does, and</a:t>
            </a:r>
          </a:p>
          <a:p>
            <a:pPr lvl="1"/>
            <a:r>
              <a:rPr lang="en-GB" sz="2600" i="1" dirty="0">
                <a:ea typeface="+mn-ea"/>
                <a:cs typeface="+mn-cs"/>
              </a:rPr>
              <a:t>(3) there is a mixed strategy for Player B such that his average loss is at most w no matter what A does.</a:t>
            </a:r>
            <a:endParaRPr lang="en-GB" sz="2600" i="1" dirty="0"/>
          </a:p>
          <a:p>
            <a:pPr lvl="4"/>
            <a:endParaRPr lang="cs-CZ" sz="1600" dirty="0"/>
          </a:p>
          <a:p>
            <a:r>
              <a:rPr lang="en-GB" sz="2800" dirty="0"/>
              <a:t>Fundamental theorem of game theory says, that optimal mixed strategy exists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/>
              <a:t>Player A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0,5r</a:t>
            </a:r>
            <a:r>
              <a:rPr lang="en-GB" baseline="-25000" noProof="0"/>
              <a:t>1</a:t>
            </a:r>
            <a:r>
              <a:rPr lang="en-GB" noProof="0"/>
              <a:t> + 0,7r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w	 0,5x</a:t>
            </a:r>
            <a:r>
              <a:rPr lang="en-GB" baseline="-25000" noProof="0"/>
              <a:t>1</a:t>
            </a:r>
            <a:r>
              <a:rPr lang="en-GB" noProof="0"/>
              <a:t> + 0,7x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0,8r</a:t>
            </a:r>
            <a:r>
              <a:rPr lang="en-GB" baseline="-25000" noProof="0"/>
              <a:t>1</a:t>
            </a:r>
            <a:r>
              <a:rPr lang="en-GB" noProof="0"/>
              <a:t> + 0,4r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w	 0,8x</a:t>
            </a:r>
            <a:r>
              <a:rPr lang="en-GB" baseline="-25000" noProof="0"/>
              <a:t>1</a:t>
            </a:r>
            <a:r>
              <a:rPr lang="en-GB" noProof="0"/>
              <a:t> + 0,4x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          r</a:t>
            </a:r>
            <a:r>
              <a:rPr lang="en-GB" baseline="-25000" noProof="0"/>
              <a:t>1</a:t>
            </a:r>
            <a:r>
              <a:rPr lang="en-GB" noProof="0"/>
              <a:t> + r</a:t>
            </a:r>
            <a:r>
              <a:rPr lang="en-GB" baseline="-25000" noProof="0"/>
              <a:t>2</a:t>
            </a:r>
            <a:r>
              <a:rPr lang="en-GB" noProof="0"/>
              <a:t> = 1	          (x</a:t>
            </a:r>
            <a:r>
              <a:rPr lang="en-GB" baseline="-25000" noProof="0"/>
              <a:t>1</a:t>
            </a:r>
            <a:r>
              <a:rPr lang="en-GB" noProof="0"/>
              <a:t> + x</a:t>
            </a:r>
            <a:r>
              <a:rPr lang="en-GB" baseline="-25000" noProof="0"/>
              <a:t>2</a:t>
            </a:r>
            <a:r>
              <a:rPr lang="en-GB" noProof="0"/>
              <a:t> = </a:t>
            </a:r>
            <a:r>
              <a:rPr lang="en-GB" baseline="30000" noProof="0"/>
              <a:t>1</a:t>
            </a:r>
            <a:r>
              <a:rPr lang="en-GB" noProof="0"/>
              <a:t>/</a:t>
            </a:r>
            <a:r>
              <a:rPr lang="en-GB" baseline="-25000" noProof="0"/>
              <a:t>w</a:t>
            </a:r>
            <a:r>
              <a:rPr lang="en-GB" noProof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           r</a:t>
            </a:r>
            <a:r>
              <a:rPr lang="en-GB" baseline="-25000" noProof="0"/>
              <a:t>1</a:t>
            </a:r>
            <a:r>
              <a:rPr lang="en-GB" noProof="0"/>
              <a:t> , r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0		 	  x</a:t>
            </a:r>
            <a:r>
              <a:rPr lang="en-GB" baseline="-25000" noProof="0"/>
              <a:t>1</a:t>
            </a:r>
            <a:r>
              <a:rPr lang="en-GB" noProof="0"/>
              <a:t> , x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0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w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max		 x</a:t>
            </a:r>
            <a:r>
              <a:rPr lang="en-GB" baseline="-25000" noProof="0"/>
              <a:t>1</a:t>
            </a:r>
            <a:r>
              <a:rPr lang="en-GB" noProof="0"/>
              <a:t> + x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min</a:t>
            </a:r>
            <a:endParaRPr lang="en-GB" noProof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/>
              <a:t>Player B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0,5s</a:t>
            </a:r>
            <a:r>
              <a:rPr lang="en-GB" baseline="-25000" noProof="0"/>
              <a:t>1</a:t>
            </a:r>
            <a:r>
              <a:rPr lang="en-GB" noProof="0"/>
              <a:t> + 0,8s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w	 0,5y</a:t>
            </a:r>
            <a:r>
              <a:rPr lang="en-GB" baseline="-25000" noProof="0"/>
              <a:t>1</a:t>
            </a:r>
            <a:r>
              <a:rPr lang="en-GB" noProof="0"/>
              <a:t> + 0,8y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0,7s</a:t>
            </a:r>
            <a:r>
              <a:rPr lang="en-GB" baseline="-25000" noProof="0"/>
              <a:t>1</a:t>
            </a:r>
            <a:r>
              <a:rPr lang="en-GB" noProof="0"/>
              <a:t> + 0,4s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w	 0,7y</a:t>
            </a:r>
            <a:r>
              <a:rPr lang="en-GB" baseline="-25000" noProof="0"/>
              <a:t>1</a:t>
            </a:r>
            <a:r>
              <a:rPr lang="en-GB" noProof="0"/>
              <a:t> + 0,4y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          s</a:t>
            </a:r>
            <a:r>
              <a:rPr lang="en-GB" baseline="-25000" noProof="0"/>
              <a:t>1</a:t>
            </a:r>
            <a:r>
              <a:rPr lang="en-GB" noProof="0"/>
              <a:t> + s</a:t>
            </a:r>
            <a:r>
              <a:rPr lang="en-GB" baseline="-25000" noProof="0"/>
              <a:t>2</a:t>
            </a:r>
            <a:r>
              <a:rPr lang="en-GB" noProof="0"/>
              <a:t> = 1	          (y</a:t>
            </a:r>
            <a:r>
              <a:rPr lang="en-GB" baseline="-25000" noProof="0"/>
              <a:t>1</a:t>
            </a:r>
            <a:r>
              <a:rPr lang="en-GB" noProof="0"/>
              <a:t> + y</a:t>
            </a:r>
            <a:r>
              <a:rPr lang="en-GB" baseline="-25000" noProof="0"/>
              <a:t>2</a:t>
            </a:r>
            <a:r>
              <a:rPr lang="en-GB" noProof="0"/>
              <a:t> = </a:t>
            </a:r>
            <a:r>
              <a:rPr lang="en-GB" baseline="30000" noProof="0"/>
              <a:t>1</a:t>
            </a:r>
            <a:r>
              <a:rPr lang="en-GB" noProof="0"/>
              <a:t>/</a:t>
            </a:r>
            <a:r>
              <a:rPr lang="en-GB" baseline="-25000" noProof="0"/>
              <a:t>w</a:t>
            </a:r>
            <a:r>
              <a:rPr lang="en-GB" noProof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           s</a:t>
            </a:r>
            <a:r>
              <a:rPr lang="en-GB" baseline="-25000" noProof="0"/>
              <a:t>1</a:t>
            </a:r>
            <a:r>
              <a:rPr lang="en-GB" noProof="0"/>
              <a:t> , s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0	 	  y</a:t>
            </a:r>
            <a:r>
              <a:rPr lang="en-GB" baseline="-25000" noProof="0"/>
              <a:t>1</a:t>
            </a:r>
            <a:r>
              <a:rPr lang="en-GB" noProof="0"/>
              <a:t> , y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0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w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min		 	y</a:t>
            </a:r>
            <a:r>
              <a:rPr lang="en-GB" baseline="-25000" noProof="0"/>
              <a:t>1</a:t>
            </a:r>
            <a:r>
              <a:rPr lang="en-GB" noProof="0"/>
              <a:t> + y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max</a:t>
            </a:r>
            <a:endParaRPr lang="en-GB" noProof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7772400" cy="609600"/>
          </a:xfrm>
        </p:spPr>
        <p:txBody>
          <a:bodyPr/>
          <a:lstStyle/>
          <a:p>
            <a:r>
              <a:rPr lang="en-GB" noProof="0"/>
              <a:t>Optimal mixed strategies</a:t>
            </a:r>
            <a:endParaRPr lang="en-GB" noProof="0" dirty="0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395288" y="2492375"/>
          <a:ext cx="84582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0" name="List" r:id="rId4" imgW="3667071" imgH="685711" progId="Excel.Sheet.8">
                  <p:embed/>
                </p:oleObj>
              </mc:Choice>
              <mc:Fallback>
                <p:oleObj name="List" r:id="rId4" imgW="3667071" imgH="685711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92375"/>
                        <a:ext cx="845820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2166938" y="4195487"/>
          <a:ext cx="4925342" cy="254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1" name="Equation" r:id="rId6" imgW="2387520" imgH="1269720" progId="">
                  <p:embed/>
                </p:oleObj>
              </mc:Choice>
              <mc:Fallback>
                <p:oleObj name="Equation" r:id="rId6" imgW="2387520" imgH="126972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195487"/>
                        <a:ext cx="4925342" cy="25450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Game against nature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280920" cy="1224136"/>
          </a:xfrm>
        </p:spPr>
        <p:txBody>
          <a:bodyPr/>
          <a:lstStyle/>
          <a:p>
            <a:r>
              <a:rPr lang="en-GB" noProof="0" dirty="0"/>
              <a:t>Non-intelligent (</a:t>
            </a:r>
            <a:r>
              <a:rPr lang="en-GB" noProof="0" dirty="0" err="1"/>
              <a:t>irational</a:t>
            </a:r>
            <a:r>
              <a:rPr lang="en-GB" noProof="0" dirty="0"/>
              <a:t>) player – nature</a:t>
            </a:r>
          </a:p>
          <a:p>
            <a:r>
              <a:rPr lang="en-GB" noProof="0" dirty="0"/>
              <a:t>Decision models</a:t>
            </a:r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1115616" y="3356992"/>
          <a:ext cx="6768752" cy="242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4" name="List" r:id="rId4" imgW="3581509" imgH="1276303" progId="Excel.Sheet.8">
                  <p:embed/>
                </p:oleObj>
              </mc:Choice>
              <mc:Fallback>
                <p:oleObj name="List" r:id="rId4" imgW="3581509" imgH="1276303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356992"/>
                        <a:ext cx="6768752" cy="2429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Game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7913687" cy="4327525"/>
          </a:xfrm>
        </p:spPr>
        <p:txBody>
          <a:bodyPr/>
          <a:lstStyle/>
          <a:p>
            <a:r>
              <a:rPr lang="en-GB" dirty="0"/>
              <a:t>Model of conflict or competition</a:t>
            </a:r>
          </a:p>
          <a:p>
            <a:r>
              <a:rPr lang="en-GB" dirty="0"/>
              <a:t>Cooperative, non-cooperative games</a:t>
            </a:r>
          </a:p>
          <a:p>
            <a:r>
              <a:rPr lang="en-GB" noProof="0" dirty="0"/>
              <a:t>Antagonistic – non-antagonistic game</a:t>
            </a:r>
          </a:p>
          <a:p>
            <a:r>
              <a:rPr lang="en-GB" noProof="0" dirty="0"/>
              <a:t>Time – simultaneous and sequential game</a:t>
            </a:r>
          </a:p>
          <a:p>
            <a:r>
              <a:rPr lang="en-GB" noProof="0" dirty="0"/>
              <a:t>Repetition</a:t>
            </a:r>
          </a:p>
          <a:p>
            <a:r>
              <a:rPr lang="en-GB" noProof="0" dirty="0"/>
              <a:t>Game - play - strategy - move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Players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147050" cy="4479925"/>
          </a:xfrm>
        </p:spPr>
        <p:txBody>
          <a:bodyPr/>
          <a:lstStyle/>
          <a:p>
            <a:r>
              <a:rPr lang="en-GB" noProof="0"/>
              <a:t>Number of players</a:t>
            </a:r>
          </a:p>
          <a:p>
            <a:r>
              <a:rPr lang="en-GB" noProof="0"/>
              <a:t>Intelligent (rational) and noninteligent (irational) players</a:t>
            </a:r>
          </a:p>
          <a:p>
            <a:r>
              <a:rPr lang="en-GB" noProof="0"/>
              <a:t>Form of cooperation </a:t>
            </a:r>
            <a:endParaRPr lang="en-GB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Strategy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18487" cy="4286250"/>
          </a:xfrm>
        </p:spPr>
        <p:txBody>
          <a:bodyPr/>
          <a:lstStyle/>
          <a:p>
            <a:r>
              <a:rPr lang="en-GB" noProof="0"/>
              <a:t>Player‘s behaviour</a:t>
            </a:r>
          </a:p>
          <a:p>
            <a:r>
              <a:rPr lang="en-GB" noProof="0"/>
              <a:t>Game - play- strategy - move</a:t>
            </a:r>
          </a:p>
          <a:p>
            <a:r>
              <a:rPr lang="en-GB"/>
              <a:t>Finite, infinite games</a:t>
            </a:r>
          </a:p>
          <a:p>
            <a:r>
              <a:rPr lang="en-GB"/>
              <a:t>Discrete, continuous games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Payoff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Player</a:t>
            </a:r>
            <a:r>
              <a:rPr lang="en-GB" dirty="0"/>
              <a:t>s‘ </a:t>
            </a:r>
            <a:r>
              <a:rPr lang="en-GB" noProof="0" dirty="0"/>
              <a:t>result</a:t>
            </a:r>
            <a:r>
              <a:rPr lang="cs-CZ" noProof="0" dirty="0"/>
              <a:t>s</a:t>
            </a:r>
            <a:r>
              <a:rPr lang="en-GB" noProof="0" dirty="0"/>
              <a:t>, </a:t>
            </a:r>
            <a:r>
              <a:rPr lang="en-GB" noProof="0" dirty="0" err="1"/>
              <a:t>outcom</a:t>
            </a:r>
            <a:r>
              <a:rPr lang="cs-CZ" noProof="0" dirty="0"/>
              <a:t>s</a:t>
            </a:r>
            <a:endParaRPr lang="en-GB" noProof="0" dirty="0"/>
          </a:p>
          <a:p>
            <a:r>
              <a:rPr lang="en-GB" dirty="0"/>
              <a:t>Depends on the choice of the strategies of all players </a:t>
            </a:r>
            <a:endParaRPr lang="en-GB" noProof="0" dirty="0"/>
          </a:p>
          <a:p>
            <a:r>
              <a:rPr lang="en-GB" noProof="0" dirty="0"/>
              <a:t>Payoff function</a:t>
            </a:r>
            <a:r>
              <a:rPr lang="cs-CZ" noProof="0" dirty="0"/>
              <a:t>s</a:t>
            </a:r>
            <a:endParaRPr lang="en-GB" noProof="0" dirty="0"/>
          </a:p>
          <a:p>
            <a:r>
              <a:rPr lang="en-GB" noProof="0" dirty="0"/>
              <a:t>Maximization of profit</a:t>
            </a:r>
          </a:p>
          <a:p>
            <a:r>
              <a:rPr lang="en-GB" dirty="0"/>
              <a:t>Constant-sum, non-constant-sum games</a:t>
            </a:r>
            <a:endParaRPr lang="en-GB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Solution of game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3272" cy="4840560"/>
          </a:xfrm>
        </p:spPr>
        <p:txBody>
          <a:bodyPr/>
          <a:lstStyle/>
          <a:p>
            <a:r>
              <a:rPr lang="en-GB" dirty="0"/>
              <a:t>Each player tries to maximize his welfare</a:t>
            </a:r>
            <a:r>
              <a:rPr lang="cs-CZ" dirty="0"/>
              <a:t>, profit</a:t>
            </a:r>
            <a:r>
              <a:rPr lang="en-GB" dirty="0"/>
              <a:t> at the expense of the others.</a:t>
            </a:r>
          </a:p>
          <a:p>
            <a:r>
              <a:rPr lang="en-US" dirty="0"/>
              <a:t>Result – </a:t>
            </a:r>
            <a:r>
              <a:rPr lang="en-US" b="1" dirty="0"/>
              <a:t>The best (optimal) strategies </a:t>
            </a:r>
            <a:r>
              <a:rPr lang="en-US" dirty="0"/>
              <a:t>which gives to each player the best outcome </a:t>
            </a:r>
            <a:r>
              <a:rPr lang="cs-CZ" dirty="0" err="1"/>
              <a:t>related</a:t>
            </a:r>
            <a:r>
              <a:rPr lang="en-US" dirty="0"/>
              <a:t> to the other players and their strategies</a:t>
            </a:r>
          </a:p>
          <a:p>
            <a:pPr lvl="1"/>
            <a:r>
              <a:rPr lang="en-GB" dirty="0"/>
              <a:t>Maximal possible win of each player</a:t>
            </a:r>
            <a:endParaRPr lang="en-GB" noProof="0" dirty="0"/>
          </a:p>
          <a:p>
            <a:r>
              <a:rPr lang="en-GB" b="1" noProof="0" dirty="0"/>
              <a:t>Value of game </a:t>
            </a:r>
            <a:r>
              <a:rPr lang="en-GB" dirty="0"/>
              <a:t>– players‘</a:t>
            </a:r>
            <a:r>
              <a:rPr lang="cs-CZ" dirty="0"/>
              <a:t> </a:t>
            </a:r>
            <a:r>
              <a:rPr lang="en-GB" dirty="0"/>
              <a:t>result</a:t>
            </a:r>
            <a:r>
              <a:rPr lang="cs-CZ" dirty="0"/>
              <a:t>s</a:t>
            </a:r>
            <a:r>
              <a:rPr lang="en-GB" noProof="0" dirty="0"/>
              <a:t>, expected payoff</a:t>
            </a:r>
            <a:r>
              <a:rPr lang="cs-CZ" noProof="0" dirty="0"/>
              <a:t>s</a:t>
            </a:r>
            <a:endParaRPr lang="en-GB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of game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Tree (extensive) form of model</a:t>
            </a:r>
          </a:p>
          <a:p>
            <a:pPr lvl="1"/>
            <a:r>
              <a:rPr lang="en-GB" noProof="0" dirty="0"/>
              <a:t>Game tree (decision tree - moves)</a:t>
            </a:r>
          </a:p>
          <a:p>
            <a:r>
              <a:rPr lang="en-GB" noProof="0" dirty="0"/>
              <a:t>Normal form of model</a:t>
            </a:r>
          </a:p>
          <a:p>
            <a:pPr lvl="1"/>
            <a:r>
              <a:rPr lang="en-GB" dirty="0"/>
              <a:t>List of players, list of strategy spaces, and list of payoff functions</a:t>
            </a:r>
            <a:endParaRPr lang="en-GB" noProof="0" dirty="0"/>
          </a:p>
          <a:p>
            <a:pPr lvl="1"/>
            <a:r>
              <a:rPr lang="en-GB" noProof="0" dirty="0"/>
              <a:t>Payoff matrix (decision matrix)</a:t>
            </a:r>
            <a:endParaRPr lang="cs-CZ" noProof="0" dirty="0"/>
          </a:p>
          <a:p>
            <a:r>
              <a:rPr lang="en-GB" dirty="0"/>
              <a:t>Characteristic function form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/>
              <a:t> model</a:t>
            </a:r>
            <a:endParaRPr lang="cs-CZ" dirty="0"/>
          </a:p>
          <a:p>
            <a:pPr lvl="1"/>
            <a:r>
              <a:rPr lang="cs-CZ" noProof="0" dirty="0" err="1"/>
              <a:t>Payoffs</a:t>
            </a:r>
            <a:r>
              <a:rPr lang="cs-CZ" noProof="0" dirty="0"/>
              <a:t> </a:t>
            </a:r>
            <a:r>
              <a:rPr lang="cs-CZ" noProof="0" dirty="0" err="1"/>
              <a:t>of</a:t>
            </a:r>
            <a:r>
              <a:rPr lang="cs-CZ" noProof="0" dirty="0"/>
              <a:t> </a:t>
            </a:r>
            <a:r>
              <a:rPr lang="cs-CZ" noProof="0" dirty="0" err="1"/>
              <a:t>all</a:t>
            </a:r>
            <a:r>
              <a:rPr lang="cs-CZ" noProof="0" dirty="0"/>
              <a:t> </a:t>
            </a:r>
            <a:r>
              <a:rPr lang="cs-CZ" noProof="0" dirty="0" err="1"/>
              <a:t>coalitions</a:t>
            </a:r>
            <a:endParaRPr lang="en-GB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dirty="0"/>
              <a:t>Two-person game</a:t>
            </a:r>
          </a:p>
          <a:p>
            <a:r>
              <a:rPr lang="en-GB" b="1" i="1" dirty="0"/>
              <a:t>Finite number of strategies for each player</a:t>
            </a:r>
          </a:p>
          <a:p>
            <a:r>
              <a:rPr lang="en-GB" b="1" i="1" dirty="0"/>
              <a:t>Zero-sum game</a:t>
            </a:r>
          </a:p>
          <a:p>
            <a:pPr lvl="1"/>
            <a:r>
              <a:rPr lang="en-GB" dirty="0"/>
              <a:t>Sum of payoffs for both players is zero </a:t>
            </a:r>
          </a:p>
          <a:p>
            <a:pPr lvl="1"/>
            <a:r>
              <a:rPr lang="en-GB" dirty="0" err="1"/>
              <a:t>Outcom</a:t>
            </a:r>
            <a:r>
              <a:rPr lang="en-GB" dirty="0"/>
              <a:t> of one player is a loss of the other player</a:t>
            </a:r>
          </a:p>
          <a:p>
            <a:pPr lvl="8"/>
            <a:endParaRPr lang="en-GB" dirty="0"/>
          </a:p>
          <a:p>
            <a:r>
              <a:rPr lang="en-GB" noProof="0" dirty="0"/>
              <a:t>Matrix form of game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vadrant">
  <a:themeElements>
    <a:clrScheme name="Kv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Kv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v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10">
        <a:dk1>
          <a:srgbClr val="000014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0F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11">
        <a:dk1>
          <a:srgbClr val="000014"/>
        </a:dk1>
        <a:lt1>
          <a:srgbClr val="FFFFFF"/>
        </a:lt1>
        <a:dk2>
          <a:srgbClr val="000099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0F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12">
        <a:dk1>
          <a:srgbClr val="000014"/>
        </a:dk1>
        <a:lt1>
          <a:srgbClr val="FFFFFF"/>
        </a:lt1>
        <a:dk2>
          <a:srgbClr val="000000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0F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712</TotalTime>
  <Words>1085</Words>
  <Application>Microsoft Office PowerPoint</Application>
  <PresentationFormat>Předvádění na obrazovce (4:3)</PresentationFormat>
  <Paragraphs>216</Paragraphs>
  <Slides>27</Slides>
  <Notes>27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4</vt:i4>
      </vt:variant>
      <vt:variant>
        <vt:lpstr>Nadpisy snímků</vt:lpstr>
      </vt:variant>
      <vt:variant>
        <vt:i4>27</vt:i4>
      </vt:variant>
    </vt:vector>
  </HeadingPairs>
  <TitlesOfParts>
    <vt:vector size="36" baseType="lpstr">
      <vt:lpstr>Arial</vt:lpstr>
      <vt:lpstr>Symbol</vt:lpstr>
      <vt:lpstr>Times New Roman</vt:lpstr>
      <vt:lpstr>Wingdings</vt:lpstr>
      <vt:lpstr>Kvadrant</vt:lpstr>
      <vt:lpstr>Document</vt:lpstr>
      <vt:lpstr>Rovnice</vt:lpstr>
      <vt:lpstr>List</vt:lpstr>
      <vt:lpstr>Equation</vt:lpstr>
      <vt:lpstr>GAME THEORY</vt:lpstr>
      <vt:lpstr>Game theory</vt:lpstr>
      <vt:lpstr>Game</vt:lpstr>
      <vt:lpstr>Players</vt:lpstr>
      <vt:lpstr>Strategy</vt:lpstr>
      <vt:lpstr>Payoff</vt:lpstr>
      <vt:lpstr>Solution of game</vt:lpstr>
      <vt:lpstr>Model of game</vt:lpstr>
      <vt:lpstr>Matrix game</vt:lpstr>
      <vt:lpstr>Matrix game in normal form</vt:lpstr>
      <vt:lpstr>Matrix game in tree form</vt:lpstr>
      <vt:lpstr>Pure and mixed strategy</vt:lpstr>
      <vt:lpstr>Optimal pure strategy</vt:lpstr>
      <vt:lpstr>Saddle point</vt:lpstr>
      <vt:lpstr>Matrix game solution</vt:lpstr>
      <vt:lpstr>Matrix game – Firms competition</vt:lpstr>
      <vt:lpstr>Matrix game – Firms competition</vt:lpstr>
      <vt:lpstr>Mixed strategies</vt:lpstr>
      <vt:lpstr>Seeking of optimal mixed strategy</vt:lpstr>
      <vt:lpstr>Seeking of optimal mixed strategy</vt:lpstr>
      <vt:lpstr>Seeking of optimal mixed strategy</vt:lpstr>
      <vt:lpstr>Seeking of optimal mixed strategy</vt:lpstr>
      <vt:lpstr>Matrix game solution</vt:lpstr>
      <vt:lpstr>Matrix game – Firms competition</vt:lpstr>
      <vt:lpstr>Matrix game – Firms competition</vt:lpstr>
      <vt:lpstr>Matrix game – Firms competition</vt:lpstr>
      <vt:lpstr>Game against nature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Lineární algebra</dc:title>
  <dc:creator>.</dc:creator>
  <cp:lastModifiedBy>Brožová Helena</cp:lastModifiedBy>
  <cp:revision>67</cp:revision>
  <dcterms:created xsi:type="dcterms:W3CDTF">2006-09-21T20:54:06Z</dcterms:created>
  <dcterms:modified xsi:type="dcterms:W3CDTF">2020-12-01T19:53:04Z</dcterms:modified>
</cp:coreProperties>
</file>