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3"/>
  </p:notesMasterIdLst>
  <p:sldIdLst>
    <p:sldId id="258" r:id="rId2"/>
    <p:sldId id="260" r:id="rId3"/>
    <p:sldId id="261" r:id="rId4"/>
    <p:sldId id="262" r:id="rId5"/>
    <p:sldId id="263" r:id="rId6"/>
    <p:sldId id="264" r:id="rId7"/>
    <p:sldId id="379" r:id="rId8"/>
    <p:sldId id="380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5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6" r:id="rId30"/>
    <p:sldId id="381" r:id="rId31"/>
    <p:sldId id="284" r:id="rId32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353" autoAdjust="0"/>
  </p:normalViewPr>
  <p:slideViewPr>
    <p:cSldViewPr>
      <p:cViewPr varScale="1">
        <p:scale>
          <a:sx n="98" d="100"/>
          <a:sy n="98" d="100"/>
        </p:scale>
        <p:origin x="157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cs-CZ"/>
          </a:p>
        </p:txBody>
      </p:sp>
      <p:sp>
        <p:nvSpPr>
          <p:cNvPr id="1054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07E4A2-2290-4166-A262-50C1CB9E37E7}" type="slidenum">
              <a:rPr lang="cs-CZ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E80CFC-59D8-4814-A4AF-1242292EA5DC}" type="slidenum">
              <a:rPr lang="cs-CZ"/>
              <a:pPr/>
              <a:t>1</a:t>
            </a:fld>
            <a:endParaRPr lang="cs-CZ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13AF8-3F83-4BCE-9EE5-4552029D69C7}" type="slidenum">
              <a:rPr lang="cs-CZ"/>
              <a:pPr/>
              <a:t>11</a:t>
            </a:fld>
            <a:endParaRPr lang="cs-CZ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388111-DB89-4DD2-8217-E62E23C9E117}" type="slidenum">
              <a:rPr lang="cs-CZ"/>
              <a:pPr/>
              <a:t>12</a:t>
            </a:fld>
            <a:endParaRPr lang="cs-CZ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702FD0-9FA4-492D-94A0-3EB2209293C9}" type="slidenum">
              <a:rPr lang="cs-CZ"/>
              <a:pPr/>
              <a:t>13</a:t>
            </a:fld>
            <a:endParaRPr lang="cs-CZ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4654C9-A789-41B4-BFA4-81EE1277C8AA}" type="slidenum">
              <a:rPr lang="cs-CZ"/>
              <a:pPr/>
              <a:t>14</a:t>
            </a:fld>
            <a:endParaRPr lang="cs-CZ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43C5A8-3E3A-4F8B-9621-C75785FBB440}" type="slidenum">
              <a:rPr lang="cs-CZ"/>
              <a:pPr/>
              <a:t>15</a:t>
            </a:fld>
            <a:endParaRPr lang="cs-CZ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7DE6EE-ECBE-4FD5-A8A6-2BC62F82D8C9}" type="slidenum">
              <a:rPr lang="cs-CZ"/>
              <a:pPr/>
              <a:t>16</a:t>
            </a:fld>
            <a:endParaRPr lang="cs-CZ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71C97-8F15-4265-BBF2-E20C7F0B7F8D}" type="slidenum">
              <a:rPr lang="cs-CZ"/>
              <a:pPr/>
              <a:t>17</a:t>
            </a:fld>
            <a:endParaRPr lang="cs-CZ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EA8863-E56D-4CB5-B291-4707F821C019}" type="slidenum">
              <a:rPr lang="cs-CZ"/>
              <a:pPr/>
              <a:t>18</a:t>
            </a:fld>
            <a:endParaRPr lang="cs-CZ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EA8863-E56D-4CB5-B291-4707F821C019}" type="slidenum">
              <a:rPr lang="cs-CZ"/>
              <a:pPr/>
              <a:t>19</a:t>
            </a:fld>
            <a:endParaRPr lang="cs-CZ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6CC4A0-0E1D-465A-81C7-51EE091C2024}" type="slidenum">
              <a:rPr lang="cs-CZ"/>
              <a:pPr/>
              <a:t>20</a:t>
            </a:fld>
            <a:endParaRPr lang="cs-CZ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C5795C-DD99-429B-89BB-0B4F5607550B}" type="slidenum">
              <a:rPr lang="cs-CZ"/>
              <a:pPr/>
              <a:t>2</a:t>
            </a:fld>
            <a:endParaRPr lang="cs-CZ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6751C4-CCD8-4EC0-B8B8-9A9F8840ED15}" type="slidenum">
              <a:rPr lang="cs-CZ"/>
              <a:pPr/>
              <a:t>21</a:t>
            </a:fld>
            <a:endParaRPr lang="cs-CZ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D5EAC7-3123-4D62-91B2-03F47832C1BD}" type="slidenum">
              <a:rPr lang="cs-CZ"/>
              <a:pPr/>
              <a:t>22</a:t>
            </a:fld>
            <a:endParaRPr lang="cs-CZ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4093EB-1D11-4673-8002-160B14AEE5F0}" type="slidenum">
              <a:rPr lang="cs-CZ"/>
              <a:pPr/>
              <a:t>23</a:t>
            </a:fld>
            <a:endParaRPr lang="cs-CZ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345E8F-723A-4609-A0E8-4D5A9039E886}" type="slidenum">
              <a:rPr lang="cs-CZ"/>
              <a:pPr/>
              <a:t>24</a:t>
            </a:fld>
            <a:endParaRPr lang="cs-CZ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7E464E-C5C5-4A22-8D85-B74F4658A4A0}" type="slidenum">
              <a:rPr lang="cs-CZ"/>
              <a:pPr/>
              <a:t>25</a:t>
            </a:fld>
            <a:endParaRPr lang="cs-CZ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F6BB69-A0ED-4C75-BD0A-1648C10FEC48}" type="slidenum">
              <a:rPr lang="cs-CZ"/>
              <a:pPr/>
              <a:t>26</a:t>
            </a:fld>
            <a:endParaRPr lang="cs-CZ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4BDA38-DB0D-4D21-8907-4EEE9C982648}" type="slidenum">
              <a:rPr lang="cs-CZ"/>
              <a:pPr/>
              <a:t>27</a:t>
            </a:fld>
            <a:endParaRPr lang="cs-CZ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6357FC-ABE8-4CFA-A829-119F7A159A99}" type="slidenum">
              <a:rPr lang="cs-CZ"/>
              <a:pPr/>
              <a:t>28</a:t>
            </a:fld>
            <a:endParaRPr lang="cs-CZ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6357FC-ABE8-4CFA-A829-119F7A159A99}" type="slidenum">
              <a:rPr lang="cs-CZ"/>
              <a:pPr/>
              <a:t>29</a:t>
            </a:fld>
            <a:endParaRPr lang="cs-CZ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910990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8DE2F9-5CEB-426B-81B4-FC056F8BBBAF}" type="slidenum">
              <a:rPr lang="cs-CZ"/>
              <a:pPr/>
              <a:t>31</a:t>
            </a:fld>
            <a:endParaRPr lang="cs-CZ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382924-C547-45A4-885E-11EC78DE79AF}" type="slidenum">
              <a:rPr lang="cs-CZ"/>
              <a:pPr/>
              <a:t>3</a:t>
            </a:fld>
            <a:endParaRPr lang="cs-CZ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8EB8C6-225D-4F1D-BA4D-8ACB5899515F}" type="slidenum">
              <a:rPr lang="cs-CZ"/>
              <a:pPr/>
              <a:t>4</a:t>
            </a:fld>
            <a:endParaRPr lang="cs-CZ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DC6E97-9628-4591-AE57-BAF411E5A353}" type="slidenum">
              <a:rPr lang="cs-CZ"/>
              <a:pPr/>
              <a:t>5</a:t>
            </a:fld>
            <a:endParaRPr lang="cs-CZ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B4B902-A7AE-4A56-9BDD-FC3A42DC8204}" type="slidenum">
              <a:rPr lang="cs-CZ"/>
              <a:pPr/>
              <a:t>6</a:t>
            </a:fld>
            <a:endParaRPr lang="cs-CZ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C9F32FA1-4A5D-FE0A-F942-D368AB54E2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491C6A2-D77F-4FFB-AD1A-897A05B4B63D}" type="slidenum">
              <a:rPr lang="cs-CZ" altLang="cs-CZ" smtClean="0"/>
              <a:pPr>
                <a:spcBef>
                  <a:spcPct val="0"/>
                </a:spcBef>
              </a:pPr>
              <a:t>8</a:t>
            </a:fld>
            <a:endParaRPr lang="cs-CZ" altLang="cs-CZ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D867AEB1-DE7B-68B0-414E-360EA6DFBC7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DDCEBF77-F0EA-10D2-0056-DD2FD15360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cs-CZ" alt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04D9F9-9242-4D29-BA45-C396713C835C}" type="slidenum">
              <a:rPr lang="cs-CZ"/>
              <a:pPr/>
              <a:t>9</a:t>
            </a:fld>
            <a:endParaRPr lang="cs-CZ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2B69D9-F832-4D3A-9898-CAFF0F2B3D86}" type="slidenum">
              <a:rPr lang="cs-CZ"/>
              <a:pPr/>
              <a:t>10</a:t>
            </a:fld>
            <a:endParaRPr lang="cs-CZ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cs-CZ" sz="240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Arial" charset="0"/>
              </a:defRPr>
            </a:lvl1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fld id="{D9EF542B-8293-42E7-9F25-DDA40B3EC5B1}" type="slidenum">
              <a:rPr lang="cs-CZ"/>
              <a:pPr/>
              <a:t>‹#›</a:t>
            </a:fld>
            <a:endParaRPr lang="cs-CZ"/>
          </a:p>
        </p:txBody>
      </p:sp>
      <p:grpSp>
        <p:nvGrpSpPr>
          <p:cNvPr id="96264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96265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cs-CZ" sz="2400"/>
            </a:p>
          </p:txBody>
        </p:sp>
        <p:sp>
          <p:nvSpPr>
            <p:cNvPr id="96266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cs-CZ" sz="2400"/>
            </a:p>
          </p:txBody>
        </p:sp>
        <p:sp>
          <p:nvSpPr>
            <p:cNvPr id="96267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cs-CZ" sz="2400"/>
            </a:p>
          </p:txBody>
        </p:sp>
        <p:sp>
          <p:nvSpPr>
            <p:cNvPr id="96268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cs-CZ" sz="2400"/>
            </a:p>
          </p:txBody>
        </p:sp>
        <p:sp>
          <p:nvSpPr>
            <p:cNvPr id="96269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cs-CZ"/>
            </a:p>
          </p:txBody>
        </p:sp>
        <p:sp>
          <p:nvSpPr>
            <p:cNvPr id="96270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cs-CZ" sz="240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FD36C5-04BD-426C-AC19-7E31E28BB195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F396BA-CC3C-449B-9DAF-A21A402DA637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7B962-041A-4128-8256-059F33DE29CA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920E95-3A23-4643-A268-F15DCBF6E6EE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8B43EA-EB05-4B42-B3FA-A0210BE4E7AD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86F78-9D97-45D6-A791-A29322B6B8DF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75884E-1660-4DF2-A32B-44C77EF8373B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F71A76-949D-4284-8582-5ACE2DCA84BA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D6876-3AD9-4657-A5E4-21F1EFCB25C1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0BB17-1E6F-4920-923F-999586F9E4EF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 předlohy nadpisů.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endParaRPr lang="cs-CZ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endParaRPr lang="cs-CZ"/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fld id="{A3E4572B-D624-4A2F-9BB9-DC2DE6B9F1DF}" type="slidenum">
              <a:rPr lang="cs-CZ"/>
              <a:pPr/>
              <a:t>‹#›</a:t>
            </a:fld>
            <a:endParaRPr lang="cs-CZ"/>
          </a:p>
        </p:txBody>
      </p:sp>
      <p:grpSp>
        <p:nvGrpSpPr>
          <p:cNvPr id="95239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95240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cs-CZ"/>
            </a:p>
          </p:txBody>
        </p:sp>
        <p:sp>
          <p:nvSpPr>
            <p:cNvPr id="95241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cs-CZ" sz="2400"/>
            </a:p>
          </p:txBody>
        </p:sp>
        <p:sp>
          <p:nvSpPr>
            <p:cNvPr id="95242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cs-CZ" sz="2400"/>
            </a:p>
          </p:txBody>
        </p:sp>
        <p:sp>
          <p:nvSpPr>
            <p:cNvPr id="95243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cs-CZ" sz="2400"/>
            </a:p>
          </p:txBody>
        </p:sp>
        <p:sp>
          <p:nvSpPr>
            <p:cNvPr id="95244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cs-CZ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sz="2400">
          <a:solidFill>
            <a:schemeClr val="tx1"/>
          </a:solidFill>
          <a:latin typeface="+mn-lt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1341438"/>
            <a:ext cx="6837363" cy="2133600"/>
          </a:xfrm>
        </p:spPr>
        <p:txBody>
          <a:bodyPr/>
          <a:lstStyle/>
          <a:p>
            <a:r>
              <a:rPr lang="en-GB" b="1" noProof="0" dirty="0"/>
              <a:t>GAME THEORY</a:t>
            </a:r>
            <a:endParaRPr lang="en-GB" noProof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Model of game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Tree (extensive) form of model</a:t>
            </a:r>
          </a:p>
          <a:p>
            <a:pPr lvl="1"/>
            <a:r>
              <a:rPr lang="en-GB" noProof="0" dirty="0"/>
              <a:t>Game tree (decision tree - moves)</a:t>
            </a:r>
          </a:p>
          <a:p>
            <a:r>
              <a:rPr lang="en-GB" noProof="0" dirty="0"/>
              <a:t>Normal form of model</a:t>
            </a:r>
          </a:p>
          <a:p>
            <a:pPr lvl="1"/>
            <a:r>
              <a:rPr lang="en-GB" dirty="0"/>
              <a:t>List of players, list of strategy spaces, and list of payoff functions</a:t>
            </a:r>
            <a:endParaRPr lang="en-GB" noProof="0" dirty="0"/>
          </a:p>
          <a:p>
            <a:pPr lvl="1"/>
            <a:r>
              <a:rPr lang="en-GB" noProof="0" dirty="0"/>
              <a:t>Payoff matrix (decision matrix)</a:t>
            </a:r>
            <a:endParaRPr lang="cs-CZ" noProof="0" dirty="0"/>
          </a:p>
          <a:p>
            <a:r>
              <a:rPr lang="en-US" dirty="0"/>
              <a:t>Characteristic function form of model</a:t>
            </a:r>
          </a:p>
          <a:p>
            <a:pPr lvl="1"/>
            <a:r>
              <a:rPr lang="en-US" noProof="0" dirty="0"/>
              <a:t>Payoffs of all coalitions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Matrix game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i="1" dirty="0"/>
              <a:t>Two-person game</a:t>
            </a:r>
          </a:p>
          <a:p>
            <a:r>
              <a:rPr lang="en-GB" b="1" i="1" dirty="0"/>
              <a:t>Finite number of strategies for each player</a:t>
            </a:r>
          </a:p>
          <a:p>
            <a:r>
              <a:rPr lang="en-GB" b="1" i="1" dirty="0"/>
              <a:t>Zero-sum game</a:t>
            </a:r>
          </a:p>
          <a:p>
            <a:pPr lvl="1"/>
            <a:r>
              <a:rPr lang="en-GB" dirty="0"/>
              <a:t>Sum of payoffs for both players </a:t>
            </a:r>
            <a:r>
              <a:rPr lang="en-US" dirty="0"/>
              <a:t>is equal to zero </a:t>
            </a:r>
          </a:p>
          <a:p>
            <a:pPr lvl="1"/>
            <a:r>
              <a:rPr lang="en-GB" dirty="0" err="1"/>
              <a:t>Outcom</a:t>
            </a:r>
            <a:r>
              <a:rPr lang="en-GB" dirty="0"/>
              <a:t> of one player is a loss of the other player</a:t>
            </a:r>
          </a:p>
          <a:p>
            <a:pPr lvl="8"/>
            <a:endParaRPr lang="en-GB" dirty="0"/>
          </a:p>
          <a:p>
            <a:r>
              <a:rPr lang="en-GB" noProof="0" dirty="0"/>
              <a:t>Matrix form of game model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Matrix game in normal form</a:t>
            </a:r>
          </a:p>
        </p:txBody>
      </p:sp>
      <p:graphicFrame>
        <p:nvGraphicFramePr>
          <p:cNvPr id="1607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048080"/>
              </p:ext>
            </p:extLst>
          </p:nvPr>
        </p:nvGraphicFramePr>
        <p:xfrm>
          <a:off x="827584" y="2569056"/>
          <a:ext cx="7007225" cy="374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3306784" imgH="1772458" progId="Word.Document.8">
                  <p:embed/>
                </p:oleObj>
              </mc:Choice>
              <mc:Fallback>
                <p:oleObj name="Document" r:id="rId3" imgW="3306784" imgH="1772458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569056"/>
                        <a:ext cx="7007225" cy="374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1"/>
            <a:ext cx="8229600" cy="736104"/>
          </a:xfrm>
        </p:spPr>
        <p:txBody>
          <a:bodyPr/>
          <a:lstStyle/>
          <a:p>
            <a:r>
              <a:rPr lang="en-GB" noProof="0"/>
              <a:t>Payoff matrix</a:t>
            </a:r>
            <a:endParaRPr lang="en-GB" noProof="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Matrix game in tree form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44675"/>
            <a:ext cx="8229600" cy="4032250"/>
          </a:xfrm>
        </p:spPr>
        <p:txBody>
          <a:bodyPr/>
          <a:lstStyle/>
          <a:p>
            <a:r>
              <a:rPr lang="en-GB" noProof="0"/>
              <a:t>Game tree</a:t>
            </a:r>
            <a:endParaRPr lang="en-GB" noProof="0" dirty="0"/>
          </a:p>
        </p:txBody>
      </p:sp>
      <p:grpSp>
        <p:nvGrpSpPr>
          <p:cNvPr id="162820" name="Group 4"/>
          <p:cNvGrpSpPr>
            <a:grpSpLocks/>
          </p:cNvGrpSpPr>
          <p:nvPr/>
        </p:nvGrpSpPr>
        <p:grpSpPr bwMode="auto">
          <a:xfrm>
            <a:off x="539750" y="2276475"/>
            <a:ext cx="7723188" cy="3673475"/>
            <a:chOff x="249" y="1253"/>
            <a:chExt cx="4865" cy="2314"/>
          </a:xfrm>
        </p:grpSpPr>
        <p:sp>
          <p:nvSpPr>
            <p:cNvPr id="162821" name="Oval 5"/>
            <p:cNvSpPr>
              <a:spLocks noChangeArrowheads="1"/>
            </p:cNvSpPr>
            <p:nvPr/>
          </p:nvSpPr>
          <p:spPr bwMode="auto">
            <a:xfrm>
              <a:off x="249" y="2296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cs-CZ" sz="1200" dirty="0" err="1">
                  <a:latin typeface="Arial" charset="0"/>
                </a:rPr>
                <a:t>Move</a:t>
              </a:r>
              <a:r>
                <a:rPr lang="cs-CZ" sz="1200" dirty="0">
                  <a:latin typeface="Arial" charset="0"/>
                </a:rPr>
                <a:t> 1</a:t>
              </a:r>
            </a:p>
            <a:p>
              <a:pPr algn="ctr" eaLnBrk="0" hangingPunct="0"/>
              <a:r>
                <a:rPr lang="cs-CZ" sz="1200" dirty="0">
                  <a:latin typeface="Arial" charset="0"/>
                </a:rPr>
                <a:t>A</a:t>
              </a:r>
            </a:p>
          </p:txBody>
        </p:sp>
        <p:sp>
          <p:nvSpPr>
            <p:cNvPr id="162822" name="Oval 6"/>
            <p:cNvSpPr>
              <a:spLocks noChangeArrowheads="1"/>
            </p:cNvSpPr>
            <p:nvPr/>
          </p:nvSpPr>
          <p:spPr bwMode="auto">
            <a:xfrm>
              <a:off x="1201" y="1797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cs-CZ" sz="1200" dirty="0" err="1">
                  <a:latin typeface="Arial" charset="0"/>
                </a:rPr>
                <a:t>Move</a:t>
              </a:r>
              <a:r>
                <a:rPr lang="cs-CZ" sz="1200" dirty="0">
                  <a:latin typeface="Arial" charset="0"/>
                </a:rPr>
                <a:t> 1</a:t>
              </a:r>
            </a:p>
            <a:p>
              <a:pPr algn="ctr" eaLnBrk="0" hangingPunct="0"/>
              <a:r>
                <a:rPr lang="cs-CZ" sz="1200" dirty="0">
                  <a:latin typeface="Arial" charset="0"/>
                </a:rPr>
                <a:t>B</a:t>
              </a:r>
            </a:p>
          </p:txBody>
        </p:sp>
        <p:sp>
          <p:nvSpPr>
            <p:cNvPr id="162823" name="Oval 7"/>
            <p:cNvSpPr>
              <a:spLocks noChangeArrowheads="1"/>
            </p:cNvSpPr>
            <p:nvPr/>
          </p:nvSpPr>
          <p:spPr bwMode="auto">
            <a:xfrm>
              <a:off x="1201" y="275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cs-CZ" sz="1200" dirty="0" err="1">
                  <a:latin typeface="Arial" charset="0"/>
                </a:rPr>
                <a:t>Move</a:t>
              </a:r>
              <a:r>
                <a:rPr lang="cs-CZ" sz="1200" dirty="0">
                  <a:latin typeface="Arial" charset="0"/>
                </a:rPr>
                <a:t> 1</a:t>
              </a:r>
            </a:p>
            <a:p>
              <a:pPr algn="ctr" eaLnBrk="0" hangingPunct="0"/>
              <a:r>
                <a:rPr lang="cs-CZ" sz="1200" dirty="0">
                  <a:latin typeface="Arial" charset="0"/>
                </a:rPr>
                <a:t>B</a:t>
              </a:r>
            </a:p>
          </p:txBody>
        </p:sp>
        <p:sp>
          <p:nvSpPr>
            <p:cNvPr id="162824" name="Oval 8"/>
            <p:cNvSpPr>
              <a:spLocks noChangeArrowheads="1"/>
            </p:cNvSpPr>
            <p:nvPr/>
          </p:nvSpPr>
          <p:spPr bwMode="auto">
            <a:xfrm>
              <a:off x="2245" y="1298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cs-CZ" sz="1200" dirty="0" err="1">
                  <a:latin typeface="Arial" charset="0"/>
                </a:rPr>
                <a:t>Move</a:t>
              </a:r>
              <a:r>
                <a:rPr lang="cs-CZ" sz="1200" dirty="0">
                  <a:latin typeface="Arial" charset="0"/>
                </a:rPr>
                <a:t> 2</a:t>
              </a:r>
            </a:p>
            <a:p>
              <a:pPr algn="ctr" eaLnBrk="0" hangingPunct="0"/>
              <a:r>
                <a:rPr lang="cs-CZ" sz="1200" dirty="0">
                  <a:latin typeface="Arial" charset="0"/>
                </a:rPr>
                <a:t>A</a:t>
              </a:r>
            </a:p>
          </p:txBody>
        </p:sp>
        <p:sp>
          <p:nvSpPr>
            <p:cNvPr id="162825" name="Oval 9"/>
            <p:cNvSpPr>
              <a:spLocks noChangeArrowheads="1"/>
            </p:cNvSpPr>
            <p:nvPr/>
          </p:nvSpPr>
          <p:spPr bwMode="auto">
            <a:xfrm>
              <a:off x="2290" y="2115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cs-CZ" sz="1200" dirty="0" err="1">
                  <a:latin typeface="Arial" charset="0"/>
                </a:rPr>
                <a:t>Move</a:t>
              </a:r>
              <a:r>
                <a:rPr lang="cs-CZ" sz="1200" dirty="0">
                  <a:latin typeface="Arial" charset="0"/>
                </a:rPr>
                <a:t> 2</a:t>
              </a:r>
            </a:p>
            <a:p>
              <a:pPr algn="ctr" eaLnBrk="0" hangingPunct="0"/>
              <a:r>
                <a:rPr lang="cs-CZ" sz="1200" dirty="0">
                  <a:latin typeface="Arial" charset="0"/>
                </a:rPr>
                <a:t>A</a:t>
              </a:r>
            </a:p>
          </p:txBody>
        </p:sp>
        <p:sp>
          <p:nvSpPr>
            <p:cNvPr id="162826" name="Oval 10"/>
            <p:cNvSpPr>
              <a:spLocks noChangeArrowheads="1"/>
            </p:cNvSpPr>
            <p:nvPr/>
          </p:nvSpPr>
          <p:spPr bwMode="auto">
            <a:xfrm>
              <a:off x="2291" y="2658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cs-CZ" sz="1200" dirty="0">
                  <a:latin typeface="Arial" charset="0"/>
                </a:rPr>
                <a:t>Move2</a:t>
              </a:r>
            </a:p>
            <a:p>
              <a:pPr algn="ctr" eaLnBrk="0" hangingPunct="0"/>
              <a:r>
                <a:rPr lang="cs-CZ" sz="1200" dirty="0">
                  <a:latin typeface="Arial" charset="0"/>
                </a:rPr>
                <a:t>A</a:t>
              </a:r>
            </a:p>
          </p:txBody>
        </p:sp>
        <p:sp>
          <p:nvSpPr>
            <p:cNvPr id="162827" name="Oval 11"/>
            <p:cNvSpPr>
              <a:spLocks noChangeArrowheads="1"/>
            </p:cNvSpPr>
            <p:nvPr/>
          </p:nvSpPr>
          <p:spPr bwMode="auto">
            <a:xfrm>
              <a:off x="2290" y="3249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cs-CZ" sz="1200" dirty="0">
                  <a:latin typeface="Arial" charset="0"/>
                </a:rPr>
                <a:t>Move2</a:t>
              </a:r>
            </a:p>
            <a:p>
              <a:pPr algn="ctr" eaLnBrk="0" hangingPunct="0"/>
              <a:r>
                <a:rPr lang="cs-CZ" sz="1200" dirty="0">
                  <a:latin typeface="Arial" charset="0"/>
                </a:rPr>
                <a:t>A</a:t>
              </a:r>
            </a:p>
          </p:txBody>
        </p:sp>
        <p:cxnSp>
          <p:nvCxnSpPr>
            <p:cNvPr id="162828" name="AutoShape 12"/>
            <p:cNvCxnSpPr>
              <a:cxnSpLocks noChangeShapeType="1"/>
              <a:stCxn id="162821" idx="7"/>
              <a:endCxn id="162822" idx="2"/>
            </p:cNvCxnSpPr>
            <p:nvPr/>
          </p:nvCxnSpPr>
          <p:spPr bwMode="auto">
            <a:xfrm flipV="1">
              <a:off x="520" y="1956"/>
              <a:ext cx="681" cy="3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2829" name="AutoShape 13"/>
            <p:cNvCxnSpPr>
              <a:cxnSpLocks noChangeShapeType="1"/>
              <a:stCxn id="162821" idx="5"/>
              <a:endCxn id="162823" idx="2"/>
            </p:cNvCxnSpPr>
            <p:nvPr/>
          </p:nvCxnSpPr>
          <p:spPr bwMode="auto">
            <a:xfrm>
              <a:off x="520" y="2567"/>
              <a:ext cx="681" cy="3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2830" name="AutoShape 14"/>
            <p:cNvCxnSpPr>
              <a:cxnSpLocks noChangeShapeType="1"/>
              <a:stCxn id="162822" idx="7"/>
              <a:endCxn id="162824" idx="2"/>
            </p:cNvCxnSpPr>
            <p:nvPr/>
          </p:nvCxnSpPr>
          <p:spPr bwMode="auto">
            <a:xfrm flipV="1">
              <a:off x="1472" y="1457"/>
              <a:ext cx="773" cy="3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2831" name="AutoShape 15"/>
            <p:cNvCxnSpPr>
              <a:cxnSpLocks noChangeShapeType="1"/>
              <a:stCxn id="162822" idx="6"/>
              <a:endCxn id="162825" idx="2"/>
            </p:cNvCxnSpPr>
            <p:nvPr/>
          </p:nvCxnSpPr>
          <p:spPr bwMode="auto">
            <a:xfrm>
              <a:off x="1519" y="1956"/>
              <a:ext cx="771" cy="3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2832" name="AutoShape 16"/>
            <p:cNvCxnSpPr>
              <a:cxnSpLocks noChangeShapeType="1"/>
              <a:stCxn id="162823" idx="6"/>
              <a:endCxn id="162826" idx="2"/>
            </p:cNvCxnSpPr>
            <p:nvPr/>
          </p:nvCxnSpPr>
          <p:spPr bwMode="auto">
            <a:xfrm flipV="1">
              <a:off x="1519" y="2817"/>
              <a:ext cx="772" cy="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2833" name="AutoShape 17"/>
            <p:cNvCxnSpPr>
              <a:cxnSpLocks noChangeShapeType="1"/>
              <a:stCxn id="162823" idx="5"/>
              <a:endCxn id="162827" idx="2"/>
            </p:cNvCxnSpPr>
            <p:nvPr/>
          </p:nvCxnSpPr>
          <p:spPr bwMode="auto">
            <a:xfrm>
              <a:off x="1472" y="3021"/>
              <a:ext cx="818" cy="3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62834" name="Text Box 18"/>
            <p:cNvSpPr txBox="1">
              <a:spLocks noChangeArrowheads="1"/>
            </p:cNvSpPr>
            <p:nvPr/>
          </p:nvSpPr>
          <p:spPr bwMode="auto">
            <a:xfrm>
              <a:off x="612" y="2353"/>
              <a:ext cx="67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cs-CZ" sz="1400" b="1" dirty="0" err="1">
                  <a:latin typeface="Arial" charset="0"/>
                </a:rPr>
                <a:t>Strategy</a:t>
              </a:r>
              <a:r>
                <a:rPr lang="cs-CZ" sz="1400" b="1" dirty="0">
                  <a:latin typeface="Arial" charset="0"/>
                </a:rPr>
                <a:t> A</a:t>
              </a:r>
            </a:p>
          </p:txBody>
        </p:sp>
        <p:sp>
          <p:nvSpPr>
            <p:cNvPr id="162835" name="Text Box 19"/>
            <p:cNvSpPr txBox="1">
              <a:spLocks noChangeArrowheads="1"/>
            </p:cNvSpPr>
            <p:nvPr/>
          </p:nvSpPr>
          <p:spPr bwMode="auto">
            <a:xfrm>
              <a:off x="1519" y="2353"/>
              <a:ext cx="68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cs-CZ" sz="1400" b="1" dirty="0" err="1">
                  <a:latin typeface="Arial" charset="0"/>
                </a:rPr>
                <a:t>Strategy</a:t>
              </a:r>
              <a:r>
                <a:rPr lang="cs-CZ" sz="1400" b="1" dirty="0">
                  <a:latin typeface="Arial" charset="0"/>
                </a:rPr>
                <a:t> B</a:t>
              </a:r>
            </a:p>
          </p:txBody>
        </p:sp>
        <p:sp>
          <p:nvSpPr>
            <p:cNvPr id="162836" name="Oval 20"/>
            <p:cNvSpPr>
              <a:spLocks noChangeArrowheads="1"/>
            </p:cNvSpPr>
            <p:nvPr/>
          </p:nvSpPr>
          <p:spPr bwMode="auto">
            <a:xfrm>
              <a:off x="3651" y="1253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cs-CZ" sz="1200" dirty="0" err="1">
                  <a:latin typeface="Arial" charset="0"/>
                </a:rPr>
                <a:t>Move</a:t>
              </a:r>
              <a:r>
                <a:rPr lang="cs-CZ" sz="1200" dirty="0">
                  <a:latin typeface="Arial" charset="0"/>
                </a:rPr>
                <a:t> n</a:t>
              </a:r>
            </a:p>
            <a:p>
              <a:pPr algn="ctr" eaLnBrk="0" hangingPunct="0"/>
              <a:r>
                <a:rPr lang="cs-CZ" sz="1200" dirty="0">
                  <a:latin typeface="Arial" charset="0"/>
                </a:rPr>
                <a:t>H2</a:t>
              </a:r>
            </a:p>
          </p:txBody>
        </p:sp>
        <p:sp>
          <p:nvSpPr>
            <p:cNvPr id="162837" name="Oval 21"/>
            <p:cNvSpPr>
              <a:spLocks noChangeArrowheads="1"/>
            </p:cNvSpPr>
            <p:nvPr/>
          </p:nvSpPr>
          <p:spPr bwMode="auto">
            <a:xfrm>
              <a:off x="3651" y="1979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cs-CZ" sz="1200" dirty="0" err="1">
                  <a:latin typeface="Arial" charset="0"/>
                </a:rPr>
                <a:t>Move</a:t>
              </a:r>
              <a:r>
                <a:rPr lang="cs-CZ" sz="1200" dirty="0">
                  <a:latin typeface="Arial" charset="0"/>
                </a:rPr>
                <a:t> n</a:t>
              </a:r>
            </a:p>
            <a:p>
              <a:pPr algn="ctr" eaLnBrk="0" hangingPunct="0"/>
              <a:r>
                <a:rPr lang="cs-CZ" sz="1200" dirty="0">
                  <a:latin typeface="Arial" charset="0"/>
                </a:rPr>
                <a:t>H2</a:t>
              </a:r>
            </a:p>
          </p:txBody>
        </p:sp>
        <p:sp>
          <p:nvSpPr>
            <p:cNvPr id="162838" name="Oval 22"/>
            <p:cNvSpPr>
              <a:spLocks noChangeArrowheads="1"/>
            </p:cNvSpPr>
            <p:nvPr/>
          </p:nvSpPr>
          <p:spPr bwMode="auto">
            <a:xfrm>
              <a:off x="3651" y="2568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cs-CZ" sz="1200" dirty="0" err="1">
                  <a:latin typeface="Arial" charset="0"/>
                </a:rPr>
                <a:t>Move</a:t>
              </a:r>
              <a:r>
                <a:rPr lang="cs-CZ" sz="1200" dirty="0">
                  <a:latin typeface="Arial" charset="0"/>
                </a:rPr>
                <a:t> n</a:t>
              </a:r>
            </a:p>
            <a:p>
              <a:pPr algn="ctr" eaLnBrk="0" hangingPunct="0"/>
              <a:r>
                <a:rPr lang="cs-CZ" sz="1200" dirty="0">
                  <a:latin typeface="Arial" charset="0"/>
                </a:rPr>
                <a:t>H2</a:t>
              </a:r>
            </a:p>
          </p:txBody>
        </p:sp>
        <p:sp>
          <p:nvSpPr>
            <p:cNvPr id="162839" name="Oval 23"/>
            <p:cNvSpPr>
              <a:spLocks noChangeArrowheads="1"/>
            </p:cNvSpPr>
            <p:nvPr/>
          </p:nvSpPr>
          <p:spPr bwMode="auto">
            <a:xfrm>
              <a:off x="3651" y="3158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cs-CZ" sz="1200" dirty="0" err="1">
                  <a:latin typeface="Arial" charset="0"/>
                </a:rPr>
                <a:t>Move</a:t>
              </a:r>
              <a:r>
                <a:rPr lang="cs-CZ" sz="1200" dirty="0">
                  <a:latin typeface="Arial" charset="0"/>
                </a:rPr>
                <a:t> n</a:t>
              </a:r>
            </a:p>
            <a:p>
              <a:pPr algn="ctr" eaLnBrk="0" hangingPunct="0"/>
              <a:r>
                <a:rPr lang="cs-CZ" sz="1200" dirty="0">
                  <a:latin typeface="Arial" charset="0"/>
                </a:rPr>
                <a:t>H2</a:t>
              </a:r>
            </a:p>
          </p:txBody>
        </p:sp>
        <p:sp>
          <p:nvSpPr>
            <p:cNvPr id="162840" name="Text Box 24"/>
            <p:cNvSpPr txBox="1">
              <a:spLocks noChangeArrowheads="1"/>
            </p:cNvSpPr>
            <p:nvPr/>
          </p:nvSpPr>
          <p:spPr bwMode="auto">
            <a:xfrm>
              <a:off x="2822" y="2218"/>
              <a:ext cx="5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cs-CZ" b="1">
                  <a:latin typeface="Arial" charset="0"/>
                </a:rPr>
                <a:t>……….</a:t>
              </a:r>
            </a:p>
          </p:txBody>
        </p:sp>
        <p:sp>
          <p:nvSpPr>
            <p:cNvPr id="162841" name="Text Box 25"/>
            <p:cNvSpPr txBox="1">
              <a:spLocks noChangeArrowheads="1"/>
            </p:cNvSpPr>
            <p:nvPr/>
          </p:nvSpPr>
          <p:spPr bwMode="auto">
            <a:xfrm>
              <a:off x="4604" y="1253"/>
              <a:ext cx="51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cs-CZ" dirty="0" err="1">
                  <a:latin typeface="Arial" charset="0"/>
                </a:rPr>
                <a:t>payoff</a:t>
              </a:r>
              <a:endParaRPr lang="cs-CZ" dirty="0">
                <a:latin typeface="Arial" charset="0"/>
              </a:endParaRPr>
            </a:p>
          </p:txBody>
        </p:sp>
        <p:sp>
          <p:nvSpPr>
            <p:cNvPr id="162842" name="Text Box 26"/>
            <p:cNvSpPr txBox="1">
              <a:spLocks noChangeArrowheads="1"/>
            </p:cNvSpPr>
            <p:nvPr/>
          </p:nvSpPr>
          <p:spPr bwMode="auto">
            <a:xfrm>
              <a:off x="4604" y="2024"/>
              <a:ext cx="51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cs-CZ" dirty="0" err="1">
                  <a:latin typeface="Arial" charset="0"/>
                </a:rPr>
                <a:t>payoff</a:t>
              </a:r>
              <a:endParaRPr lang="cs-CZ" dirty="0">
                <a:latin typeface="Arial" charset="0"/>
              </a:endParaRPr>
            </a:p>
          </p:txBody>
        </p:sp>
        <p:sp>
          <p:nvSpPr>
            <p:cNvPr id="162843" name="Text Box 27"/>
            <p:cNvSpPr txBox="1">
              <a:spLocks noChangeArrowheads="1"/>
            </p:cNvSpPr>
            <p:nvPr/>
          </p:nvSpPr>
          <p:spPr bwMode="auto">
            <a:xfrm>
              <a:off x="4604" y="2568"/>
              <a:ext cx="51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cs-CZ" dirty="0" err="1">
                  <a:latin typeface="Arial" charset="0"/>
                </a:rPr>
                <a:t>payoff</a:t>
              </a:r>
              <a:endParaRPr lang="cs-CZ" dirty="0">
                <a:latin typeface="Arial" charset="0"/>
              </a:endParaRPr>
            </a:p>
          </p:txBody>
        </p:sp>
        <p:sp>
          <p:nvSpPr>
            <p:cNvPr id="162844" name="Text Box 28"/>
            <p:cNvSpPr txBox="1">
              <a:spLocks noChangeArrowheads="1"/>
            </p:cNvSpPr>
            <p:nvPr/>
          </p:nvSpPr>
          <p:spPr bwMode="auto">
            <a:xfrm>
              <a:off x="4604" y="3158"/>
              <a:ext cx="51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cs-CZ" dirty="0" err="1">
                  <a:latin typeface="Arial" charset="0"/>
                </a:rPr>
                <a:t>payoff</a:t>
              </a:r>
              <a:endParaRPr lang="cs-CZ" dirty="0">
                <a:latin typeface="Arial" charset="0"/>
              </a:endParaRPr>
            </a:p>
          </p:txBody>
        </p:sp>
        <p:sp>
          <p:nvSpPr>
            <p:cNvPr id="162845" name="Line 29"/>
            <p:cNvSpPr>
              <a:spLocks noChangeShapeType="1"/>
            </p:cNvSpPr>
            <p:nvPr/>
          </p:nvSpPr>
          <p:spPr bwMode="auto">
            <a:xfrm>
              <a:off x="3969" y="138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cs-CZ"/>
            </a:p>
          </p:txBody>
        </p:sp>
        <p:sp>
          <p:nvSpPr>
            <p:cNvPr id="162846" name="Line 30"/>
            <p:cNvSpPr>
              <a:spLocks noChangeShapeType="1"/>
            </p:cNvSpPr>
            <p:nvPr/>
          </p:nvSpPr>
          <p:spPr bwMode="auto">
            <a:xfrm>
              <a:off x="3969" y="2160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cs-CZ"/>
            </a:p>
          </p:txBody>
        </p:sp>
        <p:sp>
          <p:nvSpPr>
            <p:cNvPr id="162847" name="Line 31"/>
            <p:cNvSpPr>
              <a:spLocks noChangeShapeType="1"/>
            </p:cNvSpPr>
            <p:nvPr/>
          </p:nvSpPr>
          <p:spPr bwMode="auto">
            <a:xfrm>
              <a:off x="3969" y="2750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cs-CZ"/>
            </a:p>
          </p:txBody>
        </p:sp>
        <p:sp>
          <p:nvSpPr>
            <p:cNvPr id="162848" name="Line 32"/>
            <p:cNvSpPr>
              <a:spLocks noChangeShapeType="1"/>
            </p:cNvSpPr>
            <p:nvPr/>
          </p:nvSpPr>
          <p:spPr bwMode="auto">
            <a:xfrm>
              <a:off x="3969" y="3294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cs-CZ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Pure and mixed strategy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63272" cy="4624536"/>
          </a:xfrm>
        </p:spPr>
        <p:txBody>
          <a:bodyPr/>
          <a:lstStyle/>
          <a:p>
            <a:r>
              <a:rPr lang="en-GB" noProof="0" dirty="0"/>
              <a:t>Pure strategy</a:t>
            </a:r>
          </a:p>
          <a:p>
            <a:pPr lvl="1"/>
            <a:r>
              <a:rPr lang="en-GB" noProof="0" dirty="0"/>
              <a:t>One best strategy</a:t>
            </a:r>
          </a:p>
          <a:p>
            <a:r>
              <a:rPr lang="en-GB" dirty="0"/>
              <a:t>Mixed strategy</a:t>
            </a:r>
          </a:p>
          <a:p>
            <a:pPr lvl="1"/>
            <a:r>
              <a:rPr lang="en-US" dirty="0"/>
              <a:t>Probabilities of strategies realization or frequencies of strategies usage</a:t>
            </a:r>
          </a:p>
          <a:p>
            <a:pPr lvl="1"/>
            <a:r>
              <a:rPr lang="en-GB" dirty="0"/>
              <a:t>If player A has </a:t>
            </a:r>
            <a:r>
              <a:rPr lang="en-GB" i="1" dirty="0"/>
              <a:t>m</a:t>
            </a:r>
            <a:r>
              <a:rPr lang="en-GB" dirty="0"/>
              <a:t> pure strategies R</a:t>
            </a:r>
            <a:r>
              <a:rPr lang="en-GB" baseline="-25000" dirty="0"/>
              <a:t>1</a:t>
            </a:r>
            <a:r>
              <a:rPr lang="en-GB" dirty="0"/>
              <a:t>, R</a:t>
            </a:r>
            <a:r>
              <a:rPr lang="en-GB" baseline="-25000" dirty="0"/>
              <a:t>2</a:t>
            </a:r>
            <a:r>
              <a:rPr lang="en-GB" dirty="0"/>
              <a:t>,…, R</a:t>
            </a:r>
            <a:r>
              <a:rPr lang="en-GB" i="1" baseline="-25000" dirty="0"/>
              <a:t>m</a:t>
            </a:r>
            <a:r>
              <a:rPr lang="en-GB" dirty="0"/>
              <a:t>, then his </a:t>
            </a:r>
            <a:r>
              <a:rPr lang="en-GB" b="1" dirty="0"/>
              <a:t>mixed strategy</a:t>
            </a:r>
            <a:r>
              <a:rPr lang="en-GB" dirty="0"/>
              <a:t> is a probability distribution over </a:t>
            </a:r>
            <a:r>
              <a:rPr lang="en-GB" i="1" dirty="0"/>
              <a:t>m</a:t>
            </a:r>
            <a:r>
              <a:rPr lang="en-GB" dirty="0"/>
              <a:t> points</a:t>
            </a:r>
            <a:endParaRPr lang="cs-CZ" dirty="0"/>
          </a:p>
          <a:p>
            <a:pPr marL="471487" lvl="1" indent="0" algn="ctr">
              <a:buNone/>
            </a:pPr>
            <a:r>
              <a:rPr lang="cs-CZ" dirty="0"/>
              <a:t>(r</a:t>
            </a:r>
            <a:r>
              <a:rPr lang="en-GB" baseline="-25000" dirty="0"/>
              <a:t>1</a:t>
            </a:r>
            <a:r>
              <a:rPr lang="en-GB" dirty="0"/>
              <a:t>, </a:t>
            </a:r>
            <a:r>
              <a:rPr lang="cs-CZ" dirty="0"/>
              <a:t>r</a:t>
            </a:r>
            <a:r>
              <a:rPr lang="en-GB" baseline="-25000" dirty="0"/>
              <a:t>2</a:t>
            </a:r>
            <a:r>
              <a:rPr lang="en-GB" dirty="0"/>
              <a:t>,…, </a:t>
            </a:r>
            <a:r>
              <a:rPr lang="cs-CZ" dirty="0"/>
              <a:t>r</a:t>
            </a:r>
            <a:r>
              <a:rPr lang="en-GB" i="1" baseline="-25000" dirty="0"/>
              <a:t>m</a:t>
            </a:r>
            <a:r>
              <a:rPr lang="cs-CZ" dirty="0"/>
              <a:t>)</a:t>
            </a:r>
            <a:endParaRPr lang="en-GB" noProof="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Optimal pure strategy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noProof="0" dirty="0"/>
          </a:p>
          <a:p>
            <a:endParaRPr lang="en-GB" noProof="0" dirty="0"/>
          </a:p>
          <a:p>
            <a:r>
              <a:rPr lang="en-GB" noProof="0" dirty="0"/>
              <a:t>Player A</a:t>
            </a:r>
          </a:p>
          <a:p>
            <a:pPr marL="438150" lvl="1" indent="0">
              <a:buNone/>
            </a:pPr>
            <a:r>
              <a:rPr lang="en-US" sz="1600" dirty="0"/>
              <a:t>Lower value of the game</a:t>
            </a:r>
          </a:p>
          <a:p>
            <a:pPr marL="438150" lvl="1" indent="0">
              <a:buNone/>
            </a:pPr>
            <a:endParaRPr lang="en-GB" sz="1600" noProof="0" dirty="0"/>
          </a:p>
          <a:p>
            <a:r>
              <a:rPr lang="en-GB" noProof="0" dirty="0"/>
              <a:t>Player B</a:t>
            </a:r>
            <a:endParaRPr lang="cs-CZ" noProof="0" dirty="0"/>
          </a:p>
          <a:p>
            <a:pPr marL="438150" lvl="1" indent="0">
              <a:buNone/>
            </a:pPr>
            <a:r>
              <a:rPr lang="en-US" sz="1600" dirty="0"/>
              <a:t>Upper value of the game</a:t>
            </a:r>
          </a:p>
        </p:txBody>
      </p:sp>
      <p:graphicFrame>
        <p:nvGraphicFramePr>
          <p:cNvPr id="166916" name="Object 4"/>
          <p:cNvGraphicFramePr>
            <a:graphicFrameLocks noChangeAspect="1"/>
          </p:cNvGraphicFramePr>
          <p:nvPr/>
        </p:nvGraphicFramePr>
        <p:xfrm>
          <a:off x="3182938" y="3200400"/>
          <a:ext cx="384492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3" imgW="1409088" imgH="291973" progId="Equation.3">
                  <p:embed/>
                </p:oleObj>
              </mc:Choice>
              <mc:Fallback>
                <p:oleObj name="Rovnice" r:id="rId3" imgW="1409088" imgH="291973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2938" y="3200400"/>
                        <a:ext cx="3844925" cy="79216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7" name="Object 5"/>
          <p:cNvGraphicFramePr>
            <a:graphicFrameLocks noChangeAspect="1"/>
          </p:cNvGraphicFramePr>
          <p:nvPr/>
        </p:nvGraphicFramePr>
        <p:xfrm>
          <a:off x="3148013" y="4343400"/>
          <a:ext cx="391477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5" imgW="1435100" imgH="292100" progId="Equation.3">
                  <p:embed/>
                </p:oleObj>
              </mc:Choice>
              <mc:Fallback>
                <p:oleObj name="Rovnice" r:id="rId5" imgW="1435100" imgH="2921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013" y="4343400"/>
                        <a:ext cx="3914775" cy="79216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6918" name="Group 6"/>
          <p:cNvGrpSpPr>
            <a:grpSpLocks/>
          </p:cNvGrpSpPr>
          <p:nvPr/>
        </p:nvGrpSpPr>
        <p:grpSpPr bwMode="auto">
          <a:xfrm>
            <a:off x="5105400" y="2233613"/>
            <a:ext cx="3657600" cy="3252787"/>
            <a:chOff x="3216" y="1407"/>
            <a:chExt cx="2304" cy="2049"/>
          </a:xfrm>
        </p:grpSpPr>
        <p:sp>
          <p:nvSpPr>
            <p:cNvPr id="166919" name="Rectangle 7"/>
            <p:cNvSpPr>
              <a:spLocks noChangeArrowheads="1"/>
            </p:cNvSpPr>
            <p:nvPr/>
          </p:nvSpPr>
          <p:spPr bwMode="auto">
            <a:xfrm>
              <a:off x="3216" y="1776"/>
              <a:ext cx="528" cy="168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66920" name="AutoShape 8"/>
            <p:cNvSpPr>
              <a:spLocks/>
            </p:cNvSpPr>
            <p:nvPr/>
          </p:nvSpPr>
          <p:spPr bwMode="auto">
            <a:xfrm>
              <a:off x="3952" y="1407"/>
              <a:ext cx="1568" cy="291"/>
            </a:xfrm>
            <a:prstGeom prst="borderCallout1">
              <a:avLst>
                <a:gd name="adj1" fmla="val 13741"/>
                <a:gd name="adj2" fmla="val -3060"/>
                <a:gd name="adj3" fmla="val 93704"/>
                <a:gd name="adj4" fmla="val -32398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 dirty="0"/>
                <a:t>Opponent view</a:t>
              </a:r>
            </a:p>
          </p:txBody>
        </p:sp>
      </p:grpSp>
      <p:grpSp>
        <p:nvGrpSpPr>
          <p:cNvPr id="166921" name="Group 9"/>
          <p:cNvGrpSpPr>
            <a:grpSpLocks/>
          </p:cNvGrpSpPr>
          <p:nvPr/>
        </p:nvGrpSpPr>
        <p:grpSpPr bwMode="auto">
          <a:xfrm>
            <a:off x="1371600" y="2819400"/>
            <a:ext cx="3657600" cy="3509963"/>
            <a:chOff x="864" y="1776"/>
            <a:chExt cx="2304" cy="2211"/>
          </a:xfrm>
        </p:grpSpPr>
        <p:sp>
          <p:nvSpPr>
            <p:cNvPr id="166922" name="Rectangle 10"/>
            <p:cNvSpPr>
              <a:spLocks noChangeArrowheads="1"/>
            </p:cNvSpPr>
            <p:nvPr/>
          </p:nvSpPr>
          <p:spPr bwMode="auto">
            <a:xfrm>
              <a:off x="2592" y="1776"/>
              <a:ext cx="576" cy="168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66923" name="AutoShape 11"/>
            <p:cNvSpPr>
              <a:spLocks/>
            </p:cNvSpPr>
            <p:nvPr/>
          </p:nvSpPr>
          <p:spPr bwMode="auto">
            <a:xfrm>
              <a:off x="864" y="3696"/>
              <a:ext cx="1141" cy="291"/>
            </a:xfrm>
            <a:prstGeom prst="borderCallout1">
              <a:avLst>
                <a:gd name="adj1" fmla="val 24491"/>
                <a:gd name="adj2" fmla="val 104208"/>
                <a:gd name="adj3" fmla="val -70407"/>
                <a:gd name="adj4" fmla="val 174231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 dirty="0"/>
                <a:t>Player view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Saddle point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844824"/>
            <a:ext cx="8568952" cy="4800600"/>
          </a:xfrm>
        </p:spPr>
        <p:txBody>
          <a:bodyPr/>
          <a:lstStyle/>
          <a:p>
            <a:pPr algn="just">
              <a:spcBef>
                <a:spcPts val="600"/>
              </a:spcBef>
            </a:pPr>
            <a:r>
              <a:rPr lang="en-GB" sz="2800" noProof="0"/>
              <a:t>Strategies (R</a:t>
            </a:r>
            <a:r>
              <a:rPr lang="en-GB" sz="2800" baseline="-25000" noProof="0"/>
              <a:t>k</a:t>
            </a:r>
            <a:r>
              <a:rPr lang="en-GB" sz="2800" noProof="0"/>
              <a:t>, S</a:t>
            </a:r>
            <a:r>
              <a:rPr lang="en-GB" sz="2800" baseline="-25000" noProof="0"/>
              <a:t>h</a:t>
            </a:r>
            <a:r>
              <a:rPr lang="en-GB" sz="2800" noProof="0"/>
              <a:t>) represent saddle point of matrix game, if</a:t>
            </a:r>
          </a:p>
          <a:p>
            <a:pPr algn="just">
              <a:spcBef>
                <a:spcPts val="600"/>
              </a:spcBef>
            </a:pPr>
            <a:endParaRPr lang="en-GB" sz="2000" noProof="0"/>
          </a:p>
          <a:p>
            <a:pPr algn="ctr">
              <a:buFont typeface="Wingdings" pitchFamily="2" charset="2"/>
              <a:buNone/>
            </a:pPr>
            <a:r>
              <a:rPr lang="en-GB" sz="2800" i="1" noProof="0"/>
              <a:t>Lower value of game is equal to upper value of game</a:t>
            </a:r>
          </a:p>
          <a:p>
            <a:pPr algn="ctr">
              <a:buFont typeface="Wingdings" pitchFamily="2" charset="2"/>
              <a:buNone/>
            </a:pPr>
            <a:r>
              <a:rPr lang="en-GB" sz="2800" i="1" noProof="0"/>
              <a:t>(Maximin is equal to minimax)</a:t>
            </a:r>
            <a:endParaRPr lang="en-GB" sz="2800" noProof="0"/>
          </a:p>
          <a:p>
            <a:endParaRPr lang="en-GB" sz="2000" noProof="0"/>
          </a:p>
          <a:p>
            <a:r>
              <a:rPr lang="en-GB" sz="2800" noProof="0"/>
              <a:t>For saddle point and other strategies i=1, ... ,m  a  j=1,...,n  is true, that  </a:t>
            </a:r>
          </a:p>
          <a:p>
            <a:endParaRPr lang="en-GB" sz="2000" noProof="0"/>
          </a:p>
          <a:p>
            <a:pPr algn="ctr">
              <a:buFont typeface="Wingdings" pitchFamily="2" charset="2"/>
              <a:buNone/>
            </a:pPr>
            <a:r>
              <a:rPr lang="en-GB" sz="2800" i="1" noProof="0"/>
              <a:t>Wrong (non optimal) strategy means smaller outcom.</a:t>
            </a:r>
            <a:endParaRPr lang="en-GB" sz="2800" noProof="0" dirty="0"/>
          </a:p>
        </p:txBody>
      </p:sp>
      <p:graphicFrame>
        <p:nvGraphicFramePr>
          <p:cNvPr id="168964" name="Object 4"/>
          <p:cNvGraphicFramePr>
            <a:graphicFrameLocks noChangeAspect="1"/>
          </p:cNvGraphicFramePr>
          <p:nvPr/>
        </p:nvGraphicFramePr>
        <p:xfrm>
          <a:off x="2195736" y="2420888"/>
          <a:ext cx="9906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3" imgW="355292" imgH="215713" progId="Equation.3">
                  <p:embed/>
                </p:oleObj>
              </mc:Choice>
              <mc:Fallback>
                <p:oleObj name="Rovnice" r:id="rId3" imgW="355292" imgH="215713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420888"/>
                        <a:ext cx="990600" cy="60007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5" name="Object 5"/>
          <p:cNvGraphicFramePr>
            <a:graphicFrameLocks noChangeAspect="1"/>
          </p:cNvGraphicFramePr>
          <p:nvPr/>
        </p:nvGraphicFramePr>
        <p:xfrm>
          <a:off x="3923928" y="5157192"/>
          <a:ext cx="20574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5" imgW="850531" imgH="241195" progId="Equation.3">
                  <p:embed/>
                </p:oleObj>
              </mc:Choice>
              <mc:Fallback>
                <p:oleObj name="Rovnice" r:id="rId5" imgW="850531" imgH="241195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5157192"/>
                        <a:ext cx="2057400" cy="58102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Matrix game solution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GB" b="1" u="sng" noProof="0" dirty="0"/>
              <a:t>Theorem</a:t>
            </a:r>
          </a:p>
          <a:p>
            <a:pPr>
              <a:spcBef>
                <a:spcPts val="600"/>
              </a:spcBef>
            </a:pPr>
            <a:r>
              <a:rPr lang="en-GB" i="1" noProof="0" dirty="0"/>
              <a:t>The optimal pure strategies exist in the matrix game, if and only if the game has the saddle point.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Matrix game – Firms competition</a:t>
            </a:r>
          </a:p>
        </p:txBody>
      </p:sp>
      <p:graphicFrame>
        <p:nvGraphicFramePr>
          <p:cNvPr id="1730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550608"/>
              </p:ext>
            </p:extLst>
          </p:nvPr>
        </p:nvGraphicFramePr>
        <p:xfrm>
          <a:off x="467544" y="2132856"/>
          <a:ext cx="8227523" cy="2856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457760" imgH="1552664" progId="Excel.Sheet.8">
                  <p:embed/>
                </p:oleObj>
              </mc:Choice>
              <mc:Fallback>
                <p:oleObj name="Worksheet" r:id="rId3" imgW="4457760" imgH="1552664" progId="Excel.Shee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132856"/>
                        <a:ext cx="8227523" cy="2856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Zástupný symbol pro obsah 3"/>
          <p:cNvSpPr>
            <a:spLocks noGrp="1"/>
          </p:cNvSpPr>
          <p:nvPr>
            <p:ph idx="1"/>
          </p:nvPr>
        </p:nvSpPr>
        <p:spPr>
          <a:xfrm>
            <a:off x="467544" y="5301208"/>
            <a:ext cx="8229600" cy="880120"/>
          </a:xfrm>
        </p:spPr>
        <p:txBody>
          <a:bodyPr/>
          <a:lstStyle/>
          <a:p>
            <a:r>
              <a:rPr lang="en-US" dirty="0"/>
              <a:t>Game with saddle point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Matrix game – Firms competition</a:t>
            </a:r>
          </a:p>
        </p:txBody>
      </p:sp>
      <p:graphicFrame>
        <p:nvGraphicFramePr>
          <p:cNvPr id="1730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684982"/>
              </p:ext>
            </p:extLst>
          </p:nvPr>
        </p:nvGraphicFramePr>
        <p:xfrm>
          <a:off x="467544" y="2132856"/>
          <a:ext cx="8227523" cy="2856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457760" imgH="1552664" progId="Excel.Sheet.8">
                  <p:embed/>
                </p:oleObj>
              </mc:Choice>
              <mc:Fallback>
                <p:oleObj name="Worksheet" r:id="rId3" imgW="4457760" imgH="1552664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132856"/>
                        <a:ext cx="8227523" cy="2856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Zástupný symbol pro obsah 3"/>
          <p:cNvSpPr>
            <a:spLocks noGrp="1"/>
          </p:cNvSpPr>
          <p:nvPr>
            <p:ph idx="1"/>
          </p:nvPr>
        </p:nvSpPr>
        <p:spPr>
          <a:xfrm>
            <a:off x="467544" y="5301208"/>
            <a:ext cx="8229600" cy="736104"/>
          </a:xfrm>
        </p:spPr>
        <p:txBody>
          <a:bodyPr/>
          <a:lstStyle/>
          <a:p>
            <a:r>
              <a:rPr lang="en-US" dirty="0"/>
              <a:t>Game without saddle point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b="1" noProof="0" dirty="0" err="1"/>
              <a:t>Aim</a:t>
            </a:r>
            <a:r>
              <a:rPr lang="cs-CZ" b="1" noProof="0" dirty="0"/>
              <a:t> </a:t>
            </a:r>
            <a:r>
              <a:rPr lang="cs-CZ" b="1" noProof="0" dirty="0" err="1"/>
              <a:t>of</a:t>
            </a:r>
            <a:r>
              <a:rPr lang="cs-CZ" b="1" noProof="0" dirty="0"/>
              <a:t> </a:t>
            </a:r>
            <a:r>
              <a:rPr lang="cs-CZ" b="1" noProof="0" dirty="0" err="1"/>
              <a:t>the</a:t>
            </a:r>
            <a:r>
              <a:rPr lang="cs-CZ" b="1" noProof="0" dirty="0"/>
              <a:t> </a:t>
            </a:r>
            <a:r>
              <a:rPr lang="en-GB" b="1" noProof="0" dirty="0"/>
              <a:t>Game theory</a:t>
            </a:r>
            <a:r>
              <a:rPr lang="cs-CZ" b="1" noProof="0" dirty="0"/>
              <a:t> model</a:t>
            </a:r>
            <a:endParaRPr lang="en-GB" b="1" noProof="0" dirty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844675"/>
            <a:ext cx="8424167" cy="4405313"/>
          </a:xfrm>
        </p:spPr>
        <p:txBody>
          <a:bodyPr/>
          <a:lstStyle/>
          <a:p>
            <a:r>
              <a:rPr lang="en-GB" noProof="0" dirty="0"/>
              <a:t>Finding of optimal strategy in hazardous games</a:t>
            </a:r>
          </a:p>
          <a:p>
            <a:r>
              <a:rPr lang="en-GB" dirty="0"/>
              <a:t>Economic behaviour – selection of strategy</a:t>
            </a:r>
            <a:endParaRPr lang="cs-CZ" dirty="0"/>
          </a:p>
          <a:p>
            <a:pPr lvl="8"/>
            <a:endParaRPr lang="en-GB" dirty="0"/>
          </a:p>
          <a:p>
            <a:r>
              <a:rPr lang="en-GB" dirty="0"/>
              <a:t>Model of conflict or competition</a:t>
            </a:r>
          </a:p>
          <a:p>
            <a:pPr lvl="1"/>
            <a:r>
              <a:rPr lang="en-GB" noProof="0" dirty="0"/>
              <a:t>Intelligent (rational) player</a:t>
            </a:r>
          </a:p>
          <a:p>
            <a:pPr lvl="1"/>
            <a:r>
              <a:rPr lang="en-GB" noProof="0" dirty="0"/>
              <a:t>Non intelligent</a:t>
            </a:r>
            <a:r>
              <a:rPr lang="en-GB" dirty="0"/>
              <a:t> (irrational) player</a:t>
            </a:r>
            <a:endParaRPr lang="cs-CZ" dirty="0"/>
          </a:p>
          <a:p>
            <a:pPr lvl="8"/>
            <a:endParaRPr lang="en-GB" noProof="0" dirty="0"/>
          </a:p>
          <a:p>
            <a:r>
              <a:rPr lang="en-GB" noProof="0" dirty="0"/>
              <a:t>John von Neumann, Oscar Morgenstern – 1928</a:t>
            </a:r>
          </a:p>
          <a:p>
            <a:r>
              <a:rPr lang="en-GB" dirty="0"/>
              <a:t>John Forbes Nash – Nobel prize 1994</a:t>
            </a:r>
            <a:endParaRPr lang="en-GB" noProof="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Mixed strategies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noProof="0" dirty="0"/>
              <a:t>Mixed strategy of player A</a:t>
            </a:r>
          </a:p>
          <a:p>
            <a:pPr algn="ctr">
              <a:buFont typeface="Wingdings" pitchFamily="2" charset="2"/>
              <a:buNone/>
            </a:pPr>
            <a:r>
              <a:rPr lang="en-GB" sz="2400" b="1" noProof="0" dirty="0"/>
              <a:t>r</a:t>
            </a:r>
            <a:r>
              <a:rPr lang="en-GB" sz="2400" noProof="0" dirty="0"/>
              <a:t> = (r</a:t>
            </a:r>
            <a:r>
              <a:rPr lang="en-GB" sz="2400" baseline="-25000" noProof="0" dirty="0"/>
              <a:t>1</a:t>
            </a:r>
            <a:r>
              <a:rPr lang="en-GB" sz="2400" noProof="0" dirty="0"/>
              <a:t>, r</a:t>
            </a:r>
            <a:r>
              <a:rPr lang="en-GB" sz="2400" baseline="-25000" noProof="0" dirty="0"/>
              <a:t>2</a:t>
            </a:r>
            <a:r>
              <a:rPr lang="en-GB" sz="2400" noProof="0" dirty="0"/>
              <a:t>, ... , r</a:t>
            </a:r>
            <a:r>
              <a:rPr lang="en-GB" sz="2400" baseline="-25000" noProof="0" dirty="0"/>
              <a:t>m</a:t>
            </a:r>
            <a:r>
              <a:rPr lang="en-GB" sz="2400" noProof="0" dirty="0"/>
              <a:t>)</a:t>
            </a:r>
            <a:r>
              <a:rPr lang="en-GB" sz="2400" baseline="30000" noProof="0" dirty="0"/>
              <a:t>T</a:t>
            </a:r>
            <a:r>
              <a:rPr lang="en-GB" sz="2400" noProof="0" dirty="0"/>
              <a:t>, and </a:t>
            </a:r>
            <a:r>
              <a:rPr lang="en-GB" sz="2400" noProof="0" dirty="0">
                <a:sym typeface="Symbol" pitchFamily="18" charset="2"/>
              </a:rPr>
              <a:t></a:t>
            </a:r>
            <a:r>
              <a:rPr lang="en-GB" sz="2400" noProof="0" dirty="0"/>
              <a:t> </a:t>
            </a:r>
            <a:r>
              <a:rPr lang="en-GB" sz="2400" noProof="0" dirty="0" err="1"/>
              <a:t>r</a:t>
            </a:r>
            <a:r>
              <a:rPr lang="en-GB" sz="2400" baseline="-25000" noProof="0" dirty="0" err="1"/>
              <a:t>i</a:t>
            </a:r>
            <a:r>
              <a:rPr lang="en-GB" sz="2400" noProof="0" dirty="0"/>
              <a:t> = 1 </a:t>
            </a:r>
          </a:p>
          <a:p>
            <a:r>
              <a:rPr lang="en-GB" sz="2400" noProof="0" dirty="0"/>
              <a:t>Mixed strategy of player B</a:t>
            </a:r>
          </a:p>
          <a:p>
            <a:pPr algn="ctr">
              <a:buFont typeface="Wingdings" pitchFamily="2" charset="2"/>
              <a:buNone/>
            </a:pPr>
            <a:r>
              <a:rPr lang="en-GB" sz="2400" b="1" noProof="0" dirty="0"/>
              <a:t>s</a:t>
            </a:r>
            <a:r>
              <a:rPr lang="en-GB" sz="2400" noProof="0" dirty="0"/>
              <a:t> = (s</a:t>
            </a:r>
            <a:r>
              <a:rPr lang="en-GB" sz="2400" baseline="-25000" noProof="0" dirty="0"/>
              <a:t>1</a:t>
            </a:r>
            <a:r>
              <a:rPr lang="en-GB" sz="2400" noProof="0" dirty="0"/>
              <a:t>, s</a:t>
            </a:r>
            <a:r>
              <a:rPr lang="en-GB" sz="2400" baseline="-25000" noProof="0" dirty="0"/>
              <a:t>2</a:t>
            </a:r>
            <a:r>
              <a:rPr lang="en-GB" sz="2400" noProof="0" dirty="0"/>
              <a:t>, ... , </a:t>
            </a:r>
            <a:r>
              <a:rPr lang="en-GB" sz="2400" noProof="0" dirty="0" err="1"/>
              <a:t>s</a:t>
            </a:r>
            <a:r>
              <a:rPr lang="en-GB" sz="2400" baseline="-25000" noProof="0" dirty="0" err="1"/>
              <a:t>n</a:t>
            </a:r>
            <a:r>
              <a:rPr lang="en-GB" sz="2400" noProof="0" dirty="0"/>
              <a:t>)</a:t>
            </a:r>
            <a:r>
              <a:rPr lang="en-GB" sz="2400" baseline="30000" noProof="0" dirty="0"/>
              <a:t>T </a:t>
            </a:r>
            <a:r>
              <a:rPr lang="en-GB" sz="2400" noProof="0" dirty="0"/>
              <a:t>, and </a:t>
            </a:r>
            <a:r>
              <a:rPr lang="en-GB" sz="2400" noProof="0" dirty="0">
                <a:sym typeface="Symbol" pitchFamily="18" charset="2"/>
              </a:rPr>
              <a:t></a:t>
            </a:r>
            <a:r>
              <a:rPr lang="en-GB" sz="2400" noProof="0" dirty="0"/>
              <a:t> </a:t>
            </a:r>
            <a:r>
              <a:rPr lang="en-GB" sz="2400" noProof="0" dirty="0" err="1"/>
              <a:t>s</a:t>
            </a:r>
            <a:r>
              <a:rPr lang="en-GB" sz="2400" baseline="-25000" noProof="0" dirty="0" err="1"/>
              <a:t>j</a:t>
            </a:r>
            <a:r>
              <a:rPr lang="en-GB" sz="2400" noProof="0" dirty="0"/>
              <a:t> = 1 </a:t>
            </a:r>
            <a:endParaRPr lang="en-GB" sz="2400" baseline="30000" noProof="0" dirty="0"/>
          </a:p>
        </p:txBody>
      </p:sp>
      <p:graphicFrame>
        <p:nvGraphicFramePr>
          <p:cNvPr id="1751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212573"/>
              </p:ext>
            </p:extLst>
          </p:nvPr>
        </p:nvGraphicFramePr>
        <p:xfrm>
          <a:off x="2686050" y="3789040"/>
          <a:ext cx="3771900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3" imgW="1447172" imgH="444307" progId="Equation.3">
                  <p:embed/>
                </p:oleObj>
              </mc:Choice>
              <mc:Fallback>
                <p:oleObj name="Rovnice" r:id="rId3" imgW="1447172" imgH="444307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3789040"/>
                        <a:ext cx="3771900" cy="115411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Seeking of optimal mixed strategy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142287" cy="4608513"/>
          </a:xfrm>
        </p:spPr>
        <p:txBody>
          <a:bodyPr/>
          <a:lstStyle/>
          <a:p>
            <a:r>
              <a:rPr lang="en-GB" dirty="0"/>
              <a:t>Player A wants </a:t>
            </a:r>
            <a:r>
              <a:rPr lang="en-GB" u="sng" dirty="0"/>
              <a:t>at least </a:t>
            </a:r>
            <a:r>
              <a:rPr lang="en-US" dirty="0"/>
              <a:t>outcome</a:t>
            </a:r>
            <a:r>
              <a:rPr lang="en-GB" dirty="0"/>
              <a:t> w (maximin)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b="1" dirty="0" err="1"/>
              <a:t>r</a:t>
            </a:r>
            <a:r>
              <a:rPr lang="en-GB" baseline="30000" dirty="0" err="1"/>
              <a:t>T</a:t>
            </a:r>
            <a:r>
              <a:rPr lang="en-GB" b="1" dirty="0" err="1"/>
              <a:t>a</a:t>
            </a:r>
            <a:r>
              <a:rPr lang="en-GB" baseline="-25000" dirty="0" err="1"/>
              <a:t>j</a:t>
            </a:r>
            <a:r>
              <a:rPr lang="en-GB" dirty="0"/>
              <a:t> </a:t>
            </a:r>
            <a:r>
              <a:rPr lang="en-GB" dirty="0">
                <a:sym typeface="Symbol" pitchFamily="18" charset="2"/>
              </a:rPr>
              <a:t></a:t>
            </a:r>
            <a:r>
              <a:rPr lang="en-GB" dirty="0"/>
              <a:t> w  for all j=1,...,n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dirty="0">
                <a:sym typeface="Symbol" pitchFamily="18" charset="2"/>
              </a:rPr>
              <a:t></a:t>
            </a:r>
            <a:r>
              <a:rPr lang="en-GB" dirty="0"/>
              <a:t> </a:t>
            </a:r>
            <a:r>
              <a:rPr lang="en-GB" dirty="0" err="1"/>
              <a:t>r</a:t>
            </a:r>
            <a:r>
              <a:rPr lang="en-GB" baseline="-25000" dirty="0" err="1"/>
              <a:t>i</a:t>
            </a:r>
            <a:r>
              <a:rPr lang="en-GB" dirty="0"/>
              <a:t> = 1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b="1" dirty="0"/>
              <a:t>r</a:t>
            </a:r>
            <a:r>
              <a:rPr lang="en-GB" dirty="0"/>
              <a:t> </a:t>
            </a:r>
            <a:r>
              <a:rPr lang="en-GB" dirty="0">
                <a:sym typeface="Symbol" pitchFamily="18" charset="2"/>
              </a:rPr>
              <a:t></a:t>
            </a:r>
            <a:r>
              <a:rPr lang="en-GB" dirty="0"/>
              <a:t> </a:t>
            </a:r>
            <a:r>
              <a:rPr lang="en-GB" b="1" dirty="0"/>
              <a:t>0</a:t>
            </a:r>
            <a:endParaRPr lang="en-GB" dirty="0"/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dirty="0"/>
              <a:t>w </a:t>
            </a:r>
            <a:r>
              <a:rPr lang="en-GB" dirty="0">
                <a:sym typeface="Symbol" pitchFamily="18" charset="2"/>
              </a:rPr>
              <a:t></a:t>
            </a:r>
            <a:r>
              <a:rPr lang="en-GB" dirty="0"/>
              <a:t> max</a:t>
            </a:r>
          </a:p>
          <a:p>
            <a:r>
              <a:rPr lang="en-GB" dirty="0"/>
              <a:t>Player B wants </a:t>
            </a:r>
            <a:r>
              <a:rPr lang="en-GB" u="sng" dirty="0"/>
              <a:t>at most </a:t>
            </a:r>
            <a:r>
              <a:rPr lang="en-GB" dirty="0"/>
              <a:t>loss w (minimax)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b="1" dirty="0" err="1"/>
              <a:t>a</a:t>
            </a:r>
            <a:r>
              <a:rPr lang="en-GB" baseline="-25000" dirty="0" err="1"/>
              <a:t>i</a:t>
            </a:r>
            <a:r>
              <a:rPr lang="en-GB" b="1" dirty="0" err="1"/>
              <a:t>s</a:t>
            </a:r>
            <a:r>
              <a:rPr lang="en-GB" dirty="0"/>
              <a:t> </a:t>
            </a:r>
            <a:r>
              <a:rPr lang="en-GB" dirty="0">
                <a:sym typeface="Symbol" pitchFamily="18" charset="2"/>
              </a:rPr>
              <a:t></a:t>
            </a:r>
            <a:r>
              <a:rPr lang="en-GB" dirty="0"/>
              <a:t> w  for all </a:t>
            </a:r>
            <a:r>
              <a:rPr lang="en-GB" dirty="0" err="1"/>
              <a:t>i</a:t>
            </a:r>
            <a:r>
              <a:rPr lang="en-GB" dirty="0"/>
              <a:t>=1,...,m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noProof="0" dirty="0">
                <a:sym typeface="Symbol" pitchFamily="18" charset="2"/>
              </a:rPr>
              <a:t></a:t>
            </a:r>
            <a:r>
              <a:rPr lang="en-GB" noProof="0" dirty="0"/>
              <a:t> </a:t>
            </a:r>
            <a:r>
              <a:rPr lang="en-GB" noProof="0" dirty="0" err="1"/>
              <a:t>s</a:t>
            </a:r>
            <a:r>
              <a:rPr lang="en-GB" baseline="-25000" noProof="0" dirty="0" err="1"/>
              <a:t>j</a:t>
            </a:r>
            <a:r>
              <a:rPr lang="en-GB" noProof="0" dirty="0"/>
              <a:t> = 1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b="1" noProof="0" dirty="0"/>
              <a:t>r</a:t>
            </a:r>
            <a:r>
              <a:rPr lang="en-GB" noProof="0" dirty="0"/>
              <a:t> </a:t>
            </a:r>
            <a:r>
              <a:rPr lang="en-GB" noProof="0" dirty="0">
                <a:sym typeface="Symbol" pitchFamily="18" charset="2"/>
              </a:rPr>
              <a:t></a:t>
            </a:r>
            <a:r>
              <a:rPr lang="en-GB" noProof="0" dirty="0"/>
              <a:t> </a:t>
            </a:r>
            <a:r>
              <a:rPr lang="en-GB" b="1" noProof="0" dirty="0"/>
              <a:t>0</a:t>
            </a:r>
            <a:endParaRPr lang="en-GB" noProof="0" dirty="0"/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noProof="0" dirty="0"/>
              <a:t>w </a:t>
            </a:r>
            <a:r>
              <a:rPr lang="en-GB" noProof="0" dirty="0">
                <a:sym typeface="Symbol" pitchFamily="18" charset="2"/>
              </a:rPr>
              <a:t></a:t>
            </a:r>
            <a:r>
              <a:rPr lang="en-GB" noProof="0" dirty="0"/>
              <a:t> min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Seeking of optimal mixed strategy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142287" cy="4860925"/>
          </a:xfrm>
        </p:spPr>
        <p:txBody>
          <a:bodyPr/>
          <a:lstStyle/>
          <a:p>
            <a:r>
              <a:rPr lang="en-GB" noProof="0" dirty="0"/>
              <a:t>Player A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b="1" noProof="0" dirty="0" err="1"/>
              <a:t>r</a:t>
            </a:r>
            <a:r>
              <a:rPr lang="en-GB" baseline="30000" noProof="0" dirty="0" err="1"/>
              <a:t>T</a:t>
            </a:r>
            <a:r>
              <a:rPr lang="en-GB" b="1" noProof="0" dirty="0" err="1"/>
              <a:t>a</a:t>
            </a:r>
            <a:r>
              <a:rPr lang="en-GB" baseline="-25000" noProof="0" dirty="0" err="1"/>
              <a:t>j</a:t>
            </a:r>
            <a:r>
              <a:rPr lang="en-GB" noProof="0" dirty="0"/>
              <a:t> </a:t>
            </a:r>
            <a:r>
              <a:rPr lang="en-GB" noProof="0" dirty="0">
                <a:sym typeface="Symbol" pitchFamily="18" charset="2"/>
              </a:rPr>
              <a:t></a:t>
            </a:r>
            <a:r>
              <a:rPr lang="en-GB" noProof="0" dirty="0"/>
              <a:t> w  for all j=1,...,n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noProof="0" dirty="0">
                <a:sym typeface="Symbol" pitchFamily="18" charset="2"/>
              </a:rPr>
              <a:t></a:t>
            </a:r>
            <a:r>
              <a:rPr lang="en-GB" noProof="0" dirty="0"/>
              <a:t> </a:t>
            </a:r>
            <a:r>
              <a:rPr lang="en-GB" noProof="0" dirty="0" err="1"/>
              <a:t>r</a:t>
            </a:r>
            <a:r>
              <a:rPr lang="en-GB" baseline="-25000" noProof="0" dirty="0" err="1"/>
              <a:t>i</a:t>
            </a:r>
            <a:r>
              <a:rPr lang="en-GB" noProof="0" dirty="0"/>
              <a:t> = 1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b="1" noProof="0" dirty="0"/>
              <a:t>r</a:t>
            </a:r>
            <a:r>
              <a:rPr lang="en-GB" noProof="0" dirty="0"/>
              <a:t> </a:t>
            </a:r>
            <a:r>
              <a:rPr lang="en-GB" noProof="0" dirty="0">
                <a:sym typeface="Symbol" pitchFamily="18" charset="2"/>
              </a:rPr>
              <a:t></a:t>
            </a:r>
            <a:r>
              <a:rPr lang="en-GB" noProof="0" dirty="0"/>
              <a:t> </a:t>
            </a:r>
            <a:r>
              <a:rPr lang="en-GB" b="1" noProof="0" dirty="0"/>
              <a:t>0</a:t>
            </a:r>
            <a:endParaRPr lang="en-GB" noProof="0" dirty="0"/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noProof="0" dirty="0"/>
              <a:t>w </a:t>
            </a:r>
            <a:r>
              <a:rPr lang="en-GB" noProof="0" dirty="0">
                <a:sym typeface="Symbol" pitchFamily="18" charset="2"/>
              </a:rPr>
              <a:t></a:t>
            </a:r>
            <a:r>
              <a:rPr lang="en-GB" noProof="0" dirty="0"/>
              <a:t> max</a:t>
            </a:r>
          </a:p>
          <a:p>
            <a:r>
              <a:rPr lang="en-GB" noProof="0" dirty="0"/>
              <a:t>Player A  (transformation x</a:t>
            </a:r>
            <a:r>
              <a:rPr lang="en-GB" baseline="-25000" noProof="0" dirty="0"/>
              <a:t>i</a:t>
            </a:r>
            <a:r>
              <a:rPr lang="en-GB" noProof="0" dirty="0"/>
              <a:t> = </a:t>
            </a:r>
            <a:r>
              <a:rPr lang="en-GB" noProof="0" dirty="0" err="1"/>
              <a:t>r</a:t>
            </a:r>
            <a:r>
              <a:rPr lang="en-GB" baseline="-25000" noProof="0" dirty="0" err="1"/>
              <a:t>i</a:t>
            </a:r>
            <a:r>
              <a:rPr lang="en-GB" noProof="0" dirty="0"/>
              <a:t>/w)</a:t>
            </a:r>
            <a:endParaRPr lang="en-GB" b="1" noProof="0" dirty="0"/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b="1" noProof="0" dirty="0" err="1"/>
              <a:t>x</a:t>
            </a:r>
            <a:r>
              <a:rPr lang="en-GB" baseline="30000" noProof="0" dirty="0" err="1"/>
              <a:t>T</a:t>
            </a:r>
            <a:r>
              <a:rPr lang="en-GB" b="1" noProof="0" dirty="0" err="1"/>
              <a:t>a</a:t>
            </a:r>
            <a:r>
              <a:rPr lang="en-GB" baseline="-25000" noProof="0" dirty="0" err="1"/>
              <a:t>j</a:t>
            </a:r>
            <a:r>
              <a:rPr lang="en-GB" noProof="0" dirty="0"/>
              <a:t> </a:t>
            </a:r>
            <a:r>
              <a:rPr lang="en-GB" noProof="0" dirty="0">
                <a:sym typeface="Symbol" pitchFamily="18" charset="2"/>
              </a:rPr>
              <a:t></a:t>
            </a:r>
            <a:r>
              <a:rPr lang="en-GB" noProof="0" dirty="0"/>
              <a:t> 1  for all j=1,...,n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strike="sngStrike" noProof="0" dirty="0">
                <a:solidFill>
                  <a:srgbClr val="00B050"/>
                </a:solidFill>
                <a:sym typeface="Symbol" pitchFamily="18" charset="2"/>
              </a:rPr>
              <a:t></a:t>
            </a:r>
            <a:r>
              <a:rPr lang="en-GB" strike="sngStrike" noProof="0" dirty="0">
                <a:solidFill>
                  <a:srgbClr val="00B050"/>
                </a:solidFill>
              </a:rPr>
              <a:t> x</a:t>
            </a:r>
            <a:r>
              <a:rPr lang="en-GB" strike="sngStrike" baseline="-25000" noProof="0" dirty="0">
                <a:solidFill>
                  <a:srgbClr val="00B050"/>
                </a:solidFill>
              </a:rPr>
              <a:t>i</a:t>
            </a:r>
            <a:r>
              <a:rPr lang="en-GB" strike="sngStrike" noProof="0" dirty="0">
                <a:solidFill>
                  <a:srgbClr val="00B050"/>
                </a:solidFill>
              </a:rPr>
              <a:t> = 1/w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b="1" noProof="0" dirty="0"/>
              <a:t>x</a:t>
            </a:r>
            <a:r>
              <a:rPr lang="en-GB" noProof="0" dirty="0"/>
              <a:t> </a:t>
            </a:r>
            <a:r>
              <a:rPr lang="en-GB" noProof="0" dirty="0">
                <a:sym typeface="Symbol" pitchFamily="18" charset="2"/>
              </a:rPr>
              <a:t></a:t>
            </a:r>
            <a:r>
              <a:rPr lang="en-GB" noProof="0" dirty="0"/>
              <a:t> </a:t>
            </a:r>
            <a:r>
              <a:rPr lang="en-GB" b="1" noProof="0" dirty="0"/>
              <a:t>0</a:t>
            </a:r>
            <a:endParaRPr lang="en-GB" noProof="0" dirty="0"/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strike="sngStrike" noProof="0" dirty="0">
                <a:solidFill>
                  <a:srgbClr val="00B050"/>
                </a:solidFill>
              </a:rPr>
              <a:t>1/w = </a:t>
            </a:r>
            <a:r>
              <a:rPr lang="en-GB" noProof="0" dirty="0">
                <a:sym typeface="Symbol" pitchFamily="18" charset="2"/>
              </a:rPr>
              <a:t></a:t>
            </a:r>
            <a:r>
              <a:rPr lang="en-GB" noProof="0" dirty="0"/>
              <a:t> x</a:t>
            </a:r>
            <a:r>
              <a:rPr lang="en-GB" baseline="-25000" noProof="0" dirty="0"/>
              <a:t>i</a:t>
            </a:r>
            <a:r>
              <a:rPr lang="en-GB" noProof="0" dirty="0"/>
              <a:t> </a:t>
            </a:r>
            <a:r>
              <a:rPr lang="en-GB" noProof="0" dirty="0">
                <a:sym typeface="Symbol" pitchFamily="18" charset="2"/>
              </a:rPr>
              <a:t></a:t>
            </a:r>
            <a:r>
              <a:rPr lang="en-GB" noProof="0" dirty="0"/>
              <a:t> min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Seeking of optimal mixed strategy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844675"/>
            <a:ext cx="5105400" cy="4724400"/>
          </a:xfrm>
        </p:spPr>
        <p:txBody>
          <a:bodyPr/>
          <a:lstStyle/>
          <a:p>
            <a:r>
              <a:rPr lang="en-GB" noProof="0"/>
              <a:t>Theory of duality</a:t>
            </a:r>
          </a:p>
          <a:p>
            <a:r>
              <a:rPr lang="en-GB" noProof="0"/>
              <a:t>Player A</a:t>
            </a:r>
            <a:endParaRPr lang="en-GB" b="1" noProof="0"/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b="1" noProof="0"/>
              <a:t>x</a:t>
            </a:r>
            <a:r>
              <a:rPr lang="en-GB" baseline="30000" noProof="0"/>
              <a:t>T</a:t>
            </a:r>
            <a:r>
              <a:rPr lang="en-GB" b="1" noProof="0"/>
              <a:t>a</a:t>
            </a:r>
            <a:r>
              <a:rPr lang="en-GB" baseline="-25000" noProof="0"/>
              <a:t>j</a:t>
            </a:r>
            <a:r>
              <a:rPr lang="en-GB" noProof="0"/>
              <a:t> </a:t>
            </a:r>
            <a:r>
              <a:rPr lang="en-GB" noProof="0">
                <a:sym typeface="Symbol" pitchFamily="18" charset="2"/>
              </a:rPr>
              <a:t></a:t>
            </a:r>
            <a:r>
              <a:rPr lang="en-GB" noProof="0"/>
              <a:t> 1  for all j=1,...,n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b="1" noProof="0"/>
              <a:t>x</a:t>
            </a:r>
            <a:r>
              <a:rPr lang="en-GB" noProof="0"/>
              <a:t> </a:t>
            </a:r>
            <a:r>
              <a:rPr lang="en-GB" noProof="0">
                <a:sym typeface="Symbol" pitchFamily="18" charset="2"/>
              </a:rPr>
              <a:t></a:t>
            </a:r>
            <a:r>
              <a:rPr lang="en-GB" noProof="0"/>
              <a:t> </a:t>
            </a:r>
            <a:r>
              <a:rPr lang="en-GB" b="1" noProof="0"/>
              <a:t>0</a:t>
            </a:r>
            <a:endParaRPr lang="en-GB" noProof="0"/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noProof="0">
                <a:sym typeface="Symbol" pitchFamily="18" charset="2"/>
              </a:rPr>
              <a:t></a:t>
            </a:r>
            <a:r>
              <a:rPr lang="en-GB" noProof="0"/>
              <a:t> x</a:t>
            </a:r>
            <a:r>
              <a:rPr lang="en-GB" baseline="-25000" noProof="0"/>
              <a:t>i</a:t>
            </a:r>
            <a:r>
              <a:rPr lang="en-GB" noProof="0"/>
              <a:t> </a:t>
            </a:r>
            <a:r>
              <a:rPr lang="en-GB" noProof="0">
                <a:sym typeface="Symbol" pitchFamily="18" charset="2"/>
              </a:rPr>
              <a:t></a:t>
            </a:r>
            <a:r>
              <a:rPr lang="en-GB" noProof="0"/>
              <a:t> min</a:t>
            </a:r>
          </a:p>
          <a:p>
            <a:pPr>
              <a:spcBef>
                <a:spcPct val="0"/>
              </a:spcBef>
            </a:pPr>
            <a:r>
              <a:rPr lang="en-GB" noProof="0"/>
              <a:t>Player B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b="1" noProof="0"/>
              <a:t>a</a:t>
            </a:r>
            <a:r>
              <a:rPr lang="en-GB" baseline="-25000" noProof="0"/>
              <a:t>j</a:t>
            </a:r>
            <a:r>
              <a:rPr lang="en-GB" b="1" noProof="0"/>
              <a:t>y</a:t>
            </a:r>
            <a:r>
              <a:rPr lang="en-GB" noProof="0"/>
              <a:t> </a:t>
            </a:r>
            <a:r>
              <a:rPr lang="en-GB" noProof="0">
                <a:sym typeface="Symbol" pitchFamily="18" charset="2"/>
              </a:rPr>
              <a:t></a:t>
            </a:r>
            <a:r>
              <a:rPr lang="en-GB" noProof="0"/>
              <a:t> 1  for all i=1,...,m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b="1" noProof="0"/>
              <a:t>y</a:t>
            </a:r>
            <a:r>
              <a:rPr lang="en-GB" noProof="0"/>
              <a:t> </a:t>
            </a:r>
            <a:r>
              <a:rPr lang="en-GB" noProof="0">
                <a:sym typeface="Symbol" pitchFamily="18" charset="2"/>
              </a:rPr>
              <a:t></a:t>
            </a:r>
            <a:r>
              <a:rPr lang="en-GB" noProof="0"/>
              <a:t> </a:t>
            </a:r>
            <a:r>
              <a:rPr lang="en-GB" b="1" noProof="0"/>
              <a:t>0</a:t>
            </a:r>
            <a:endParaRPr lang="en-GB" noProof="0"/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noProof="0">
                <a:sym typeface="Symbol" pitchFamily="18" charset="2"/>
              </a:rPr>
              <a:t></a:t>
            </a:r>
            <a:r>
              <a:rPr lang="en-GB" noProof="0"/>
              <a:t> y</a:t>
            </a:r>
            <a:r>
              <a:rPr lang="en-GB" baseline="-25000" noProof="0"/>
              <a:t>j</a:t>
            </a:r>
            <a:r>
              <a:rPr lang="en-GB" noProof="0"/>
              <a:t> </a:t>
            </a:r>
            <a:r>
              <a:rPr lang="en-GB" noProof="0">
                <a:sym typeface="Symbol" pitchFamily="18" charset="2"/>
              </a:rPr>
              <a:t></a:t>
            </a:r>
            <a:r>
              <a:rPr lang="en-GB" noProof="0"/>
              <a:t> max</a:t>
            </a:r>
            <a:endParaRPr lang="en-GB" noProof="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Seeking of optimal mixed strategy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63272" cy="4696544"/>
          </a:xfrm>
        </p:spPr>
        <p:txBody>
          <a:bodyPr/>
          <a:lstStyle/>
          <a:p>
            <a:r>
              <a:rPr lang="en-GB" noProof="0" dirty="0"/>
              <a:t>Transformation of models is possible only in the case of </a:t>
            </a:r>
            <a:r>
              <a:rPr lang="en-US" dirty="0"/>
              <a:t>positive </a:t>
            </a:r>
            <a:r>
              <a:rPr lang="en-GB" noProof="0" dirty="0"/>
              <a:t>payoffs, because value of game w </a:t>
            </a:r>
            <a:r>
              <a:rPr lang="cs-CZ" noProof="0" dirty="0"/>
              <a:t>has to </a:t>
            </a:r>
            <a:r>
              <a:rPr lang="cs-CZ" noProof="0" dirty="0" err="1"/>
              <a:t>be</a:t>
            </a:r>
            <a:r>
              <a:rPr lang="en-GB" noProof="0" dirty="0"/>
              <a:t> positive </a:t>
            </a:r>
          </a:p>
          <a:p>
            <a:r>
              <a:rPr lang="en-GB" noProof="0" dirty="0"/>
              <a:t>Non negative elements of payoff matrix</a:t>
            </a:r>
          </a:p>
          <a:p>
            <a:pPr lvl="1"/>
            <a:r>
              <a:rPr lang="cs-CZ" sz="2400" noProof="0" dirty="0" err="1"/>
              <a:t>Addition</a:t>
            </a:r>
            <a:r>
              <a:rPr lang="cs-CZ" sz="2400" noProof="0" dirty="0"/>
              <a:t> </a:t>
            </a:r>
            <a:r>
              <a:rPr lang="cs-CZ" sz="2400" noProof="0" dirty="0" err="1"/>
              <a:t>of</a:t>
            </a:r>
            <a:r>
              <a:rPr lang="cs-CZ" sz="2400" noProof="0" dirty="0"/>
              <a:t> proper </a:t>
            </a:r>
            <a:r>
              <a:rPr lang="cs-CZ" sz="2400" noProof="0" dirty="0" err="1"/>
              <a:t>value</a:t>
            </a:r>
            <a:r>
              <a:rPr lang="cs-CZ" sz="2400" noProof="0" dirty="0"/>
              <a:t> to </a:t>
            </a:r>
            <a:r>
              <a:rPr lang="cs-CZ" sz="2400" noProof="0" dirty="0" err="1"/>
              <a:t>each</a:t>
            </a:r>
            <a:r>
              <a:rPr lang="cs-CZ" sz="2400" noProof="0" dirty="0"/>
              <a:t> </a:t>
            </a:r>
            <a:r>
              <a:rPr lang="cs-CZ" sz="2400" noProof="0" dirty="0" err="1"/>
              <a:t>pay-off</a:t>
            </a:r>
            <a:endParaRPr lang="cs-CZ" sz="2400" noProof="0" dirty="0"/>
          </a:p>
          <a:p>
            <a:pPr lvl="3"/>
            <a:endParaRPr lang="cs-CZ" sz="1600" noProof="0" dirty="0"/>
          </a:p>
          <a:p>
            <a:pPr lvl="1"/>
            <a:r>
              <a:rPr lang="cs-CZ" sz="2400" noProof="0" dirty="0" err="1"/>
              <a:t>Selection</a:t>
            </a:r>
            <a:r>
              <a:rPr lang="cs-CZ" sz="2400" noProof="0" dirty="0"/>
              <a:t> </a:t>
            </a:r>
            <a:r>
              <a:rPr lang="cs-CZ" sz="2400" noProof="0" dirty="0" err="1"/>
              <a:t>of</a:t>
            </a:r>
            <a:r>
              <a:rPr lang="cs-CZ" sz="2400" noProof="0" dirty="0"/>
              <a:t> </a:t>
            </a:r>
            <a:r>
              <a:rPr lang="cs-CZ" sz="2400" noProof="0" dirty="0" err="1"/>
              <a:t>value</a:t>
            </a:r>
            <a:r>
              <a:rPr lang="cs-CZ" sz="2400" noProof="0" dirty="0"/>
              <a:t> </a:t>
            </a:r>
            <a:r>
              <a:rPr lang="cs-CZ" sz="2400" noProof="0" dirty="0" err="1"/>
              <a:t>at</a:t>
            </a:r>
            <a:r>
              <a:rPr lang="cs-CZ" sz="2400" noProof="0" dirty="0"/>
              <a:t> least as</a:t>
            </a:r>
            <a:endParaRPr lang="en-GB" sz="2400" noProof="0" dirty="0"/>
          </a:p>
          <a:p>
            <a:pPr lvl="8"/>
            <a:endParaRPr lang="en-GB" sz="1400" noProof="0" dirty="0"/>
          </a:p>
          <a:p>
            <a:pPr marL="0" indent="0" algn="ctr">
              <a:buNone/>
            </a:pPr>
            <a:endParaRPr lang="cs-CZ" sz="1400" b="1" i="1" noProof="0" dirty="0"/>
          </a:p>
          <a:p>
            <a:pPr marL="0" indent="0" algn="ctr">
              <a:buNone/>
            </a:pPr>
            <a:r>
              <a:rPr lang="en-GB" b="1" i="1" noProof="0" dirty="0"/>
              <a:t>Do not forget do </a:t>
            </a:r>
            <a:r>
              <a:rPr lang="cs-CZ" b="1" i="1" noProof="0" dirty="0" err="1"/>
              <a:t>carry</a:t>
            </a:r>
            <a:r>
              <a:rPr lang="cs-CZ" b="1" i="1" noProof="0" dirty="0"/>
              <a:t> </a:t>
            </a:r>
            <a:r>
              <a:rPr lang="cs-CZ" b="1" i="1" noProof="0" dirty="0" err="1"/>
              <a:t>back</a:t>
            </a:r>
            <a:r>
              <a:rPr lang="cs-CZ" b="1" i="1" noProof="0" dirty="0"/>
              <a:t> </a:t>
            </a:r>
            <a:r>
              <a:rPr lang="en-GB" b="1" i="1" noProof="0" dirty="0"/>
              <a:t>this transformation</a:t>
            </a:r>
            <a:r>
              <a:rPr lang="cs-CZ" b="1" i="1" noProof="0" dirty="0"/>
              <a:t> </a:t>
            </a:r>
            <a:r>
              <a:rPr lang="en-GB" b="1" i="1" noProof="0" dirty="0"/>
              <a:t>!!!!!!!!!</a:t>
            </a:r>
          </a:p>
        </p:txBody>
      </p:sp>
      <p:graphicFrame>
        <p:nvGraphicFramePr>
          <p:cNvPr id="1833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121687"/>
              </p:ext>
            </p:extLst>
          </p:nvPr>
        </p:nvGraphicFramePr>
        <p:xfrm>
          <a:off x="5004048" y="4437112"/>
          <a:ext cx="3429000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3" imgW="1308100" imgH="381000" progId="Equation.3">
                  <p:embed/>
                </p:oleObj>
              </mc:Choice>
              <mc:Fallback>
                <p:oleObj name="Rovnice" r:id="rId3" imgW="1308100" imgH="381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4437112"/>
                        <a:ext cx="3429000" cy="99853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Matrix game solution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523287" cy="4608661"/>
          </a:xfrm>
        </p:spPr>
        <p:txBody>
          <a:bodyPr/>
          <a:lstStyle/>
          <a:p>
            <a:r>
              <a:rPr lang="en-GB" sz="2800" b="1" dirty="0"/>
              <a:t>The Minimax Theorem. </a:t>
            </a:r>
          </a:p>
          <a:p>
            <a:pPr lvl="1"/>
            <a:r>
              <a:rPr lang="en-GB" sz="2600" i="1" dirty="0">
                <a:ea typeface="+mn-ea"/>
                <a:cs typeface="+mn-cs"/>
              </a:rPr>
              <a:t>For every finite two-person zero-sum game,</a:t>
            </a:r>
          </a:p>
          <a:p>
            <a:pPr lvl="1"/>
            <a:r>
              <a:rPr lang="en-GB" sz="2600" i="1" dirty="0">
                <a:ea typeface="+mn-ea"/>
                <a:cs typeface="+mn-cs"/>
              </a:rPr>
              <a:t>(1) there is a number w, called the value of the game,</a:t>
            </a:r>
          </a:p>
          <a:p>
            <a:pPr lvl="1"/>
            <a:r>
              <a:rPr lang="en-GB" sz="2600" i="1" dirty="0">
                <a:ea typeface="+mn-ea"/>
                <a:cs typeface="+mn-cs"/>
              </a:rPr>
              <a:t>(2) there is a mixed strategy for Player A such that his average gain is at least w no matter what B does, and</a:t>
            </a:r>
          </a:p>
          <a:p>
            <a:pPr lvl="1"/>
            <a:r>
              <a:rPr lang="en-GB" sz="2600" i="1" dirty="0">
                <a:ea typeface="+mn-ea"/>
                <a:cs typeface="+mn-cs"/>
              </a:rPr>
              <a:t>(3) there is a mixed strategy for Player B such that his average loss is at most w no matter what A does.</a:t>
            </a:r>
            <a:endParaRPr lang="en-GB" sz="2600" i="1" dirty="0"/>
          </a:p>
          <a:p>
            <a:pPr lvl="4"/>
            <a:endParaRPr lang="cs-CZ" sz="1600" dirty="0"/>
          </a:p>
          <a:p>
            <a:r>
              <a:rPr lang="en-GB" sz="2800" dirty="0"/>
              <a:t>Fundamental theorem of game theory says, that optimal mixed strategy exists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Matrix game – Firms competition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768552"/>
          </a:xfrm>
        </p:spPr>
        <p:txBody>
          <a:bodyPr/>
          <a:lstStyle/>
          <a:p>
            <a:r>
              <a:rPr lang="en-US" noProof="0" dirty="0"/>
              <a:t>Pay</a:t>
            </a:r>
            <a:r>
              <a:rPr lang="en-US" dirty="0"/>
              <a:t>-off matrix – negative element</a:t>
            </a:r>
          </a:p>
          <a:p>
            <a:pPr lvl="1"/>
            <a:r>
              <a:rPr lang="en-US" noProof="0" dirty="0"/>
              <a:t>Min </a:t>
            </a:r>
            <a:r>
              <a:rPr lang="en-US" noProof="0" dirty="0" err="1"/>
              <a:t>a</a:t>
            </a:r>
            <a:r>
              <a:rPr lang="en-US" baseline="-25000" noProof="0" dirty="0" err="1"/>
              <a:t>ij</a:t>
            </a:r>
            <a:r>
              <a:rPr lang="en-US" noProof="0" dirty="0"/>
              <a:t> = -0,1  … proper value for instance </a:t>
            </a:r>
            <a:r>
              <a:rPr lang="en-US" b="1" noProof="0" dirty="0"/>
              <a:t>0,6</a:t>
            </a:r>
          </a:p>
          <a:p>
            <a:endParaRPr lang="en-US" sz="2400" noProof="0" dirty="0"/>
          </a:p>
          <a:p>
            <a:endParaRPr lang="cs-CZ" sz="2400" dirty="0"/>
          </a:p>
          <a:p>
            <a:r>
              <a:rPr lang="en-GB" noProof="0" dirty="0"/>
              <a:t>Player A</a:t>
            </a:r>
          </a:p>
          <a:p>
            <a:pPr lvl="1">
              <a:buFont typeface="Wingdings" pitchFamily="2" charset="2"/>
              <a:buNone/>
            </a:pPr>
            <a:r>
              <a:rPr lang="en-GB" sz="2400" noProof="0" dirty="0"/>
              <a:t>0,5r</a:t>
            </a:r>
            <a:r>
              <a:rPr lang="en-GB" sz="2400" baseline="-25000" noProof="0" dirty="0"/>
              <a:t>1</a:t>
            </a:r>
            <a:r>
              <a:rPr lang="en-GB" sz="2400" noProof="0" dirty="0"/>
              <a:t> + 0,7r</a:t>
            </a:r>
            <a:r>
              <a:rPr lang="en-GB" sz="2400" baseline="-25000" noProof="0" dirty="0"/>
              <a:t>2</a:t>
            </a:r>
            <a:r>
              <a:rPr lang="en-GB" sz="2400" noProof="0" dirty="0"/>
              <a:t> </a:t>
            </a:r>
            <a:r>
              <a:rPr lang="en-GB" sz="2400" noProof="0" dirty="0">
                <a:sym typeface="Symbol" pitchFamily="18" charset="2"/>
              </a:rPr>
              <a:t></a:t>
            </a:r>
            <a:r>
              <a:rPr lang="en-GB" sz="2400" noProof="0" dirty="0"/>
              <a:t> w	 0,5x</a:t>
            </a:r>
            <a:r>
              <a:rPr lang="en-GB" sz="2400" baseline="-25000" noProof="0" dirty="0"/>
              <a:t>1</a:t>
            </a:r>
            <a:r>
              <a:rPr lang="en-GB" sz="2400" noProof="0" dirty="0"/>
              <a:t> + 0,7x</a:t>
            </a:r>
            <a:r>
              <a:rPr lang="en-GB" sz="2400" baseline="-25000" noProof="0" dirty="0"/>
              <a:t>2</a:t>
            </a:r>
            <a:r>
              <a:rPr lang="en-GB" sz="2400" noProof="0" dirty="0"/>
              <a:t> </a:t>
            </a:r>
            <a:r>
              <a:rPr lang="en-GB" sz="2400" noProof="0" dirty="0">
                <a:sym typeface="Symbol" pitchFamily="18" charset="2"/>
              </a:rPr>
              <a:t></a:t>
            </a:r>
            <a:r>
              <a:rPr lang="en-GB" sz="2400" noProof="0" dirty="0"/>
              <a:t> 1</a:t>
            </a:r>
          </a:p>
          <a:p>
            <a:pPr lvl="1">
              <a:buFont typeface="Wingdings" pitchFamily="2" charset="2"/>
              <a:buNone/>
            </a:pPr>
            <a:r>
              <a:rPr lang="en-GB" sz="2400" noProof="0" dirty="0"/>
              <a:t>0,8r</a:t>
            </a:r>
            <a:r>
              <a:rPr lang="en-GB" sz="2400" baseline="-25000" noProof="0" dirty="0"/>
              <a:t>1</a:t>
            </a:r>
            <a:r>
              <a:rPr lang="en-GB" sz="2400" noProof="0" dirty="0"/>
              <a:t> + 0,4r</a:t>
            </a:r>
            <a:r>
              <a:rPr lang="en-GB" sz="2400" baseline="-25000" noProof="0" dirty="0"/>
              <a:t>2</a:t>
            </a:r>
            <a:r>
              <a:rPr lang="en-GB" sz="2400" noProof="0" dirty="0"/>
              <a:t> </a:t>
            </a:r>
            <a:r>
              <a:rPr lang="en-GB" sz="2400" noProof="0" dirty="0">
                <a:sym typeface="Symbol" pitchFamily="18" charset="2"/>
              </a:rPr>
              <a:t></a:t>
            </a:r>
            <a:r>
              <a:rPr lang="en-GB" sz="2400" noProof="0" dirty="0"/>
              <a:t> w	 0,8x</a:t>
            </a:r>
            <a:r>
              <a:rPr lang="en-GB" sz="2400" baseline="-25000" noProof="0" dirty="0"/>
              <a:t>1</a:t>
            </a:r>
            <a:r>
              <a:rPr lang="en-GB" sz="2400" noProof="0" dirty="0"/>
              <a:t> + 0,4x</a:t>
            </a:r>
            <a:r>
              <a:rPr lang="en-GB" sz="2400" baseline="-25000" noProof="0" dirty="0"/>
              <a:t>2</a:t>
            </a:r>
            <a:r>
              <a:rPr lang="en-GB" sz="2400" noProof="0" dirty="0"/>
              <a:t> </a:t>
            </a:r>
            <a:r>
              <a:rPr lang="en-GB" sz="2400" noProof="0" dirty="0">
                <a:sym typeface="Symbol" pitchFamily="18" charset="2"/>
              </a:rPr>
              <a:t></a:t>
            </a:r>
            <a:r>
              <a:rPr lang="en-GB" sz="2400" noProof="0" dirty="0"/>
              <a:t> 1</a:t>
            </a:r>
          </a:p>
          <a:p>
            <a:pPr lvl="1">
              <a:buFont typeface="Wingdings" pitchFamily="2" charset="2"/>
              <a:buNone/>
            </a:pPr>
            <a:r>
              <a:rPr lang="en-GB" sz="2400" noProof="0" dirty="0"/>
              <a:t>          r</a:t>
            </a:r>
            <a:r>
              <a:rPr lang="en-GB" sz="2400" baseline="-25000" noProof="0" dirty="0"/>
              <a:t>1</a:t>
            </a:r>
            <a:r>
              <a:rPr lang="en-GB" sz="2400" noProof="0" dirty="0"/>
              <a:t> + r</a:t>
            </a:r>
            <a:r>
              <a:rPr lang="en-GB" sz="2400" baseline="-25000" noProof="0" dirty="0"/>
              <a:t>2</a:t>
            </a:r>
            <a:r>
              <a:rPr lang="en-GB" sz="2400" noProof="0" dirty="0"/>
              <a:t> = 1	    </a:t>
            </a:r>
            <a:r>
              <a:rPr lang="cs-CZ" sz="2400" noProof="0" dirty="0"/>
              <a:t>     </a:t>
            </a:r>
            <a:r>
              <a:rPr lang="en-GB" sz="2400" noProof="0" dirty="0"/>
              <a:t> (x</a:t>
            </a:r>
            <a:r>
              <a:rPr lang="en-GB" sz="2400" baseline="-25000" noProof="0" dirty="0"/>
              <a:t>1</a:t>
            </a:r>
            <a:r>
              <a:rPr lang="en-GB" sz="2400" noProof="0" dirty="0"/>
              <a:t> + x</a:t>
            </a:r>
            <a:r>
              <a:rPr lang="en-GB" sz="2400" baseline="-25000" noProof="0" dirty="0"/>
              <a:t>2</a:t>
            </a:r>
            <a:r>
              <a:rPr lang="en-GB" sz="2400" noProof="0" dirty="0"/>
              <a:t> = </a:t>
            </a:r>
            <a:r>
              <a:rPr lang="en-GB" sz="2400" baseline="30000" noProof="0" dirty="0"/>
              <a:t>1</a:t>
            </a:r>
            <a:r>
              <a:rPr lang="en-GB" sz="2400" noProof="0" dirty="0"/>
              <a:t>/</a:t>
            </a:r>
            <a:r>
              <a:rPr lang="en-GB" sz="2400" baseline="-25000" noProof="0" dirty="0"/>
              <a:t>w</a:t>
            </a:r>
            <a:r>
              <a:rPr lang="en-GB" sz="2400" noProof="0" dirty="0"/>
              <a:t>)</a:t>
            </a:r>
          </a:p>
          <a:p>
            <a:pPr lvl="1">
              <a:buFont typeface="Wingdings" pitchFamily="2" charset="2"/>
              <a:buNone/>
            </a:pPr>
            <a:r>
              <a:rPr lang="en-GB" sz="2400" noProof="0" dirty="0"/>
              <a:t>           r</a:t>
            </a:r>
            <a:r>
              <a:rPr lang="en-GB" sz="2400" baseline="-25000" noProof="0" dirty="0"/>
              <a:t>1</a:t>
            </a:r>
            <a:r>
              <a:rPr lang="en-GB" sz="2400" noProof="0" dirty="0"/>
              <a:t> , r</a:t>
            </a:r>
            <a:r>
              <a:rPr lang="en-GB" sz="2400" baseline="-25000" noProof="0" dirty="0"/>
              <a:t>2</a:t>
            </a:r>
            <a:r>
              <a:rPr lang="en-GB" sz="2400" noProof="0" dirty="0"/>
              <a:t> </a:t>
            </a:r>
            <a:r>
              <a:rPr lang="en-GB" sz="2400" noProof="0" dirty="0">
                <a:sym typeface="Symbol" pitchFamily="18" charset="2"/>
              </a:rPr>
              <a:t></a:t>
            </a:r>
            <a:r>
              <a:rPr lang="en-GB" sz="2400" noProof="0" dirty="0"/>
              <a:t> 0	</a:t>
            </a:r>
            <a:r>
              <a:rPr lang="cs-CZ" sz="2400" noProof="0" dirty="0"/>
              <a:t>          </a:t>
            </a:r>
            <a:r>
              <a:rPr lang="en-GB" sz="2400" noProof="0" dirty="0"/>
              <a:t>  x</a:t>
            </a:r>
            <a:r>
              <a:rPr lang="en-GB" sz="2400" baseline="-25000" noProof="0" dirty="0"/>
              <a:t>1</a:t>
            </a:r>
            <a:r>
              <a:rPr lang="en-GB" sz="2400" noProof="0" dirty="0"/>
              <a:t> , x</a:t>
            </a:r>
            <a:r>
              <a:rPr lang="en-GB" sz="2400" baseline="-25000" noProof="0" dirty="0"/>
              <a:t>2</a:t>
            </a:r>
            <a:r>
              <a:rPr lang="en-GB" sz="2400" noProof="0" dirty="0"/>
              <a:t> </a:t>
            </a:r>
            <a:r>
              <a:rPr lang="en-GB" sz="2400" noProof="0" dirty="0">
                <a:sym typeface="Symbol" pitchFamily="18" charset="2"/>
              </a:rPr>
              <a:t></a:t>
            </a:r>
            <a:r>
              <a:rPr lang="en-GB" sz="2400" noProof="0" dirty="0"/>
              <a:t> 0</a:t>
            </a:r>
          </a:p>
          <a:p>
            <a:pPr lvl="1">
              <a:buFont typeface="Wingdings" pitchFamily="2" charset="2"/>
              <a:buNone/>
            </a:pPr>
            <a:r>
              <a:rPr lang="en-GB" sz="2400" noProof="0" dirty="0"/>
              <a:t>w </a:t>
            </a:r>
            <a:r>
              <a:rPr lang="en-GB" sz="2400" noProof="0" dirty="0">
                <a:sym typeface="Symbol" pitchFamily="18" charset="2"/>
              </a:rPr>
              <a:t></a:t>
            </a:r>
            <a:r>
              <a:rPr lang="en-GB" sz="2400" noProof="0" dirty="0"/>
              <a:t> max		</a:t>
            </a:r>
            <a:r>
              <a:rPr lang="cs-CZ" sz="2400" noProof="0" dirty="0"/>
              <a:t> </a:t>
            </a:r>
            <a:r>
              <a:rPr lang="en-GB" sz="2400" noProof="0" dirty="0"/>
              <a:t> x</a:t>
            </a:r>
            <a:r>
              <a:rPr lang="en-GB" sz="2400" baseline="-25000" noProof="0" dirty="0"/>
              <a:t>1</a:t>
            </a:r>
            <a:r>
              <a:rPr lang="en-GB" sz="2400" noProof="0" dirty="0"/>
              <a:t> + x</a:t>
            </a:r>
            <a:r>
              <a:rPr lang="en-GB" sz="2400" baseline="-25000" noProof="0" dirty="0"/>
              <a:t>2</a:t>
            </a:r>
            <a:r>
              <a:rPr lang="en-GB" sz="2400" noProof="0" dirty="0"/>
              <a:t> </a:t>
            </a:r>
            <a:r>
              <a:rPr lang="en-GB" sz="2400" noProof="0" dirty="0">
                <a:sym typeface="Symbol" pitchFamily="18" charset="2"/>
              </a:rPr>
              <a:t></a:t>
            </a:r>
            <a:r>
              <a:rPr lang="en-GB" sz="2400" noProof="0" dirty="0"/>
              <a:t> min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DCF85A6C-6644-4950-B740-82D7DCF3ED87}"/>
                  </a:ext>
                </a:extLst>
              </p:cNvPr>
              <p:cNvSpPr txBox="1"/>
              <p:nvPr/>
            </p:nvSpPr>
            <p:spPr>
              <a:xfrm>
                <a:off x="6736463" y="2996952"/>
                <a:ext cx="1472070" cy="491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cs-CZ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cs-CZ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cs-CZ" b="0" i="0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  <m:e>
                                <m:r>
                                  <a:rPr lang="cs-CZ" b="0" i="0" smtClean="0">
                                    <a:latin typeface="Cambria Math" panose="02040503050406030204" pitchFamily="18" charset="0"/>
                                  </a:rPr>
                                  <m:t>0,2</m:t>
                                </m:r>
                              </m:e>
                            </m:mr>
                            <m:mr>
                              <m:e>
                                <m:r>
                                  <a:rPr lang="cs-CZ" b="0" i="0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  <m:e>
                                <m:r>
                                  <a:rPr lang="cs-CZ" b="0" i="0" smtClean="0">
                                    <a:latin typeface="Cambria Math" panose="02040503050406030204" pitchFamily="18" charset="0"/>
                                  </a:rPr>
                                  <m:t>−0,2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DCF85A6C-6644-4950-B740-82D7DCF3E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463" y="2996952"/>
                <a:ext cx="1472070" cy="491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0D7C4122-AF7A-44CC-B05C-E63ECCE95548}"/>
                  </a:ext>
                </a:extLst>
              </p:cNvPr>
              <p:cNvSpPr txBox="1"/>
              <p:nvPr/>
            </p:nvSpPr>
            <p:spPr>
              <a:xfrm>
                <a:off x="6851879" y="4473510"/>
                <a:ext cx="1241237" cy="496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cs-CZ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cs-CZ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cs-CZ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cs-CZ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cs-CZ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cs-CZ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cs-CZ" b="1" i="1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e>
                            </m:mr>
                            <m:mr>
                              <m:e>
                                <m:r>
                                  <a:rPr lang="cs-CZ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cs-CZ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cs-CZ" b="1" i="1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e>
                              <m:e>
                                <m:r>
                                  <a:rPr lang="cs-CZ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cs-CZ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cs-CZ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0D7C4122-AF7A-44CC-B05C-E63ECCE95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879" y="4473510"/>
                <a:ext cx="1241237" cy="4968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AF2B299E-267B-47C4-951C-7DE306AA2A72}"/>
                  </a:ext>
                </a:extLst>
              </p:cNvPr>
              <p:cNvSpPr txBox="1"/>
              <p:nvPr/>
            </p:nvSpPr>
            <p:spPr>
              <a:xfrm>
                <a:off x="6156176" y="3640577"/>
                <a:ext cx="2632644" cy="491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cs-CZ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0,1+0,6</m:t>
                                </m:r>
                              </m:e>
                              <m:e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0,3+0,6</m:t>
                                </m:r>
                              </m:e>
                            </m:mr>
                            <m:mr>
                              <m:e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0,1+0,6</m:t>
                                </m:r>
                              </m:e>
                              <m:e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−0,2+0,6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AF2B299E-267B-47C4-951C-7DE306AA2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640577"/>
                <a:ext cx="2632644" cy="4912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Matrix game – Firms competition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/>
              <a:t>Player B</a:t>
            </a:r>
          </a:p>
          <a:p>
            <a:pPr lvl="1">
              <a:buFont typeface="Wingdings" pitchFamily="2" charset="2"/>
              <a:buNone/>
            </a:pPr>
            <a:r>
              <a:rPr lang="en-GB" noProof="0"/>
              <a:t>0,5s</a:t>
            </a:r>
            <a:r>
              <a:rPr lang="en-GB" baseline="-25000" noProof="0"/>
              <a:t>1</a:t>
            </a:r>
            <a:r>
              <a:rPr lang="en-GB" noProof="0"/>
              <a:t> + 0,8s</a:t>
            </a:r>
            <a:r>
              <a:rPr lang="en-GB" baseline="-25000" noProof="0"/>
              <a:t>2</a:t>
            </a:r>
            <a:r>
              <a:rPr lang="en-GB" noProof="0"/>
              <a:t> </a:t>
            </a:r>
            <a:r>
              <a:rPr lang="en-GB" noProof="0">
                <a:sym typeface="Symbol" pitchFamily="18" charset="2"/>
              </a:rPr>
              <a:t></a:t>
            </a:r>
            <a:r>
              <a:rPr lang="en-GB" noProof="0"/>
              <a:t> w	 0,5y</a:t>
            </a:r>
            <a:r>
              <a:rPr lang="en-GB" baseline="-25000" noProof="0"/>
              <a:t>1</a:t>
            </a:r>
            <a:r>
              <a:rPr lang="en-GB" noProof="0"/>
              <a:t> + 0,8y</a:t>
            </a:r>
            <a:r>
              <a:rPr lang="en-GB" baseline="-25000" noProof="0"/>
              <a:t>2</a:t>
            </a:r>
            <a:r>
              <a:rPr lang="en-GB" noProof="0"/>
              <a:t> </a:t>
            </a:r>
            <a:r>
              <a:rPr lang="en-GB" noProof="0">
                <a:sym typeface="Symbol" pitchFamily="18" charset="2"/>
              </a:rPr>
              <a:t></a:t>
            </a:r>
            <a:r>
              <a:rPr lang="en-GB" noProof="0"/>
              <a:t> 1</a:t>
            </a:r>
          </a:p>
          <a:p>
            <a:pPr lvl="1">
              <a:buFont typeface="Wingdings" pitchFamily="2" charset="2"/>
              <a:buNone/>
            </a:pPr>
            <a:r>
              <a:rPr lang="en-GB" noProof="0"/>
              <a:t>0,7s</a:t>
            </a:r>
            <a:r>
              <a:rPr lang="en-GB" baseline="-25000" noProof="0"/>
              <a:t>1</a:t>
            </a:r>
            <a:r>
              <a:rPr lang="en-GB" noProof="0"/>
              <a:t> + 0,4s</a:t>
            </a:r>
            <a:r>
              <a:rPr lang="en-GB" baseline="-25000" noProof="0"/>
              <a:t>2</a:t>
            </a:r>
            <a:r>
              <a:rPr lang="en-GB" noProof="0"/>
              <a:t> </a:t>
            </a:r>
            <a:r>
              <a:rPr lang="en-GB" noProof="0">
                <a:sym typeface="Symbol" pitchFamily="18" charset="2"/>
              </a:rPr>
              <a:t></a:t>
            </a:r>
            <a:r>
              <a:rPr lang="en-GB" noProof="0"/>
              <a:t> w	 0,7y</a:t>
            </a:r>
            <a:r>
              <a:rPr lang="en-GB" baseline="-25000" noProof="0"/>
              <a:t>1</a:t>
            </a:r>
            <a:r>
              <a:rPr lang="en-GB" noProof="0"/>
              <a:t> + 0,4y</a:t>
            </a:r>
            <a:r>
              <a:rPr lang="en-GB" baseline="-25000" noProof="0"/>
              <a:t>2</a:t>
            </a:r>
            <a:r>
              <a:rPr lang="en-GB" noProof="0"/>
              <a:t> </a:t>
            </a:r>
            <a:r>
              <a:rPr lang="en-GB" noProof="0">
                <a:sym typeface="Symbol" pitchFamily="18" charset="2"/>
              </a:rPr>
              <a:t></a:t>
            </a:r>
            <a:r>
              <a:rPr lang="en-GB" noProof="0"/>
              <a:t> 1</a:t>
            </a:r>
          </a:p>
          <a:p>
            <a:pPr lvl="1">
              <a:buFont typeface="Wingdings" pitchFamily="2" charset="2"/>
              <a:buNone/>
            </a:pPr>
            <a:r>
              <a:rPr lang="en-GB" noProof="0"/>
              <a:t>          s</a:t>
            </a:r>
            <a:r>
              <a:rPr lang="en-GB" baseline="-25000" noProof="0"/>
              <a:t>1</a:t>
            </a:r>
            <a:r>
              <a:rPr lang="en-GB" noProof="0"/>
              <a:t> + s</a:t>
            </a:r>
            <a:r>
              <a:rPr lang="en-GB" baseline="-25000" noProof="0"/>
              <a:t>2</a:t>
            </a:r>
            <a:r>
              <a:rPr lang="en-GB" noProof="0"/>
              <a:t> = 1	          (y</a:t>
            </a:r>
            <a:r>
              <a:rPr lang="en-GB" baseline="-25000" noProof="0"/>
              <a:t>1</a:t>
            </a:r>
            <a:r>
              <a:rPr lang="en-GB" noProof="0"/>
              <a:t> + y</a:t>
            </a:r>
            <a:r>
              <a:rPr lang="en-GB" baseline="-25000" noProof="0"/>
              <a:t>2</a:t>
            </a:r>
            <a:r>
              <a:rPr lang="en-GB" noProof="0"/>
              <a:t> = </a:t>
            </a:r>
            <a:r>
              <a:rPr lang="en-GB" baseline="30000" noProof="0"/>
              <a:t>1</a:t>
            </a:r>
            <a:r>
              <a:rPr lang="en-GB" noProof="0"/>
              <a:t>/</a:t>
            </a:r>
            <a:r>
              <a:rPr lang="en-GB" baseline="-25000" noProof="0"/>
              <a:t>w</a:t>
            </a:r>
            <a:r>
              <a:rPr lang="en-GB" noProof="0"/>
              <a:t>)</a:t>
            </a:r>
          </a:p>
          <a:p>
            <a:pPr lvl="1">
              <a:buFont typeface="Wingdings" pitchFamily="2" charset="2"/>
              <a:buNone/>
            </a:pPr>
            <a:r>
              <a:rPr lang="en-GB" noProof="0"/>
              <a:t>           s</a:t>
            </a:r>
            <a:r>
              <a:rPr lang="en-GB" baseline="-25000" noProof="0"/>
              <a:t>1</a:t>
            </a:r>
            <a:r>
              <a:rPr lang="en-GB" noProof="0"/>
              <a:t> , s</a:t>
            </a:r>
            <a:r>
              <a:rPr lang="en-GB" baseline="-25000" noProof="0"/>
              <a:t>2</a:t>
            </a:r>
            <a:r>
              <a:rPr lang="en-GB" noProof="0"/>
              <a:t> </a:t>
            </a:r>
            <a:r>
              <a:rPr lang="en-GB" noProof="0">
                <a:sym typeface="Symbol" pitchFamily="18" charset="2"/>
              </a:rPr>
              <a:t></a:t>
            </a:r>
            <a:r>
              <a:rPr lang="en-GB" noProof="0"/>
              <a:t> 0	 	  y</a:t>
            </a:r>
            <a:r>
              <a:rPr lang="en-GB" baseline="-25000" noProof="0"/>
              <a:t>1</a:t>
            </a:r>
            <a:r>
              <a:rPr lang="en-GB" noProof="0"/>
              <a:t> , y</a:t>
            </a:r>
            <a:r>
              <a:rPr lang="en-GB" baseline="-25000" noProof="0"/>
              <a:t>2</a:t>
            </a:r>
            <a:r>
              <a:rPr lang="en-GB" noProof="0"/>
              <a:t> </a:t>
            </a:r>
            <a:r>
              <a:rPr lang="en-GB" noProof="0">
                <a:sym typeface="Symbol" pitchFamily="18" charset="2"/>
              </a:rPr>
              <a:t></a:t>
            </a:r>
            <a:r>
              <a:rPr lang="en-GB" noProof="0"/>
              <a:t> 0</a:t>
            </a:r>
          </a:p>
          <a:p>
            <a:pPr lvl="1">
              <a:buFont typeface="Wingdings" pitchFamily="2" charset="2"/>
              <a:buNone/>
            </a:pPr>
            <a:r>
              <a:rPr lang="en-GB" noProof="0"/>
              <a:t>w </a:t>
            </a:r>
            <a:r>
              <a:rPr lang="en-GB" noProof="0">
                <a:sym typeface="Symbol" pitchFamily="18" charset="2"/>
              </a:rPr>
              <a:t></a:t>
            </a:r>
            <a:r>
              <a:rPr lang="en-GB" noProof="0"/>
              <a:t> min		 	y</a:t>
            </a:r>
            <a:r>
              <a:rPr lang="en-GB" baseline="-25000" noProof="0"/>
              <a:t>1</a:t>
            </a:r>
            <a:r>
              <a:rPr lang="en-GB" noProof="0"/>
              <a:t> + y</a:t>
            </a:r>
            <a:r>
              <a:rPr lang="en-GB" baseline="-25000" noProof="0"/>
              <a:t>2</a:t>
            </a:r>
            <a:r>
              <a:rPr lang="en-GB" noProof="0"/>
              <a:t> </a:t>
            </a:r>
            <a:r>
              <a:rPr lang="en-GB" noProof="0">
                <a:sym typeface="Symbol" pitchFamily="18" charset="2"/>
              </a:rPr>
              <a:t></a:t>
            </a:r>
            <a:r>
              <a:rPr lang="en-GB" noProof="0"/>
              <a:t> max</a:t>
            </a:r>
            <a:endParaRPr lang="en-GB" noProof="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Matrix game – Firms competition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7772400" cy="609600"/>
          </a:xfrm>
        </p:spPr>
        <p:txBody>
          <a:bodyPr/>
          <a:lstStyle/>
          <a:p>
            <a:r>
              <a:rPr lang="en-GB" noProof="0" dirty="0"/>
              <a:t>Optimal mixed strategies</a:t>
            </a:r>
          </a:p>
        </p:txBody>
      </p:sp>
      <p:graphicFrame>
        <p:nvGraphicFramePr>
          <p:cNvPr id="191492" name="Object 4"/>
          <p:cNvGraphicFramePr>
            <a:graphicFrameLocks noChangeAspect="1"/>
          </p:cNvGraphicFramePr>
          <p:nvPr/>
        </p:nvGraphicFramePr>
        <p:xfrm>
          <a:off x="395288" y="2492375"/>
          <a:ext cx="8458200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List" r:id="rId3" imgW="3667071" imgH="685711" progId="Excel.Sheet.8">
                  <p:embed/>
                </p:oleObj>
              </mc:Choice>
              <mc:Fallback>
                <p:oleObj name="List" r:id="rId3" imgW="3667071" imgH="685711" progId="Excel.Shee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492375"/>
                        <a:ext cx="8458200" cy="156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256277"/>
              </p:ext>
            </p:extLst>
          </p:nvPr>
        </p:nvGraphicFramePr>
        <p:xfrm>
          <a:off x="451836" y="4118636"/>
          <a:ext cx="4926012" cy="254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87520" imgH="1269720" progId="">
                  <p:embed/>
                </p:oleObj>
              </mc:Choice>
              <mc:Fallback>
                <p:oleObj name="Equation" r:id="rId5" imgW="2387520" imgH="126972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836" y="4118636"/>
                        <a:ext cx="4926012" cy="2544762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4FAD03F0-3A8B-482C-BC09-1E3AB5665DDE}"/>
                  </a:ext>
                </a:extLst>
              </p:cNvPr>
              <p:cNvSpPr txBox="1"/>
              <p:nvPr/>
            </p:nvSpPr>
            <p:spPr>
              <a:xfrm>
                <a:off x="5796136" y="4437112"/>
                <a:ext cx="2648674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2400" b="1" i="0" smtClean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cs-CZ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2400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cs-CZ" sz="2400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cs-CZ" sz="2400" b="1" i="0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cs-CZ" sz="2400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cs-CZ" sz="2400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cs-CZ" sz="2400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cs-CZ" sz="2400" b="1" i="0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cs-CZ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2400" b="1" i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cs-CZ" sz="2400" b="1" dirty="0"/>
              </a:p>
              <a:p>
                <a:endParaRPr lang="cs-CZ" sz="2400" b="1" dirty="0"/>
              </a:p>
              <a:p>
                <a:r>
                  <a:rPr lang="cs-CZ" sz="2400" b="1" dirty="0"/>
                  <a:t> A:  r = (1/2; 1/2)</a:t>
                </a:r>
              </a:p>
              <a:p>
                <a:r>
                  <a:rPr lang="cs-CZ" sz="2400" b="1" dirty="0"/>
                  <a:t> B:  s = (2/3; 1/3)</a:t>
                </a:r>
              </a:p>
            </p:txBody>
          </p:sp>
        </mc:Choice>
        <mc:Fallback xmlns="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4FAD03F0-3A8B-482C-BC09-1E3AB5665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4437112"/>
                <a:ext cx="2648674" cy="1477328"/>
              </a:xfrm>
              <a:prstGeom prst="rect">
                <a:avLst/>
              </a:prstGeom>
              <a:blipFill>
                <a:blip r:embed="rId8"/>
                <a:stretch>
                  <a:fillRect l="-4839" r="-461" b="-1157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Matrix game – Firms competition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4"/>
            <a:ext cx="7772400" cy="4752678"/>
          </a:xfrm>
        </p:spPr>
        <p:txBody>
          <a:bodyPr/>
          <a:lstStyle/>
          <a:p>
            <a:r>
              <a:rPr lang="en-GB" noProof="0" dirty="0"/>
              <a:t>Optimal mixed strategies</a:t>
            </a:r>
            <a:endParaRPr lang="cs-CZ" noProof="0" dirty="0"/>
          </a:p>
          <a:p>
            <a:endParaRPr lang="cs-CZ" sz="3600" dirty="0"/>
          </a:p>
          <a:p>
            <a:endParaRPr lang="cs-CZ" sz="3600" dirty="0"/>
          </a:p>
          <a:p>
            <a:r>
              <a:rPr lang="cs-CZ" sz="2800" dirty="0" err="1"/>
              <a:t>Firm</a:t>
            </a:r>
            <a:r>
              <a:rPr lang="cs-CZ" sz="2800" dirty="0"/>
              <a:t> A has to </a:t>
            </a:r>
            <a:r>
              <a:rPr lang="en-US" sz="2800" dirty="0"/>
              <a:t>check the quality of half of </a:t>
            </a:r>
            <a:r>
              <a:rPr lang="cs-CZ" sz="2800" dirty="0" err="1"/>
              <a:t>its</a:t>
            </a:r>
            <a:r>
              <a:rPr lang="en-US" sz="2800" dirty="0"/>
              <a:t> products</a:t>
            </a:r>
            <a:r>
              <a:rPr lang="cs-CZ" sz="2800" dirty="0"/>
              <a:t>.</a:t>
            </a:r>
          </a:p>
          <a:p>
            <a:r>
              <a:rPr lang="cs-CZ" sz="2800" dirty="0" err="1"/>
              <a:t>Firm</a:t>
            </a:r>
            <a:r>
              <a:rPr lang="cs-CZ" sz="2800" dirty="0"/>
              <a:t> B has to </a:t>
            </a:r>
            <a:r>
              <a:rPr lang="en-US" sz="2800" dirty="0"/>
              <a:t>control the quality of two thirds of </a:t>
            </a:r>
            <a:r>
              <a:rPr lang="cs-CZ" sz="2800" dirty="0" err="1"/>
              <a:t>its</a:t>
            </a:r>
            <a:r>
              <a:rPr lang="en-US" sz="2800" dirty="0"/>
              <a:t> products</a:t>
            </a:r>
            <a:r>
              <a:rPr lang="cs-CZ" sz="2800" dirty="0"/>
              <a:t>.</a:t>
            </a:r>
          </a:p>
          <a:p>
            <a:r>
              <a:rPr lang="cs-CZ" sz="2800" dirty="0" err="1"/>
              <a:t>They</a:t>
            </a:r>
            <a:r>
              <a:rPr lang="cs-CZ" sz="2800" dirty="0"/>
              <a:t> </a:t>
            </a:r>
            <a:r>
              <a:rPr lang="cs-CZ" sz="2800" dirty="0" err="1"/>
              <a:t>will</a:t>
            </a:r>
            <a:r>
              <a:rPr lang="cs-CZ" sz="2800" dirty="0"/>
              <a:t> </a:t>
            </a:r>
            <a:r>
              <a:rPr lang="cs-CZ" sz="2800" dirty="0" err="1"/>
              <a:t>have</a:t>
            </a:r>
            <a:r>
              <a:rPr lang="cs-CZ" sz="2800" dirty="0"/>
              <a:t> </a:t>
            </a:r>
            <a:r>
              <a:rPr lang="cs-CZ" sz="2800" dirty="0" err="1"/>
              <a:t>the</a:t>
            </a:r>
            <a:r>
              <a:rPr lang="cs-CZ" sz="2800" dirty="0"/>
              <a:t> </a:t>
            </a:r>
            <a:r>
              <a:rPr lang="cs-CZ" sz="2800" dirty="0" err="1"/>
              <a:t>same</a:t>
            </a:r>
            <a:r>
              <a:rPr lang="cs-CZ" sz="2800" dirty="0"/>
              <a:t> </a:t>
            </a:r>
            <a:r>
              <a:rPr lang="cs-CZ" sz="2800" dirty="0" err="1"/>
              <a:t>amount</a:t>
            </a:r>
            <a:r>
              <a:rPr lang="cs-CZ" sz="2800" dirty="0"/>
              <a:t> </a:t>
            </a:r>
            <a:r>
              <a:rPr lang="cs-CZ" sz="2800" dirty="0" err="1"/>
              <a:t>of</a:t>
            </a:r>
            <a:r>
              <a:rPr lang="cs-CZ" sz="2800" dirty="0"/>
              <a:t> profit.</a:t>
            </a:r>
            <a:endParaRPr lang="cs-CZ" sz="3600" dirty="0"/>
          </a:p>
          <a:p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4FAD03F0-3A8B-482C-BC09-1E3AB5665DDE}"/>
                  </a:ext>
                </a:extLst>
              </p:cNvPr>
              <p:cNvSpPr txBox="1"/>
              <p:nvPr/>
            </p:nvSpPr>
            <p:spPr>
              <a:xfrm>
                <a:off x="5868144" y="1951672"/>
                <a:ext cx="2648674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2400" b="1" i="0" smtClean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cs-CZ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2400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cs-CZ" sz="2400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cs-CZ" sz="2400" b="1" i="0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cs-CZ" sz="2400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cs-CZ" sz="2400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cs-CZ" sz="2400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cs-CZ" sz="2400" b="1" i="0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cs-CZ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2400" b="1" i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cs-CZ" sz="2400" b="1" dirty="0"/>
              </a:p>
              <a:p>
                <a:endParaRPr lang="cs-CZ" sz="2400" b="1" dirty="0"/>
              </a:p>
              <a:p>
                <a:r>
                  <a:rPr lang="cs-CZ" sz="2400" b="1" dirty="0"/>
                  <a:t> A:  r = (1/2; 1/2)</a:t>
                </a:r>
              </a:p>
              <a:p>
                <a:r>
                  <a:rPr lang="cs-CZ" sz="2400" b="1" dirty="0"/>
                  <a:t> B:  s = (2/3; 1/3)</a:t>
                </a:r>
              </a:p>
            </p:txBody>
          </p:sp>
        </mc:Choice>
        <mc:Fallback xmlns="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4FAD03F0-3A8B-482C-BC09-1E3AB5665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1951672"/>
                <a:ext cx="2648674" cy="1477328"/>
              </a:xfrm>
              <a:prstGeom prst="rect">
                <a:avLst/>
              </a:prstGeom>
              <a:blipFill>
                <a:blip r:embed="rId3"/>
                <a:stretch>
                  <a:fillRect l="-4839" r="-461" b="-11523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610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Game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7913687" cy="4327525"/>
          </a:xfrm>
        </p:spPr>
        <p:txBody>
          <a:bodyPr/>
          <a:lstStyle/>
          <a:p>
            <a:r>
              <a:rPr lang="en-GB" dirty="0"/>
              <a:t>Model of conflict or competition</a:t>
            </a:r>
          </a:p>
          <a:p>
            <a:r>
              <a:rPr lang="en-GB" dirty="0"/>
              <a:t>Cooperative, non-cooperative games</a:t>
            </a:r>
          </a:p>
          <a:p>
            <a:r>
              <a:rPr lang="en-GB" noProof="0" dirty="0"/>
              <a:t>Antagonistic – non-antagonistic game</a:t>
            </a:r>
          </a:p>
          <a:p>
            <a:r>
              <a:rPr lang="en-GB" noProof="0" dirty="0"/>
              <a:t>Time – simultaneous and sequential game</a:t>
            </a:r>
          </a:p>
          <a:p>
            <a:r>
              <a:rPr lang="en-GB" noProof="0" dirty="0"/>
              <a:t>Repetition</a:t>
            </a:r>
          </a:p>
          <a:p>
            <a:r>
              <a:rPr lang="en-GB" noProof="0" dirty="0"/>
              <a:t>Game - play - strategy - move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Nadpis 1">
            <a:extLst>
              <a:ext uri="{FF2B5EF4-FFF2-40B4-BE49-F238E27FC236}">
                <a16:creationId xmlns:a16="http://schemas.microsoft.com/office/drawing/2014/main" id="{191E5ABD-5FBE-B997-2A15-8080E5BF3A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533400"/>
            <a:ext cx="8784976" cy="1143000"/>
          </a:xfrm>
        </p:spPr>
        <p:txBody>
          <a:bodyPr/>
          <a:lstStyle/>
          <a:p>
            <a:r>
              <a:rPr lang="en-US" b="1" dirty="0"/>
              <a:t>Methods of solving the matrix game</a:t>
            </a:r>
            <a:endParaRPr lang="cs-CZ" altLang="cs-CZ" b="1" dirty="0"/>
          </a:p>
        </p:txBody>
      </p:sp>
      <p:sp>
        <p:nvSpPr>
          <p:cNvPr id="69635" name="Zástupný obsah 2">
            <a:extLst>
              <a:ext uri="{FF2B5EF4-FFF2-40B4-BE49-F238E27FC236}">
                <a16:creationId xmlns:a16="http://schemas.microsoft.com/office/drawing/2014/main" id="{0F8FA8DE-09BF-D87D-2C0A-C0690835A2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cs-CZ" altLang="cs-CZ" dirty="0" err="1"/>
              <a:t>maximin</a:t>
            </a:r>
            <a:r>
              <a:rPr lang="cs-CZ" altLang="cs-CZ" dirty="0"/>
              <a:t> and minimax</a:t>
            </a:r>
          </a:p>
          <a:p>
            <a:endParaRPr lang="cs-CZ" altLang="cs-CZ" dirty="0"/>
          </a:p>
          <a:p>
            <a:r>
              <a:rPr lang="en-US" dirty="0"/>
              <a:t>searching for a saddle</a:t>
            </a:r>
            <a:r>
              <a:rPr lang="cs-CZ" dirty="0"/>
              <a:t> 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en-US" dirty="0"/>
              <a:t>equilibrium point</a:t>
            </a:r>
            <a:endParaRPr lang="cs-CZ" dirty="0"/>
          </a:p>
          <a:p>
            <a:r>
              <a:rPr lang="en-US" dirty="0"/>
              <a:t>searching for pure </a:t>
            </a:r>
            <a:r>
              <a:rPr lang="cs-CZ" dirty="0" err="1"/>
              <a:t>or</a:t>
            </a:r>
            <a:r>
              <a:rPr lang="en-US" dirty="0"/>
              <a:t> mixed strategies </a:t>
            </a:r>
            <a:endParaRPr lang="cs-CZ" dirty="0"/>
          </a:p>
          <a:p>
            <a:endParaRPr lang="cs-CZ" dirty="0"/>
          </a:p>
          <a:p>
            <a:r>
              <a:rPr lang="en-US" dirty="0"/>
              <a:t>simplex algorithm</a:t>
            </a:r>
            <a:endParaRPr lang="cs-CZ" altLang="cs-CZ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Game against nature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844824"/>
            <a:ext cx="8280920" cy="1224136"/>
          </a:xfrm>
        </p:spPr>
        <p:txBody>
          <a:bodyPr/>
          <a:lstStyle/>
          <a:p>
            <a:r>
              <a:rPr lang="en-GB" noProof="0" dirty="0"/>
              <a:t>Non-intelligent (</a:t>
            </a:r>
            <a:r>
              <a:rPr lang="en-GB" noProof="0" dirty="0" err="1"/>
              <a:t>irational</a:t>
            </a:r>
            <a:r>
              <a:rPr lang="en-GB" noProof="0" dirty="0"/>
              <a:t>) player – nature</a:t>
            </a:r>
          </a:p>
          <a:p>
            <a:r>
              <a:rPr lang="en-GB" noProof="0" dirty="0"/>
              <a:t>Decision models</a:t>
            </a:r>
          </a:p>
        </p:txBody>
      </p:sp>
      <p:graphicFrame>
        <p:nvGraphicFramePr>
          <p:cNvPr id="193540" name="Object 4"/>
          <p:cNvGraphicFramePr>
            <a:graphicFrameLocks noChangeAspect="1"/>
          </p:cNvGraphicFramePr>
          <p:nvPr/>
        </p:nvGraphicFramePr>
        <p:xfrm>
          <a:off x="1115616" y="3356992"/>
          <a:ext cx="6768752" cy="2429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List" r:id="rId3" imgW="3581509" imgH="1276303" progId="Excel.Sheet.8">
                  <p:embed/>
                </p:oleObj>
              </mc:Choice>
              <mc:Fallback>
                <p:oleObj name="List" r:id="rId3" imgW="3581509" imgH="1276303" progId="Excel.Shee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356992"/>
                        <a:ext cx="6768752" cy="24298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Players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844675"/>
            <a:ext cx="8147050" cy="4479925"/>
          </a:xfrm>
        </p:spPr>
        <p:txBody>
          <a:bodyPr/>
          <a:lstStyle/>
          <a:p>
            <a:r>
              <a:rPr lang="en-GB" noProof="0" dirty="0"/>
              <a:t>Number of players</a:t>
            </a:r>
          </a:p>
          <a:p>
            <a:r>
              <a:rPr lang="en-GB" noProof="0" dirty="0"/>
              <a:t>Intelligent (rational) and non</a:t>
            </a:r>
            <a:r>
              <a:rPr lang="en-GB" dirty="0"/>
              <a:t>-</a:t>
            </a:r>
            <a:r>
              <a:rPr lang="en-GB" noProof="0" dirty="0"/>
              <a:t>intelligent (irrational) players</a:t>
            </a:r>
          </a:p>
          <a:p>
            <a:r>
              <a:rPr lang="en-GB" noProof="0" dirty="0"/>
              <a:t>Form of cooperation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Strategy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218487" cy="4286250"/>
          </a:xfrm>
        </p:spPr>
        <p:txBody>
          <a:bodyPr/>
          <a:lstStyle/>
          <a:p>
            <a:r>
              <a:rPr lang="en-GB" noProof="0" dirty="0"/>
              <a:t>Player‘s behaviour</a:t>
            </a:r>
          </a:p>
          <a:p>
            <a:r>
              <a:rPr lang="en-GB" noProof="0" dirty="0"/>
              <a:t>Game – play</a:t>
            </a:r>
            <a:r>
              <a:rPr lang="cs-CZ" noProof="0" dirty="0"/>
              <a:t> </a:t>
            </a:r>
            <a:r>
              <a:rPr lang="en-GB" noProof="0" dirty="0"/>
              <a:t>- strategy - move</a:t>
            </a:r>
          </a:p>
          <a:p>
            <a:r>
              <a:rPr lang="en-GB" dirty="0"/>
              <a:t>Finite, infinite games</a:t>
            </a:r>
          </a:p>
          <a:p>
            <a:r>
              <a:rPr lang="en-GB" dirty="0"/>
              <a:t>Discrete, continuous games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Payoff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Player</a:t>
            </a:r>
            <a:r>
              <a:rPr lang="en-GB" dirty="0"/>
              <a:t>s‘ </a:t>
            </a:r>
            <a:r>
              <a:rPr lang="en-GB" noProof="0" dirty="0"/>
              <a:t>result</a:t>
            </a:r>
            <a:r>
              <a:rPr lang="cs-CZ" noProof="0" dirty="0"/>
              <a:t>s</a:t>
            </a:r>
            <a:r>
              <a:rPr lang="en-GB" noProof="0" dirty="0"/>
              <a:t>, </a:t>
            </a:r>
            <a:r>
              <a:rPr lang="en-US" dirty="0"/>
              <a:t>outcomes</a:t>
            </a:r>
          </a:p>
          <a:p>
            <a:r>
              <a:rPr lang="en-GB" dirty="0"/>
              <a:t>Depends on the choice of the strategies of all players </a:t>
            </a:r>
            <a:endParaRPr lang="en-GB" noProof="0" dirty="0"/>
          </a:p>
          <a:p>
            <a:r>
              <a:rPr lang="en-GB" noProof="0" dirty="0"/>
              <a:t>Payoff function</a:t>
            </a:r>
            <a:r>
              <a:rPr lang="cs-CZ" noProof="0" dirty="0"/>
              <a:t>s</a:t>
            </a:r>
            <a:endParaRPr lang="en-GB" noProof="0" dirty="0"/>
          </a:p>
          <a:p>
            <a:r>
              <a:rPr lang="en-GB" noProof="0" dirty="0"/>
              <a:t>Maximization of profit</a:t>
            </a:r>
          </a:p>
          <a:p>
            <a:r>
              <a:rPr lang="en-GB" dirty="0"/>
              <a:t>Constant-sum, non-constant-sum games</a:t>
            </a:r>
            <a:endParaRPr lang="en-GB" noProof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Nadpis 1">
            <a:extLst>
              <a:ext uri="{FF2B5EF4-FFF2-40B4-BE49-F238E27FC236}">
                <a16:creationId xmlns:a16="http://schemas.microsoft.com/office/drawing/2014/main" id="{3C71AEF6-DBAD-0EEF-2695-67FD26FAC4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noProof="0" dirty="0"/>
              <a:t>Game theory</a:t>
            </a:r>
            <a:r>
              <a:rPr lang="cs-CZ" b="1" dirty="0"/>
              <a:t> model </a:t>
            </a:r>
            <a:r>
              <a:rPr lang="cs-CZ" b="1" dirty="0" err="1"/>
              <a:t>elements</a:t>
            </a:r>
            <a:endParaRPr lang="cs-CZ" altLang="cs-CZ" b="1" dirty="0"/>
          </a:p>
        </p:txBody>
      </p:sp>
      <p:sp>
        <p:nvSpPr>
          <p:cNvPr id="18435" name="Zástupný obsah 2">
            <a:extLst>
              <a:ext uri="{FF2B5EF4-FFF2-40B4-BE49-F238E27FC236}">
                <a16:creationId xmlns:a16="http://schemas.microsoft.com/office/drawing/2014/main" id="{7E717DD9-08FC-1094-CD62-BA5D8D7F6F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cs-CZ" altLang="cs-CZ" dirty="0" err="1"/>
              <a:t>Players</a:t>
            </a:r>
            <a:endParaRPr lang="cs-CZ" altLang="cs-CZ" dirty="0"/>
          </a:p>
          <a:p>
            <a:r>
              <a:rPr lang="cs-CZ" altLang="cs-CZ" dirty="0" err="1"/>
              <a:t>Strategies</a:t>
            </a:r>
            <a:endParaRPr lang="cs-CZ" altLang="cs-CZ" dirty="0"/>
          </a:p>
          <a:p>
            <a:r>
              <a:rPr lang="en-US" dirty="0"/>
              <a:t>Payoffs for each combination of players' strategies </a:t>
            </a:r>
            <a:endParaRPr lang="cs-CZ" dirty="0"/>
          </a:p>
          <a:p>
            <a:pPr lvl="1"/>
            <a:r>
              <a:rPr lang="en-US" dirty="0"/>
              <a:t>sometimes conditions for these values</a:t>
            </a:r>
            <a:endParaRPr lang="cs-CZ" altLang="cs-CZ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D295288-114A-ACCE-7B5A-98B5E867C1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1" noProof="0" dirty="0"/>
              <a:t>Game theory</a:t>
            </a:r>
            <a:r>
              <a:rPr lang="cs-CZ" b="1" dirty="0"/>
              <a:t> model </a:t>
            </a:r>
            <a:r>
              <a:rPr lang="cs-CZ" b="1" dirty="0" err="1"/>
              <a:t>result</a:t>
            </a:r>
            <a:endParaRPr lang="en-GB" altLang="cs-CZ" b="1" dirty="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4F782866-DD95-5CE7-1624-9B9DA23EF2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Equilibrium strategy </a:t>
            </a:r>
            <a:endParaRPr lang="cs-CZ" dirty="0"/>
          </a:p>
          <a:p>
            <a:pPr lvl="1"/>
            <a:r>
              <a:rPr lang="en-US" dirty="0"/>
              <a:t>The strategy of each player that gives him the best possible outcome, i.e. in which he and the other players achieve their best possible outcomes </a:t>
            </a:r>
            <a:endParaRPr lang="cs-CZ" dirty="0"/>
          </a:p>
          <a:p>
            <a:r>
              <a:rPr lang="en-US" dirty="0"/>
              <a:t>The </a:t>
            </a:r>
            <a:r>
              <a:rPr lang="en-US" dirty="0" err="1"/>
              <a:t>payo</a:t>
            </a:r>
            <a:r>
              <a:rPr lang="cs-CZ" dirty="0"/>
              <a:t>ff</a:t>
            </a:r>
            <a:r>
              <a:rPr lang="en-US" dirty="0"/>
              <a:t> of the game is the </a:t>
            </a:r>
            <a:r>
              <a:rPr lang="cs-CZ" dirty="0" err="1"/>
              <a:t>gain</a:t>
            </a:r>
            <a:r>
              <a:rPr lang="en-US" dirty="0"/>
              <a:t> of the individual players</a:t>
            </a:r>
            <a:endParaRPr lang="cs-CZ" altLang="cs-CZ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Solution of game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63272" cy="4840560"/>
          </a:xfrm>
        </p:spPr>
        <p:txBody>
          <a:bodyPr/>
          <a:lstStyle/>
          <a:p>
            <a:r>
              <a:rPr lang="en-US" dirty="0"/>
              <a:t>Each player tries to maximize his welfare, profit</a:t>
            </a:r>
            <a:r>
              <a:rPr lang="cs-CZ" dirty="0"/>
              <a:t>, </a:t>
            </a:r>
            <a:r>
              <a:rPr lang="cs-CZ" dirty="0" err="1"/>
              <a:t>outcome</a:t>
            </a:r>
            <a:r>
              <a:rPr lang="en-US" dirty="0"/>
              <a:t> at the expense of the others.</a:t>
            </a:r>
          </a:p>
          <a:p>
            <a:r>
              <a:rPr lang="en-US" dirty="0"/>
              <a:t>Result – </a:t>
            </a:r>
            <a:r>
              <a:rPr lang="en-US" b="1" dirty="0"/>
              <a:t>The best (optimal) strategies </a:t>
            </a:r>
            <a:r>
              <a:rPr lang="en-US" dirty="0"/>
              <a:t>which gives to each player the best outcome related to the other players and their strategies</a:t>
            </a:r>
          </a:p>
          <a:p>
            <a:pPr lvl="1"/>
            <a:r>
              <a:rPr lang="en-US" dirty="0"/>
              <a:t>Maximal possible win of each player</a:t>
            </a:r>
            <a:endParaRPr lang="en-US" noProof="0" dirty="0"/>
          </a:p>
          <a:p>
            <a:r>
              <a:rPr lang="en-US" b="1" noProof="0" dirty="0"/>
              <a:t>Value of game </a:t>
            </a:r>
            <a:r>
              <a:rPr lang="en-US" dirty="0"/>
              <a:t>– players‘ </a:t>
            </a:r>
            <a:r>
              <a:rPr lang="cs-CZ" dirty="0" err="1"/>
              <a:t>gain</a:t>
            </a:r>
            <a:r>
              <a:rPr lang="en-US" noProof="0" dirty="0"/>
              <a:t>, expected payoffs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vadrant">
  <a:themeElements>
    <a:clrScheme name="Kv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Kvadran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v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v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v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v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v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v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v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v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v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vadrant 10">
        <a:dk1>
          <a:srgbClr val="000014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0F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vadrant 11">
        <a:dk1>
          <a:srgbClr val="000014"/>
        </a:dk1>
        <a:lt1>
          <a:srgbClr val="FFFFFF"/>
        </a:lt1>
        <a:dk2>
          <a:srgbClr val="000099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0F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vadrant 12">
        <a:dk1>
          <a:srgbClr val="000014"/>
        </a:dk1>
        <a:lt1>
          <a:srgbClr val="FFFFFF"/>
        </a:lt1>
        <a:dk2>
          <a:srgbClr val="000000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0F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788</TotalTime>
  <Words>1319</Words>
  <Application>Microsoft Office PowerPoint</Application>
  <PresentationFormat>Předvádění na obrazovce (4:3)</PresentationFormat>
  <Paragraphs>260</Paragraphs>
  <Slides>31</Slides>
  <Notes>29</Notes>
  <HiddenSlides>0</HiddenSlides>
  <MMClips>0</MMClips>
  <ScaleCrop>false</ScaleCrop>
  <HeadingPairs>
    <vt:vector size="8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Vložené servery OLE</vt:lpstr>
      </vt:variant>
      <vt:variant>
        <vt:i4>5</vt:i4>
      </vt:variant>
      <vt:variant>
        <vt:lpstr>Nadpisy snímků</vt:lpstr>
      </vt:variant>
      <vt:variant>
        <vt:i4>31</vt:i4>
      </vt:variant>
    </vt:vector>
  </HeadingPairs>
  <TitlesOfParts>
    <vt:vector size="42" baseType="lpstr">
      <vt:lpstr>Arial</vt:lpstr>
      <vt:lpstr>Cambria Math</vt:lpstr>
      <vt:lpstr>Symbol</vt:lpstr>
      <vt:lpstr>Times New Roman</vt:lpstr>
      <vt:lpstr>Wingdings</vt:lpstr>
      <vt:lpstr>Kvadrant</vt:lpstr>
      <vt:lpstr>Document</vt:lpstr>
      <vt:lpstr>Rovnice</vt:lpstr>
      <vt:lpstr>Worksheet</vt:lpstr>
      <vt:lpstr>List</vt:lpstr>
      <vt:lpstr>Equation</vt:lpstr>
      <vt:lpstr>GAME THEORY</vt:lpstr>
      <vt:lpstr>Aim of the Game theory model</vt:lpstr>
      <vt:lpstr>Game</vt:lpstr>
      <vt:lpstr>Players</vt:lpstr>
      <vt:lpstr>Strategy</vt:lpstr>
      <vt:lpstr>Payoff</vt:lpstr>
      <vt:lpstr>Game theory model elements</vt:lpstr>
      <vt:lpstr>Game theory model result</vt:lpstr>
      <vt:lpstr>Solution of game</vt:lpstr>
      <vt:lpstr>Model of game</vt:lpstr>
      <vt:lpstr>Matrix game</vt:lpstr>
      <vt:lpstr>Matrix game in normal form</vt:lpstr>
      <vt:lpstr>Matrix game in tree form</vt:lpstr>
      <vt:lpstr>Pure and mixed strategy</vt:lpstr>
      <vt:lpstr>Optimal pure strategy</vt:lpstr>
      <vt:lpstr>Saddle point</vt:lpstr>
      <vt:lpstr>Matrix game solution</vt:lpstr>
      <vt:lpstr>Matrix game – Firms competition</vt:lpstr>
      <vt:lpstr>Matrix game – Firms competition</vt:lpstr>
      <vt:lpstr>Mixed strategies</vt:lpstr>
      <vt:lpstr>Seeking of optimal mixed strategy</vt:lpstr>
      <vt:lpstr>Seeking of optimal mixed strategy</vt:lpstr>
      <vt:lpstr>Seeking of optimal mixed strategy</vt:lpstr>
      <vt:lpstr>Seeking of optimal mixed strategy</vt:lpstr>
      <vt:lpstr>Matrix game solution</vt:lpstr>
      <vt:lpstr>Matrix game – Firms competition</vt:lpstr>
      <vt:lpstr>Matrix game – Firms competition</vt:lpstr>
      <vt:lpstr>Matrix game – Firms competition</vt:lpstr>
      <vt:lpstr>Matrix game – Firms competition</vt:lpstr>
      <vt:lpstr>Methods of solving the matrix game</vt:lpstr>
      <vt:lpstr>Game against nature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Lineární algebra</dc:title>
  <dc:creator>.</dc:creator>
  <cp:lastModifiedBy>Brožová Helena</cp:lastModifiedBy>
  <cp:revision>75</cp:revision>
  <dcterms:created xsi:type="dcterms:W3CDTF">2006-09-21T20:54:06Z</dcterms:created>
  <dcterms:modified xsi:type="dcterms:W3CDTF">2024-10-15T12:34:09Z</dcterms:modified>
</cp:coreProperties>
</file>