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0"/>
  </p:notesMasterIdLst>
  <p:sldIdLst>
    <p:sldId id="258" r:id="rId2"/>
    <p:sldId id="312" r:id="rId3"/>
    <p:sldId id="259" r:id="rId4"/>
    <p:sldId id="263" r:id="rId5"/>
    <p:sldId id="279" r:id="rId6"/>
    <p:sldId id="283" r:id="rId7"/>
    <p:sldId id="293" r:id="rId8"/>
    <p:sldId id="298" r:id="rId9"/>
    <p:sldId id="292" r:id="rId10"/>
    <p:sldId id="311" r:id="rId11"/>
    <p:sldId id="323" r:id="rId12"/>
    <p:sldId id="324" r:id="rId13"/>
    <p:sldId id="326" r:id="rId14"/>
    <p:sldId id="328" r:id="rId15"/>
    <p:sldId id="318" r:id="rId16"/>
    <p:sldId id="320" r:id="rId17"/>
    <p:sldId id="313" r:id="rId18"/>
    <p:sldId id="319" r:id="rId19"/>
    <p:sldId id="321" r:id="rId20"/>
    <p:sldId id="315" r:id="rId21"/>
    <p:sldId id="316" r:id="rId22"/>
    <p:sldId id="317" r:id="rId23"/>
    <p:sldId id="329" r:id="rId24"/>
    <p:sldId id="330" r:id="rId25"/>
    <p:sldId id="331" r:id="rId26"/>
    <p:sldId id="338" r:id="rId27"/>
    <p:sldId id="341" r:id="rId28"/>
    <p:sldId id="339" r:id="rId29"/>
    <p:sldId id="342" r:id="rId30"/>
    <p:sldId id="343" r:id="rId31"/>
    <p:sldId id="344" r:id="rId32"/>
    <p:sldId id="348" r:id="rId33"/>
    <p:sldId id="349" r:id="rId34"/>
    <p:sldId id="351" r:id="rId35"/>
    <p:sldId id="352" r:id="rId36"/>
    <p:sldId id="353" r:id="rId37"/>
    <p:sldId id="354" r:id="rId38"/>
    <p:sldId id="355" r:id="rId39"/>
    <p:sldId id="356" r:id="rId40"/>
    <p:sldId id="357" r:id="rId41"/>
    <p:sldId id="358" r:id="rId42"/>
    <p:sldId id="359"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6" r:id="rId59"/>
  </p:sldIdLst>
  <p:sldSz cx="9144000" cy="6858000" type="screen4x3"/>
  <p:notesSz cx="6858000" cy="9144000"/>
  <p:defaultTextStyle>
    <a:defPPr>
      <a:defRPr lang="cs-CZ"/>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53" autoAdjust="0"/>
  </p:normalViewPr>
  <p:slideViewPr>
    <p:cSldViewPr>
      <p:cViewPr varScale="1">
        <p:scale>
          <a:sx n="100" d="100"/>
          <a:sy n="100" d="100"/>
        </p:scale>
        <p:origin x="1536" y="90"/>
      </p:cViewPr>
      <p:guideLst>
        <p:guide orient="horz" pos="2160"/>
        <p:guide pos="2880"/>
      </p:guideLst>
    </p:cSldViewPr>
  </p:slideViewPr>
  <p:outlineViewPr>
    <p:cViewPr>
      <p:scale>
        <a:sx n="33" d="100"/>
        <a:sy n="33" d="100"/>
      </p:scale>
      <p:origin x="48" y="199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cs-CZ"/>
          </a:p>
        </p:txBody>
      </p:sp>
      <p:sp>
        <p:nvSpPr>
          <p:cNvPr id="1054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cs-CZ"/>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cs-CZ" noProof="0" smtClean="0"/>
              <a:t>Klepnutím lze upravit styly předlohy textu.</a:t>
            </a:r>
          </a:p>
          <a:p>
            <a:pPr lvl="1"/>
            <a:r>
              <a:rPr lang="cs-CZ" noProof="0" smtClean="0"/>
              <a:t>Druhá úroveň</a:t>
            </a:r>
          </a:p>
          <a:p>
            <a:pPr lvl="2"/>
            <a:r>
              <a:rPr lang="cs-CZ" noProof="0" smtClean="0"/>
              <a:t>Třetí úroveň</a:t>
            </a:r>
          </a:p>
          <a:p>
            <a:pPr lvl="3"/>
            <a:r>
              <a:rPr lang="cs-CZ" noProof="0" smtClean="0"/>
              <a:t>Čtvrtá úroveň</a:t>
            </a:r>
          </a:p>
          <a:p>
            <a:pPr lvl="4"/>
            <a:r>
              <a:rPr lang="cs-CZ" noProof="0" smtClean="0"/>
              <a:t>Pátá úroveň</a:t>
            </a:r>
          </a:p>
        </p:txBody>
      </p:sp>
      <p:sp>
        <p:nvSpPr>
          <p:cNvPr id="1054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cs-CZ"/>
          </a:p>
        </p:txBody>
      </p:sp>
      <p:sp>
        <p:nvSpPr>
          <p:cNvPr id="1054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9088B5C-F1F8-4188-89D5-AB4BA802C067}" type="slidenum">
              <a:rPr lang="cs-CZ"/>
              <a:pPr>
                <a:defRPr/>
              </a:pPr>
              <a:t>‹#›</a:t>
            </a:fld>
            <a:endParaRPr lang="cs-CZ"/>
          </a:p>
        </p:txBody>
      </p:sp>
    </p:spTree>
    <p:extLst>
      <p:ext uri="{BB962C8B-B14F-4D97-AF65-F5344CB8AC3E}">
        <p14:creationId xmlns:p14="http://schemas.microsoft.com/office/powerpoint/2010/main" val="1728938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359A1B19-DECF-45AA-B078-C7E9E6C5EFEA}" type="slidenum">
              <a:rPr lang="cs-CZ" smtClean="0"/>
              <a:pPr/>
              <a:t>39</a:t>
            </a:fld>
            <a:endParaRPr lang="cs-CZ"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cs-CZ" smtClean="0"/>
          </a:p>
        </p:txBody>
      </p:sp>
    </p:spTree>
    <p:extLst>
      <p:ext uri="{BB962C8B-B14F-4D97-AF65-F5344CB8AC3E}">
        <p14:creationId xmlns:p14="http://schemas.microsoft.com/office/powerpoint/2010/main" val="320799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0E39BE2-0D1C-41C6-995D-8A19EB7C4A39}" type="slidenum">
              <a:rPr lang="cs-CZ" smtClean="0"/>
              <a:pPr/>
              <a:t>40</a:t>
            </a:fld>
            <a:endParaRPr lang="cs-CZ"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14400" y="4343400"/>
            <a:ext cx="5029200" cy="4114800"/>
          </a:xfrm>
          <a:noFill/>
          <a:ln/>
        </p:spPr>
        <p:txBody>
          <a:bodyPr/>
          <a:lstStyle/>
          <a:p>
            <a:pPr eaLnBrk="1" hangingPunct="1"/>
            <a:endParaRPr lang="cs-CZ" smtClean="0"/>
          </a:p>
        </p:txBody>
      </p:sp>
    </p:spTree>
    <p:extLst>
      <p:ext uri="{BB962C8B-B14F-4D97-AF65-F5344CB8AC3E}">
        <p14:creationId xmlns:p14="http://schemas.microsoft.com/office/powerpoint/2010/main" val="114894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63A9AC37-8195-4159-8E0A-71B54829D853}" type="slidenum">
              <a:rPr lang="cs-CZ" smtClean="0"/>
              <a:pPr/>
              <a:t>41</a:t>
            </a:fld>
            <a:endParaRPr lang="cs-CZ"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a:ln/>
        </p:spPr>
        <p:txBody>
          <a:bodyPr/>
          <a:lstStyle/>
          <a:p>
            <a:pPr eaLnBrk="1" hangingPunct="1"/>
            <a:endParaRPr lang="cs-CZ" smtClean="0"/>
          </a:p>
        </p:txBody>
      </p:sp>
    </p:spTree>
    <p:extLst>
      <p:ext uri="{BB962C8B-B14F-4D97-AF65-F5344CB8AC3E}">
        <p14:creationId xmlns:p14="http://schemas.microsoft.com/office/powerpoint/2010/main" val="221114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169F9C4-D477-45A7-911D-D1F824825122}" type="slidenum">
              <a:rPr lang="cs-CZ" smtClean="0"/>
              <a:pPr/>
              <a:t>42</a:t>
            </a:fld>
            <a:endParaRPr lang="cs-CZ"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a:ln/>
        </p:spPr>
        <p:txBody>
          <a:bodyPr/>
          <a:lstStyle/>
          <a:p>
            <a:pPr eaLnBrk="1" hangingPunct="1"/>
            <a:endParaRPr lang="cs-CZ" smtClean="0"/>
          </a:p>
        </p:txBody>
      </p:sp>
    </p:spTree>
    <p:extLst>
      <p:ext uri="{BB962C8B-B14F-4D97-AF65-F5344CB8AC3E}">
        <p14:creationId xmlns:p14="http://schemas.microsoft.com/office/powerpoint/2010/main" val="3034357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402F921B-CE03-417E-BE41-A842ECC64A29}" type="slidenum">
              <a:rPr lang="cs-CZ" smtClean="0"/>
              <a:pPr/>
              <a:t>43</a:t>
            </a:fld>
            <a:endParaRPr lang="cs-CZ"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a:ln/>
        </p:spPr>
        <p:txBody>
          <a:bodyPr/>
          <a:lstStyle/>
          <a:p>
            <a:pPr eaLnBrk="1" hangingPunct="1"/>
            <a:endParaRPr lang="cs-CZ" smtClean="0"/>
          </a:p>
        </p:txBody>
      </p:sp>
    </p:spTree>
    <p:extLst>
      <p:ext uri="{BB962C8B-B14F-4D97-AF65-F5344CB8AC3E}">
        <p14:creationId xmlns:p14="http://schemas.microsoft.com/office/powerpoint/2010/main" val="2673574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F3BFBC5-6AFD-461A-9579-FCA26DB709F1}" type="slidenum">
              <a:rPr lang="cs-CZ" smtClean="0"/>
              <a:pPr/>
              <a:t>44</a:t>
            </a:fld>
            <a:endParaRPr lang="cs-CZ"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14400" y="4343400"/>
            <a:ext cx="5029200" cy="4114800"/>
          </a:xfrm>
          <a:noFill/>
          <a:ln/>
        </p:spPr>
        <p:txBody>
          <a:bodyPr/>
          <a:lstStyle/>
          <a:p>
            <a:pPr eaLnBrk="1" hangingPunct="1"/>
            <a:endParaRPr lang="cs-CZ" smtClean="0"/>
          </a:p>
        </p:txBody>
      </p:sp>
    </p:spTree>
    <p:extLst>
      <p:ext uri="{BB962C8B-B14F-4D97-AF65-F5344CB8AC3E}">
        <p14:creationId xmlns:p14="http://schemas.microsoft.com/office/powerpoint/2010/main" val="262458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algn="ctr">
              <a:defRPr/>
            </a:pPr>
            <a:endParaRPr lang="cs-CZ" sz="2400"/>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algn="ctr">
                <a:defRPr/>
              </a:pPr>
              <a:endParaRPr lang="cs-CZ"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lang="cs-CZ"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algn="ctr">
                <a:defRPr/>
              </a:pPr>
              <a:endParaRPr lang="cs-CZ"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lang="cs-CZ"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cs-CZ"/>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algn="ctr">
                <a:defRPr/>
              </a:pPr>
              <a:endParaRPr lang="cs-CZ" sz="2400"/>
            </a:p>
          </p:txBody>
        </p:sp>
      </p:grpSp>
      <p:sp>
        <p:nvSpPr>
          <p:cNvPr id="96259" name="Rectangle 3"/>
          <p:cNvSpPr>
            <a:spLocks noGrp="1" noChangeArrowheads="1"/>
          </p:cNvSpPr>
          <p:nvPr>
            <p:ph type="ctrTitle"/>
          </p:nvPr>
        </p:nvSpPr>
        <p:spPr>
          <a:xfrm>
            <a:off x="762000" y="1371600"/>
            <a:ext cx="7696200" cy="2057400"/>
          </a:xfrm>
        </p:spPr>
        <p:txBody>
          <a:bodyPr/>
          <a:lstStyle>
            <a:lvl1pPr>
              <a:defRPr sz="5400"/>
            </a:lvl1pPr>
          </a:lstStyle>
          <a:p>
            <a:r>
              <a:rPr lang="cs-CZ"/>
              <a:t>Klepnutím lze upravit styl předlohy nadpisů.</a:t>
            </a:r>
          </a:p>
        </p:txBody>
      </p:sp>
      <p:sp>
        <p:nvSpPr>
          <p:cNvPr id="9626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atin typeface="Arial" charset="0"/>
              </a:defRPr>
            </a:lvl1pPr>
          </a:lstStyle>
          <a:p>
            <a:r>
              <a:rPr lang="cs-CZ"/>
              <a:t>Klepnutím lze upravit styl předlohy podnadpisů.</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cs-CZ"/>
          </a:p>
        </p:txBody>
      </p:sp>
      <p:sp>
        <p:nvSpPr>
          <p:cNvPr id="13" name="Rectangle 6"/>
          <p:cNvSpPr>
            <a:spLocks noGrp="1" noChangeArrowheads="1"/>
          </p:cNvSpPr>
          <p:nvPr>
            <p:ph type="ftr" sz="quarter" idx="11"/>
          </p:nvPr>
        </p:nvSpPr>
        <p:spPr/>
        <p:txBody>
          <a:bodyPr/>
          <a:lstStyle>
            <a:lvl1pPr>
              <a:defRPr/>
            </a:lvl1pPr>
          </a:lstStyle>
          <a:p>
            <a:pPr>
              <a:defRPr/>
            </a:pPr>
            <a:endParaRPr lang="cs-CZ"/>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DE18A5EF-7755-40B8-8ED2-01427459A2A3}" type="slidenum">
              <a:rPr lang="cs-CZ"/>
              <a:pPr>
                <a:defRPr/>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4399BAB6-0A79-4024-8B91-BE0617E8BC0B}" type="slidenum">
              <a:rPr lang="cs-CZ"/>
              <a:pPr>
                <a:defRPr/>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533400"/>
            <a:ext cx="2057400" cy="5597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533400"/>
            <a:ext cx="6019800" cy="5597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292E3E4F-5E78-4961-9FE7-4BFAF726EBFB}" type="slidenum">
              <a:rPr lang="cs-CZ"/>
              <a:pPr>
                <a:defRPr/>
              </a:pPr>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Nadpis, text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533400"/>
            <a:ext cx="8229600" cy="1143000"/>
          </a:xfrm>
        </p:spPr>
        <p:txBody>
          <a:bodyPr/>
          <a:lstStyle/>
          <a:p>
            <a:r>
              <a:rPr lang="cs-CZ" smtClean="0"/>
              <a:t>Klepnutím lze upravit styl předlohy nadpisů.</a:t>
            </a:r>
            <a:endParaRPr lang="cs-CZ"/>
          </a:p>
        </p:txBody>
      </p:sp>
      <p:sp>
        <p:nvSpPr>
          <p:cNvPr id="3" name="Zástupný symbol pro text 2"/>
          <p:cNvSpPr>
            <a:spLocks noGrp="1"/>
          </p:cNvSpPr>
          <p:nvPr>
            <p:ph type="body" sz="half" idx="1"/>
          </p:nvPr>
        </p:nvSpPr>
        <p:spPr>
          <a:xfrm>
            <a:off x="457200" y="1828800"/>
            <a:ext cx="4038600" cy="4302125"/>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828800"/>
            <a:ext cx="4038600" cy="4302125"/>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FAB3D496-24F4-442D-A8E1-225062A2746A}" type="slidenum">
              <a:rPr lang="cs-CZ"/>
              <a:pPr>
                <a:defRPr/>
              </a:pPr>
              <a:t>‹#›</a:t>
            </a:fld>
            <a:endParaRPr lang="cs-CZ"/>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Nadpis, text a 2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533400"/>
            <a:ext cx="8229600" cy="1143000"/>
          </a:xfrm>
        </p:spPr>
        <p:txBody>
          <a:bodyPr/>
          <a:lstStyle/>
          <a:p>
            <a:r>
              <a:rPr lang="cs-CZ" smtClean="0"/>
              <a:t>Klepnutím lze upravit styl předlohy nadpisů.</a:t>
            </a:r>
            <a:endParaRPr lang="cs-CZ"/>
          </a:p>
        </p:txBody>
      </p:sp>
      <p:sp>
        <p:nvSpPr>
          <p:cNvPr id="3" name="Zástupný symbol pro text 2"/>
          <p:cNvSpPr>
            <a:spLocks noGrp="1"/>
          </p:cNvSpPr>
          <p:nvPr>
            <p:ph type="body" sz="half" idx="1"/>
          </p:nvPr>
        </p:nvSpPr>
        <p:spPr>
          <a:xfrm>
            <a:off x="457200" y="1828800"/>
            <a:ext cx="4038600" cy="4302125"/>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quarter" idx="2"/>
          </p:nvPr>
        </p:nvSpPr>
        <p:spPr>
          <a:xfrm>
            <a:off x="4648200" y="1828800"/>
            <a:ext cx="4038600" cy="2074863"/>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obsah 4"/>
          <p:cNvSpPr>
            <a:spLocks noGrp="1"/>
          </p:cNvSpPr>
          <p:nvPr>
            <p:ph sz="quarter" idx="3"/>
          </p:nvPr>
        </p:nvSpPr>
        <p:spPr>
          <a:xfrm>
            <a:off x="4648200" y="4056063"/>
            <a:ext cx="4038600" cy="2074862"/>
          </a:xfrm>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Rectangle 4"/>
          <p:cNvSpPr>
            <a:spLocks noGrp="1" noChangeArrowheads="1"/>
          </p:cNvSpPr>
          <p:nvPr>
            <p:ph type="dt" sz="half" idx="10"/>
          </p:nvPr>
        </p:nvSpPr>
        <p:spPr>
          <a:ln/>
        </p:spPr>
        <p:txBody>
          <a:bodyPr/>
          <a:lstStyle>
            <a:lvl1pPr>
              <a:defRPr/>
            </a:lvl1pPr>
          </a:lstStyle>
          <a:p>
            <a:pPr>
              <a:defRPr/>
            </a:pPr>
            <a:endParaRPr lang="cs-CZ"/>
          </a:p>
        </p:txBody>
      </p:sp>
      <p:sp>
        <p:nvSpPr>
          <p:cNvPr id="7" name="Rectangle 5"/>
          <p:cNvSpPr>
            <a:spLocks noGrp="1" noChangeArrowheads="1"/>
          </p:cNvSpPr>
          <p:nvPr>
            <p:ph type="ftr" sz="quarter" idx="11"/>
          </p:nvPr>
        </p:nvSpPr>
        <p:spPr>
          <a:ln/>
        </p:spPr>
        <p:txBody>
          <a:bodyPr/>
          <a:lstStyle>
            <a:lvl1pPr>
              <a:defRPr/>
            </a:lvl1pPr>
          </a:lstStyle>
          <a:p>
            <a:pPr>
              <a:defRPr/>
            </a:pPr>
            <a:endParaRPr lang="cs-CZ"/>
          </a:p>
        </p:txBody>
      </p:sp>
      <p:sp>
        <p:nvSpPr>
          <p:cNvPr id="8" name="Rectangle 6"/>
          <p:cNvSpPr>
            <a:spLocks noGrp="1" noChangeArrowheads="1"/>
          </p:cNvSpPr>
          <p:nvPr>
            <p:ph type="sldNum" sz="quarter" idx="12"/>
          </p:nvPr>
        </p:nvSpPr>
        <p:spPr>
          <a:ln/>
        </p:spPr>
        <p:txBody>
          <a:bodyPr/>
          <a:lstStyle>
            <a:lvl1pPr>
              <a:defRPr/>
            </a:lvl1pPr>
          </a:lstStyle>
          <a:p>
            <a:pPr>
              <a:defRPr/>
            </a:pPr>
            <a:fld id="{B0D16B96-1617-490F-9102-64E18E01B1EB}" type="slidenum">
              <a:rPr lang="cs-CZ"/>
              <a:pPr>
                <a:defRPr/>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D369D13D-0A55-49DD-B9FC-73A55AAEF1F1}" type="slidenum">
              <a:rPr lang="cs-CZ"/>
              <a:pPr>
                <a:defRPr/>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s-CZ" smtClean="0"/>
              <a:t>Klepnutím lze upravit styly předlohy textu.</a:t>
            </a:r>
          </a:p>
        </p:txBody>
      </p:sp>
      <p:sp>
        <p:nvSpPr>
          <p:cNvPr id="4" name="Rectangle 4"/>
          <p:cNvSpPr>
            <a:spLocks noGrp="1" noChangeArrowheads="1"/>
          </p:cNvSpPr>
          <p:nvPr>
            <p:ph type="dt" sz="half" idx="10"/>
          </p:nvPr>
        </p:nvSpPr>
        <p:spPr>
          <a:ln/>
        </p:spPr>
        <p:txBody>
          <a:bodyPr/>
          <a:lstStyle>
            <a:lvl1pPr>
              <a:defRPr/>
            </a:lvl1pPr>
          </a:lstStyle>
          <a:p>
            <a:pPr>
              <a:defRPr/>
            </a:pPr>
            <a:endParaRPr lang="cs-CZ"/>
          </a:p>
        </p:txBody>
      </p:sp>
      <p:sp>
        <p:nvSpPr>
          <p:cNvPr id="5" name="Rectangle 5"/>
          <p:cNvSpPr>
            <a:spLocks noGrp="1" noChangeArrowheads="1"/>
          </p:cNvSpPr>
          <p:nvPr>
            <p:ph type="ftr" sz="quarter" idx="11"/>
          </p:nvPr>
        </p:nvSpPr>
        <p:spPr>
          <a:ln/>
        </p:spPr>
        <p:txBody>
          <a:bodyPr/>
          <a:lstStyle>
            <a:lvl1pPr>
              <a:defRPr/>
            </a:lvl1pPr>
          </a:lstStyle>
          <a:p>
            <a:pPr>
              <a:defRPr/>
            </a:pPr>
            <a:endParaRPr lang="cs-CZ"/>
          </a:p>
        </p:txBody>
      </p:sp>
      <p:sp>
        <p:nvSpPr>
          <p:cNvPr id="6" name="Rectangle 6"/>
          <p:cNvSpPr>
            <a:spLocks noGrp="1" noChangeArrowheads="1"/>
          </p:cNvSpPr>
          <p:nvPr>
            <p:ph type="sldNum" sz="quarter" idx="12"/>
          </p:nvPr>
        </p:nvSpPr>
        <p:spPr>
          <a:ln/>
        </p:spPr>
        <p:txBody>
          <a:bodyPr/>
          <a:lstStyle>
            <a:lvl1pPr>
              <a:defRPr/>
            </a:lvl1pPr>
          </a:lstStyle>
          <a:p>
            <a:pPr>
              <a:defRPr/>
            </a:pPr>
            <a:fld id="{E1E59A1B-707C-47A2-86C5-DFC644D4BCBE}" type="slidenum">
              <a:rPr lang="cs-CZ"/>
              <a:pPr>
                <a:defRPr/>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1D72C284-05A5-4E5E-BECC-28816BE5632A}" type="slidenum">
              <a:rPr lang="cs-CZ"/>
              <a:pPr>
                <a:defRPr/>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274638"/>
            <a:ext cx="8229600" cy="1143000"/>
          </a:xfrm>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Rectangle 4"/>
          <p:cNvSpPr>
            <a:spLocks noGrp="1" noChangeArrowheads="1"/>
          </p:cNvSpPr>
          <p:nvPr>
            <p:ph type="dt" sz="half" idx="10"/>
          </p:nvPr>
        </p:nvSpPr>
        <p:spPr>
          <a:ln/>
        </p:spPr>
        <p:txBody>
          <a:bodyPr/>
          <a:lstStyle>
            <a:lvl1pPr>
              <a:defRPr/>
            </a:lvl1pPr>
          </a:lstStyle>
          <a:p>
            <a:pPr>
              <a:defRPr/>
            </a:pPr>
            <a:endParaRPr lang="cs-CZ"/>
          </a:p>
        </p:txBody>
      </p:sp>
      <p:sp>
        <p:nvSpPr>
          <p:cNvPr id="8" name="Rectangle 5"/>
          <p:cNvSpPr>
            <a:spLocks noGrp="1" noChangeArrowheads="1"/>
          </p:cNvSpPr>
          <p:nvPr>
            <p:ph type="ftr" sz="quarter" idx="11"/>
          </p:nvPr>
        </p:nvSpPr>
        <p:spPr>
          <a:ln/>
        </p:spPr>
        <p:txBody>
          <a:bodyPr/>
          <a:lstStyle>
            <a:lvl1pPr>
              <a:defRPr/>
            </a:lvl1pPr>
          </a:lstStyle>
          <a:p>
            <a:pPr>
              <a:defRPr/>
            </a:pPr>
            <a:endParaRPr lang="cs-CZ"/>
          </a:p>
        </p:txBody>
      </p:sp>
      <p:sp>
        <p:nvSpPr>
          <p:cNvPr id="9" name="Rectangle 6"/>
          <p:cNvSpPr>
            <a:spLocks noGrp="1" noChangeArrowheads="1"/>
          </p:cNvSpPr>
          <p:nvPr>
            <p:ph type="sldNum" sz="quarter" idx="12"/>
          </p:nvPr>
        </p:nvSpPr>
        <p:spPr>
          <a:ln/>
        </p:spPr>
        <p:txBody>
          <a:bodyPr/>
          <a:lstStyle>
            <a:lvl1pPr>
              <a:defRPr/>
            </a:lvl1pPr>
          </a:lstStyle>
          <a:p>
            <a:pPr>
              <a:defRPr/>
            </a:pPr>
            <a:fld id="{B23CF12A-2250-4C13-85B9-6894DC242EF5}" type="slidenum">
              <a:rPr lang="cs-CZ"/>
              <a:pPr>
                <a:defRPr/>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Rectangle 4"/>
          <p:cNvSpPr>
            <a:spLocks noGrp="1" noChangeArrowheads="1"/>
          </p:cNvSpPr>
          <p:nvPr>
            <p:ph type="dt" sz="half" idx="10"/>
          </p:nvPr>
        </p:nvSpPr>
        <p:spPr>
          <a:ln/>
        </p:spPr>
        <p:txBody>
          <a:bodyPr/>
          <a:lstStyle>
            <a:lvl1pPr>
              <a:defRPr/>
            </a:lvl1pPr>
          </a:lstStyle>
          <a:p>
            <a:pPr>
              <a:defRPr/>
            </a:pPr>
            <a:endParaRPr lang="cs-CZ"/>
          </a:p>
        </p:txBody>
      </p:sp>
      <p:sp>
        <p:nvSpPr>
          <p:cNvPr id="4" name="Rectangle 5"/>
          <p:cNvSpPr>
            <a:spLocks noGrp="1" noChangeArrowheads="1"/>
          </p:cNvSpPr>
          <p:nvPr>
            <p:ph type="ftr" sz="quarter" idx="11"/>
          </p:nvPr>
        </p:nvSpPr>
        <p:spPr>
          <a:ln/>
        </p:spPr>
        <p:txBody>
          <a:bodyPr/>
          <a:lstStyle>
            <a:lvl1pPr>
              <a:defRPr/>
            </a:lvl1pPr>
          </a:lstStyle>
          <a:p>
            <a:pPr>
              <a:defRPr/>
            </a:pPr>
            <a:endParaRPr lang="cs-CZ"/>
          </a:p>
        </p:txBody>
      </p:sp>
      <p:sp>
        <p:nvSpPr>
          <p:cNvPr id="5" name="Rectangle 6"/>
          <p:cNvSpPr>
            <a:spLocks noGrp="1" noChangeArrowheads="1"/>
          </p:cNvSpPr>
          <p:nvPr>
            <p:ph type="sldNum" sz="quarter" idx="12"/>
          </p:nvPr>
        </p:nvSpPr>
        <p:spPr>
          <a:ln/>
        </p:spPr>
        <p:txBody>
          <a:bodyPr/>
          <a:lstStyle>
            <a:lvl1pPr>
              <a:defRPr/>
            </a:lvl1pPr>
          </a:lstStyle>
          <a:p>
            <a:pPr>
              <a:defRPr/>
            </a:pPr>
            <a:fld id="{E83E9F1D-1CA9-4128-B408-990DF717F584}" type="slidenum">
              <a:rPr lang="cs-CZ"/>
              <a:pPr>
                <a:defRPr/>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cs-CZ"/>
          </a:p>
        </p:txBody>
      </p:sp>
      <p:sp>
        <p:nvSpPr>
          <p:cNvPr id="3" name="Rectangle 5"/>
          <p:cNvSpPr>
            <a:spLocks noGrp="1" noChangeArrowheads="1"/>
          </p:cNvSpPr>
          <p:nvPr>
            <p:ph type="ftr" sz="quarter" idx="11"/>
          </p:nvPr>
        </p:nvSpPr>
        <p:spPr>
          <a:ln/>
        </p:spPr>
        <p:txBody>
          <a:bodyPr/>
          <a:lstStyle>
            <a:lvl1pPr>
              <a:defRPr/>
            </a:lvl1pPr>
          </a:lstStyle>
          <a:p>
            <a:pPr>
              <a:defRPr/>
            </a:pPr>
            <a:endParaRPr lang="cs-CZ"/>
          </a:p>
        </p:txBody>
      </p:sp>
      <p:sp>
        <p:nvSpPr>
          <p:cNvPr id="4" name="Rectangle 6"/>
          <p:cNvSpPr>
            <a:spLocks noGrp="1" noChangeArrowheads="1"/>
          </p:cNvSpPr>
          <p:nvPr>
            <p:ph type="sldNum" sz="quarter" idx="12"/>
          </p:nvPr>
        </p:nvSpPr>
        <p:spPr>
          <a:ln/>
        </p:spPr>
        <p:txBody>
          <a:bodyPr/>
          <a:lstStyle>
            <a:lvl1pPr>
              <a:defRPr/>
            </a:lvl1pPr>
          </a:lstStyle>
          <a:p>
            <a:pPr>
              <a:defRPr/>
            </a:pPr>
            <a:fld id="{E334B9C0-4A41-41A6-9E16-9A560EC718ED}" type="slidenum">
              <a:rPr lang="cs-CZ"/>
              <a:pPr>
                <a:defRPr/>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134B28F1-EB06-479C-B9AE-4FE1CEA6244E}" type="slidenum">
              <a:rPr lang="cs-CZ"/>
              <a:pPr>
                <a:defRPr/>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smtClean="0"/>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Rectangle 4"/>
          <p:cNvSpPr>
            <a:spLocks noGrp="1" noChangeArrowheads="1"/>
          </p:cNvSpPr>
          <p:nvPr>
            <p:ph type="dt" sz="half" idx="10"/>
          </p:nvPr>
        </p:nvSpPr>
        <p:spPr>
          <a:ln/>
        </p:spPr>
        <p:txBody>
          <a:bodyPr/>
          <a:lstStyle>
            <a:lvl1pPr>
              <a:defRPr/>
            </a:lvl1pPr>
          </a:lstStyle>
          <a:p>
            <a:pPr>
              <a:defRPr/>
            </a:pPr>
            <a:endParaRPr lang="cs-CZ"/>
          </a:p>
        </p:txBody>
      </p:sp>
      <p:sp>
        <p:nvSpPr>
          <p:cNvPr id="6" name="Rectangle 5"/>
          <p:cNvSpPr>
            <a:spLocks noGrp="1" noChangeArrowheads="1"/>
          </p:cNvSpPr>
          <p:nvPr>
            <p:ph type="ftr" sz="quarter" idx="11"/>
          </p:nvPr>
        </p:nvSpPr>
        <p:spPr>
          <a:ln/>
        </p:spPr>
        <p:txBody>
          <a:bodyPr/>
          <a:lstStyle>
            <a:lvl1pPr>
              <a:defRPr/>
            </a:lvl1pPr>
          </a:lstStyle>
          <a:p>
            <a:pPr>
              <a:defRPr/>
            </a:pPr>
            <a:endParaRPr lang="cs-CZ"/>
          </a:p>
        </p:txBody>
      </p:sp>
      <p:sp>
        <p:nvSpPr>
          <p:cNvPr id="7" name="Rectangle 6"/>
          <p:cNvSpPr>
            <a:spLocks noGrp="1" noChangeArrowheads="1"/>
          </p:cNvSpPr>
          <p:nvPr>
            <p:ph type="sldNum" sz="quarter" idx="12"/>
          </p:nvPr>
        </p:nvSpPr>
        <p:spPr>
          <a:ln/>
        </p:spPr>
        <p:txBody>
          <a:bodyPr/>
          <a:lstStyle>
            <a:lvl1pPr>
              <a:defRPr/>
            </a:lvl1pPr>
          </a:lstStyle>
          <a:p>
            <a:pPr>
              <a:defRPr/>
            </a:pPr>
            <a:fld id="{982B5D78-1D38-45D4-96BE-4C5A7E8C3CA5}" type="slidenum">
              <a:rPr lang="cs-CZ"/>
              <a:pPr>
                <a:defRPr/>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cs-CZ" smtClean="0"/>
              <a:t>Klepnutím lze upravit styl předlohy nadpisů.</a:t>
            </a:r>
          </a:p>
        </p:txBody>
      </p:sp>
      <p:sp>
        <p:nvSpPr>
          <p:cNvPr id="6147" name="Rectangle 3"/>
          <p:cNvSpPr>
            <a:spLocks noGrp="1" noChangeArrowheads="1"/>
          </p:cNvSpPr>
          <p:nvPr>
            <p:ph type="body" idx="1"/>
          </p:nvPr>
        </p:nvSpPr>
        <p:spPr bwMode="auto">
          <a:xfrm>
            <a:off x="457200" y="1828800"/>
            <a:ext cx="8229600" cy="430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p>
        </p:txBody>
      </p:sp>
      <p:sp>
        <p:nvSpPr>
          <p:cNvPr id="95236" name="Rectangle 4"/>
          <p:cNvSpPr>
            <a:spLocks noGrp="1" noChangeArrowheads="1"/>
          </p:cNvSpPr>
          <p:nvPr>
            <p:ph type="dt" sz="half" idx="2"/>
          </p:nvPr>
        </p:nvSpPr>
        <p:spPr bwMode="auto">
          <a:xfrm>
            <a:off x="457200" y="6248400"/>
            <a:ext cx="1676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cs-CZ"/>
          </a:p>
        </p:txBody>
      </p:sp>
      <p:sp>
        <p:nvSpPr>
          <p:cNvPr id="9523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cs-CZ"/>
          </a:p>
        </p:txBody>
      </p:sp>
      <p:sp>
        <p:nvSpPr>
          <p:cNvPr id="95238" name="Rectangle 6"/>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7286117B-9487-4E6F-9B97-B787F5BE9839}" type="slidenum">
              <a:rPr lang="cs-CZ"/>
              <a:pPr>
                <a:defRPr/>
              </a:pPr>
              <a:t>‹#›</a:t>
            </a:fld>
            <a:endParaRPr lang="cs-CZ"/>
          </a:p>
        </p:txBody>
      </p:sp>
      <p:grpSp>
        <p:nvGrpSpPr>
          <p:cNvPr id="6151" name="Group 7"/>
          <p:cNvGrpSpPr>
            <a:grpSpLocks/>
          </p:cNvGrpSpPr>
          <p:nvPr/>
        </p:nvGrpSpPr>
        <p:grpSpPr bwMode="auto">
          <a:xfrm>
            <a:off x="279400" y="152400"/>
            <a:ext cx="8686800" cy="1600200"/>
            <a:chOff x="176" y="96"/>
            <a:chExt cx="5472" cy="1008"/>
          </a:xfrm>
        </p:grpSpPr>
        <p:sp>
          <p:nvSpPr>
            <p:cNvPr id="9524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cs-CZ"/>
            </a:p>
          </p:txBody>
        </p:sp>
        <p:sp>
          <p:nvSpPr>
            <p:cNvPr id="9524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algn="ctr">
                <a:defRPr/>
              </a:pPr>
              <a:endParaRPr lang="cs-CZ" sz="2400"/>
            </a:p>
          </p:txBody>
        </p:sp>
        <p:sp>
          <p:nvSpPr>
            <p:cNvPr id="9524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lang="cs-CZ" sz="2400"/>
            </a:p>
          </p:txBody>
        </p:sp>
        <p:sp>
          <p:nvSpPr>
            <p:cNvPr id="9524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algn="ctr">
                <a:defRPr/>
              </a:pPr>
              <a:endParaRPr lang="cs-CZ" sz="2400"/>
            </a:p>
          </p:txBody>
        </p:sp>
        <p:sp>
          <p:nvSpPr>
            <p:cNvPr id="9524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algn="ctr">
                <a:defRPr/>
              </a:pPr>
              <a:endParaRPr lang="cs-CZ" sz="2400"/>
            </a:p>
          </p:txBody>
        </p:sp>
      </p:grpSp>
    </p:spTree>
  </p:cSld>
  <p:clrMap bg1="lt1" tx1="dk1" bg2="lt2" tx2="dk2" accent1="accent1" accent2="accent2" accent3="accent3" accent4="accent4" accent5="accent5" accent6="accent6" hlink="hlink" folHlink="folHlink"/>
  <p:sldLayoutIdLst>
    <p:sldLayoutId id="2147483759"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827088" y="1484313"/>
            <a:ext cx="8316912" cy="1944687"/>
          </a:xfrm>
        </p:spPr>
        <p:txBody>
          <a:bodyPr/>
          <a:lstStyle/>
          <a:p>
            <a:pPr eaLnBrk="1" hangingPunct="1"/>
            <a:r>
              <a:rPr lang="cs-CZ" b="1" smtClean="0"/>
              <a:t>Topics overview</a:t>
            </a:r>
            <a:endParaRPr lang="en-US" b="1" smtClean="0"/>
          </a:p>
        </p:txBody>
      </p:sp>
      <p:sp>
        <p:nvSpPr>
          <p:cNvPr id="8195" name="Rectangle 3"/>
          <p:cNvSpPr>
            <a:spLocks noGrp="1" noChangeArrowheads="1"/>
          </p:cNvSpPr>
          <p:nvPr>
            <p:ph type="subTitle" idx="1"/>
          </p:nvPr>
        </p:nvSpPr>
        <p:spPr>
          <a:xfrm>
            <a:off x="3779838" y="4052888"/>
            <a:ext cx="4000500" cy="1341437"/>
          </a:xfrm>
        </p:spPr>
        <p:txBody>
          <a:bodyPr/>
          <a:lstStyle/>
          <a:p>
            <a:pPr eaLnBrk="1" hangingPunct="1">
              <a:lnSpc>
                <a:spcPct val="90000"/>
              </a:lnSpc>
            </a:pPr>
            <a:r>
              <a:rPr lang="cs-CZ" i="1" smtClean="0">
                <a:solidFill>
                  <a:srgbClr val="FF0000"/>
                </a:solidFill>
              </a:rPr>
              <a:t>Credit and exam</a:t>
            </a:r>
            <a:endParaRPr lang="en-US" i="1"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277813"/>
            <a:ext cx="9144000" cy="1422400"/>
          </a:xfrm>
        </p:spPr>
        <p:txBody>
          <a:bodyPr/>
          <a:lstStyle/>
          <a:p>
            <a:pPr eaLnBrk="1" hangingPunct="1"/>
            <a:r>
              <a:rPr lang="en-US" smtClean="0"/>
              <a:t>Solubility of system of linear equations</a:t>
            </a:r>
          </a:p>
        </p:txBody>
      </p:sp>
      <p:sp>
        <p:nvSpPr>
          <p:cNvPr id="17411" name="Rectangle 3"/>
          <p:cNvSpPr>
            <a:spLocks noGrp="1" noChangeArrowheads="1"/>
          </p:cNvSpPr>
          <p:nvPr>
            <p:ph type="body" idx="1"/>
          </p:nvPr>
        </p:nvSpPr>
        <p:spPr>
          <a:xfrm>
            <a:off x="468313" y="1844675"/>
            <a:ext cx="8458200" cy="4464050"/>
          </a:xfrm>
        </p:spPr>
        <p:txBody>
          <a:bodyPr/>
          <a:lstStyle/>
          <a:p>
            <a:pPr eaLnBrk="1" hangingPunct="1">
              <a:lnSpc>
                <a:spcPct val="90000"/>
              </a:lnSpc>
            </a:pPr>
            <a:r>
              <a:rPr lang="en-US" sz="2800" smtClean="0"/>
              <a:t>The system has no solution (in this case, we say that the system is overdetermined) </a:t>
            </a:r>
          </a:p>
          <a:p>
            <a:pPr eaLnBrk="1" hangingPunct="1">
              <a:lnSpc>
                <a:spcPct val="90000"/>
              </a:lnSpc>
            </a:pPr>
            <a:r>
              <a:rPr lang="en-US" sz="2800" smtClean="0"/>
              <a:t>The system has a single solution (the system is exactly determined) </a:t>
            </a:r>
          </a:p>
          <a:p>
            <a:pPr eaLnBrk="1" hangingPunct="1">
              <a:lnSpc>
                <a:spcPct val="90000"/>
              </a:lnSpc>
            </a:pPr>
            <a:r>
              <a:rPr lang="en-US" sz="2800" smtClean="0"/>
              <a:t>The system has infinitely many solutions (the system is underdetermined). </a:t>
            </a:r>
          </a:p>
          <a:p>
            <a:pPr eaLnBrk="1" hangingPunct="1"/>
            <a:r>
              <a:rPr lang="en-US" smtClean="0"/>
              <a:t>Basic solution</a:t>
            </a:r>
            <a:endParaRPr lang="cs-CZ" smtClean="0"/>
          </a:p>
          <a:p>
            <a:pPr eaLnBrk="1" hangingPunct="1"/>
            <a:r>
              <a:rPr lang="cs-CZ" smtClean="0"/>
              <a:t>Nonbasic solution</a:t>
            </a:r>
          </a:p>
          <a:p>
            <a:pPr eaLnBrk="1" hangingPunct="1"/>
            <a:r>
              <a:rPr lang="cs-CZ" smtClean="0"/>
              <a:t>Parametric solution</a:t>
            </a: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Nadpis 1"/>
          <p:cNvSpPr>
            <a:spLocks noGrp="1"/>
          </p:cNvSpPr>
          <p:nvPr>
            <p:ph type="title"/>
          </p:nvPr>
        </p:nvSpPr>
        <p:spPr/>
        <p:txBody>
          <a:bodyPr/>
          <a:lstStyle/>
          <a:p>
            <a:pPr eaLnBrk="1" hangingPunct="1"/>
            <a:r>
              <a:rPr lang="cs-CZ" smtClean="0"/>
              <a:t>Mathematical programming</a:t>
            </a:r>
          </a:p>
        </p:txBody>
      </p:sp>
      <p:sp>
        <p:nvSpPr>
          <p:cNvPr id="18435" name="Zástupný symbol pro obsah 2"/>
          <p:cNvSpPr>
            <a:spLocks noGrp="1"/>
          </p:cNvSpPr>
          <p:nvPr>
            <p:ph idx="1"/>
          </p:nvPr>
        </p:nvSpPr>
        <p:spPr/>
        <p:txBody>
          <a:bodyPr/>
          <a:lstStyle/>
          <a:p>
            <a:pPr eaLnBrk="1" hangingPunct="1"/>
            <a:r>
              <a:rPr lang="cs-CZ" smtClean="0"/>
              <a:t>Optimization model</a:t>
            </a:r>
          </a:p>
          <a:p>
            <a:pPr algn="ctr" eaLnBrk="1" hangingPunct="1">
              <a:spcAft>
                <a:spcPts val="300"/>
              </a:spcAft>
              <a:buFont typeface="Wingdings" pitchFamily="2" charset="2"/>
              <a:buNone/>
            </a:pPr>
            <a:r>
              <a:rPr lang="cs-CZ" b="1" i="1" smtClean="0"/>
              <a:t>min </a:t>
            </a:r>
            <a:r>
              <a:rPr lang="cs-CZ" b="1" i="1" smtClean="0">
                <a:sym typeface="Symbol" pitchFamily="18" charset="2"/>
              </a:rPr>
              <a:t></a:t>
            </a:r>
            <a:r>
              <a:rPr lang="cs-CZ" b="1" i="1" smtClean="0"/>
              <a:t>f(x) </a:t>
            </a:r>
            <a:r>
              <a:rPr lang="cs-CZ" b="1" i="1" smtClean="0">
                <a:sym typeface="Symbol" pitchFamily="18" charset="2"/>
              </a:rPr>
              <a:t></a:t>
            </a:r>
            <a:r>
              <a:rPr lang="cs-CZ" b="1" i="1" smtClean="0"/>
              <a:t> q</a:t>
            </a:r>
            <a:r>
              <a:rPr lang="cs-CZ" b="1" i="1" baseline="-25000" smtClean="0"/>
              <a:t>i</a:t>
            </a:r>
            <a:r>
              <a:rPr lang="cs-CZ" b="1" i="1" smtClean="0"/>
              <a:t>(x) </a:t>
            </a:r>
            <a:r>
              <a:rPr lang="cs-CZ" b="1" i="1" smtClean="0">
                <a:sym typeface="Symbol" pitchFamily="18" charset="2"/>
              </a:rPr>
              <a:t></a:t>
            </a:r>
            <a:r>
              <a:rPr lang="cs-CZ" b="1" i="1" smtClean="0"/>
              <a:t>  0 ,   i = 1, ..., m ,  </a:t>
            </a:r>
          </a:p>
          <a:p>
            <a:pPr algn="just" eaLnBrk="1" hangingPunct="1">
              <a:spcAft>
                <a:spcPts val="300"/>
              </a:spcAft>
              <a:buFont typeface="Wingdings" pitchFamily="2" charset="2"/>
              <a:buNone/>
            </a:pPr>
            <a:r>
              <a:rPr lang="cs-CZ" b="1" i="1" smtClean="0"/>
              <a:t>			  	 x</a:t>
            </a:r>
            <a:r>
              <a:rPr lang="cs-CZ" b="1" i="1" baseline="30000" smtClean="0"/>
              <a:t>T</a:t>
            </a:r>
            <a:r>
              <a:rPr lang="cs-CZ" b="1" i="1" smtClean="0"/>
              <a:t>=(x</a:t>
            </a:r>
            <a:r>
              <a:rPr lang="cs-CZ" b="1" i="1" baseline="-25000" smtClean="0"/>
              <a:t>1</a:t>
            </a:r>
            <a:r>
              <a:rPr lang="cs-CZ" b="1" i="1" smtClean="0"/>
              <a:t>, x</a:t>
            </a:r>
            <a:r>
              <a:rPr lang="cs-CZ" b="1" i="1" baseline="-25000" smtClean="0"/>
              <a:t>2</a:t>
            </a:r>
            <a:r>
              <a:rPr lang="cs-CZ" b="1" i="1" smtClean="0"/>
              <a:t>, ..., x</a:t>
            </a:r>
            <a:r>
              <a:rPr lang="cs-CZ" b="1" i="1" baseline="-25000" smtClean="0"/>
              <a:t>n</a:t>
            </a:r>
            <a:r>
              <a:rPr lang="cs-CZ" b="1" i="1" smtClean="0"/>
              <a:t>)</a:t>
            </a:r>
            <a:r>
              <a:rPr lang="cs-CZ" b="1" i="1" baseline="30000" smtClean="0"/>
              <a:t>T</a:t>
            </a:r>
            <a:r>
              <a:rPr lang="cs-CZ" b="1" i="1" smtClean="0"/>
              <a:t> </a:t>
            </a:r>
            <a:r>
              <a:rPr lang="cs-CZ" b="1" i="1" smtClean="0">
                <a:sym typeface="Symbol" pitchFamily="18" charset="2"/>
              </a:rPr>
              <a:t></a:t>
            </a:r>
            <a:r>
              <a:rPr lang="cs-CZ" b="1" i="1" smtClean="0"/>
              <a:t> R</a:t>
            </a:r>
            <a:r>
              <a:rPr lang="cs-CZ" b="1" i="1" baseline="30000" smtClean="0"/>
              <a:t>n</a:t>
            </a:r>
            <a:r>
              <a:rPr lang="cs-CZ" b="1" i="1" smtClean="0"/>
              <a:t> </a:t>
            </a:r>
            <a:r>
              <a:rPr lang="cs-CZ" b="1" i="1" smtClean="0">
                <a:sym typeface="Symbol" pitchFamily="18" charset="2"/>
              </a:rPr>
              <a:t></a:t>
            </a:r>
            <a:endParaRPr lang="cs-CZ" b="1" i="1" smtClean="0"/>
          </a:p>
          <a:p>
            <a:pPr algn="just" eaLnBrk="1" hangingPunct="1">
              <a:spcAft>
                <a:spcPts val="300"/>
              </a:spcAft>
              <a:buFont typeface="Wingdings" pitchFamily="2" charset="2"/>
              <a:buNone/>
            </a:pPr>
            <a:endParaRPr lang="cs-CZ" sz="2800" b="1" i="1" smtClean="0"/>
          </a:p>
          <a:p>
            <a:pPr algn="just" eaLnBrk="1" hangingPunct="1">
              <a:spcAft>
                <a:spcPts val="300"/>
              </a:spcAft>
              <a:buFont typeface="Wingdings" pitchFamily="2" charset="2"/>
              <a:buNone/>
            </a:pPr>
            <a:r>
              <a:rPr lang="cs-CZ" sz="2800" b="1" i="1" smtClean="0"/>
              <a:t>f(x)  and  q</a:t>
            </a:r>
            <a:r>
              <a:rPr lang="cs-CZ" sz="2800" b="1" i="1" baseline="-25000" smtClean="0"/>
              <a:t>i</a:t>
            </a:r>
            <a:r>
              <a:rPr lang="cs-CZ" sz="2800" b="1" i="1" smtClean="0"/>
              <a:t> (x)  - real function of many variables and x – vector of variables from vector space R</a:t>
            </a:r>
            <a:r>
              <a:rPr lang="cs-CZ" sz="2800" b="1" i="1" baseline="30000" smtClean="0"/>
              <a:t>n</a:t>
            </a:r>
            <a:r>
              <a:rPr lang="cs-CZ" sz="2800" b="1" i="1" smtClean="0"/>
              <a:t>.</a:t>
            </a:r>
            <a:endParaRPr lang="cs-CZ"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cs-CZ" smtClean="0"/>
              <a:t>General optimality problems</a:t>
            </a:r>
          </a:p>
        </p:txBody>
      </p:sp>
      <p:sp>
        <p:nvSpPr>
          <p:cNvPr id="19459" name="Rectangle 3"/>
          <p:cNvSpPr>
            <a:spLocks noGrp="1" noChangeArrowheads="1"/>
          </p:cNvSpPr>
          <p:nvPr>
            <p:ph type="body" idx="1"/>
          </p:nvPr>
        </p:nvSpPr>
        <p:spPr/>
        <p:txBody>
          <a:bodyPr/>
          <a:lstStyle/>
          <a:p>
            <a:pPr eaLnBrk="1" hangingPunct="1"/>
            <a:r>
              <a:rPr lang="en-US" smtClean="0"/>
              <a:t>Feasibility problem</a:t>
            </a:r>
            <a:endParaRPr lang="cs-CZ" smtClean="0"/>
          </a:p>
          <a:p>
            <a:pPr lvl="1" eaLnBrk="1" hangingPunct="1"/>
            <a:r>
              <a:rPr lang="en-US" smtClean="0"/>
              <a:t>The satisfiability problem, also called the feasibility problem, is just the problem of finding any feasible solution at all without regard to objective value.</a:t>
            </a:r>
            <a:endParaRPr lang="cs-CZ" smtClean="0"/>
          </a:p>
          <a:p>
            <a:pPr eaLnBrk="1" hangingPunct="1"/>
            <a:r>
              <a:rPr lang="en-US" smtClean="0"/>
              <a:t>Minimum and maximum value of a function</a:t>
            </a:r>
            <a:endParaRPr lang="cs-CZ" smtClean="0"/>
          </a:p>
          <a:p>
            <a:pPr lvl="1" eaLnBrk="1" hangingPunct="1"/>
            <a:r>
              <a:rPr lang="cs-CZ" smtClean="0"/>
              <a:t>T</a:t>
            </a:r>
            <a:r>
              <a:rPr lang="en-US" smtClean="0"/>
              <a:t>he problem of finding  </a:t>
            </a:r>
            <a:r>
              <a:rPr lang="cs-CZ" smtClean="0"/>
              <a:t>extrema of function </a:t>
            </a:r>
            <a:r>
              <a:rPr lang="en-US" smtClean="0"/>
              <a:t>without regard to </a:t>
            </a:r>
            <a:r>
              <a:rPr lang="cs-CZ" smtClean="0"/>
              <a:t>some constraints</a:t>
            </a:r>
            <a:r>
              <a:rPr lang="en-US" smtClean="0"/>
              <a:t>.</a:t>
            </a:r>
            <a:endParaRPr lang="cs-CZ"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533400"/>
            <a:ext cx="8507413" cy="1143000"/>
          </a:xfrm>
        </p:spPr>
        <p:txBody>
          <a:bodyPr/>
          <a:lstStyle/>
          <a:p>
            <a:pPr eaLnBrk="1" hangingPunct="1"/>
            <a:r>
              <a:rPr lang="cs-CZ" sz="4000" smtClean="0"/>
              <a:t>Classification of optimization models</a:t>
            </a:r>
          </a:p>
        </p:txBody>
      </p:sp>
      <p:sp>
        <p:nvSpPr>
          <p:cNvPr id="20483" name="Rectangle 3"/>
          <p:cNvSpPr>
            <a:spLocks noGrp="1" noChangeArrowheads="1"/>
          </p:cNvSpPr>
          <p:nvPr>
            <p:ph type="body" idx="1"/>
          </p:nvPr>
        </p:nvSpPr>
        <p:spPr/>
        <p:txBody>
          <a:bodyPr/>
          <a:lstStyle/>
          <a:p>
            <a:pPr eaLnBrk="1" hangingPunct="1"/>
            <a:r>
              <a:rPr lang="cs-CZ" sz="2400" smtClean="0"/>
              <a:t>More then one constraint </a:t>
            </a:r>
          </a:p>
          <a:p>
            <a:pPr eaLnBrk="1" hangingPunct="1">
              <a:lnSpc>
                <a:spcPct val="90000"/>
              </a:lnSpc>
            </a:pPr>
            <a:r>
              <a:rPr lang="cs-CZ" sz="2400" smtClean="0"/>
              <a:t>Number of criteria</a:t>
            </a:r>
          </a:p>
          <a:p>
            <a:pPr lvl="1" eaLnBrk="1" hangingPunct="1">
              <a:lnSpc>
                <a:spcPct val="90000"/>
              </a:lnSpc>
            </a:pPr>
            <a:r>
              <a:rPr lang="cs-CZ" sz="2000" smtClean="0"/>
              <a:t>Single optimization</a:t>
            </a:r>
          </a:p>
          <a:p>
            <a:pPr lvl="1" eaLnBrk="1" hangingPunct="1">
              <a:lnSpc>
                <a:spcPct val="90000"/>
              </a:lnSpc>
            </a:pPr>
            <a:r>
              <a:rPr lang="cs-CZ" sz="2000" smtClean="0"/>
              <a:t>Multiple optimization</a:t>
            </a:r>
          </a:p>
          <a:p>
            <a:pPr eaLnBrk="1" hangingPunct="1">
              <a:lnSpc>
                <a:spcPct val="90000"/>
              </a:lnSpc>
            </a:pPr>
            <a:r>
              <a:rPr lang="cs-CZ" sz="2400" smtClean="0"/>
              <a:t>Type of criteria</a:t>
            </a:r>
          </a:p>
          <a:p>
            <a:pPr lvl="1" eaLnBrk="1" hangingPunct="1">
              <a:lnSpc>
                <a:spcPct val="90000"/>
              </a:lnSpc>
            </a:pPr>
            <a:r>
              <a:rPr lang="cs-CZ" sz="2000" smtClean="0"/>
              <a:t>Minimization</a:t>
            </a:r>
          </a:p>
          <a:p>
            <a:pPr lvl="1" eaLnBrk="1" hangingPunct="1">
              <a:lnSpc>
                <a:spcPct val="90000"/>
              </a:lnSpc>
            </a:pPr>
            <a:r>
              <a:rPr lang="cs-CZ" sz="2000" smtClean="0"/>
              <a:t>Maximization</a:t>
            </a:r>
          </a:p>
          <a:p>
            <a:pPr lvl="1" eaLnBrk="1" hangingPunct="1">
              <a:lnSpc>
                <a:spcPct val="90000"/>
              </a:lnSpc>
            </a:pPr>
            <a:r>
              <a:rPr lang="cs-CZ" sz="2000" smtClean="0"/>
              <a:t>Goal problem</a:t>
            </a:r>
          </a:p>
          <a:p>
            <a:pPr eaLnBrk="1" hangingPunct="1">
              <a:lnSpc>
                <a:spcPct val="90000"/>
              </a:lnSpc>
            </a:pPr>
            <a:r>
              <a:rPr lang="cs-CZ" sz="2400" smtClean="0"/>
              <a:t>Type of functions</a:t>
            </a:r>
          </a:p>
          <a:p>
            <a:pPr lvl="1" eaLnBrk="1" hangingPunct="1">
              <a:lnSpc>
                <a:spcPct val="90000"/>
              </a:lnSpc>
            </a:pPr>
            <a:r>
              <a:rPr lang="cs-CZ" sz="2000" smtClean="0"/>
              <a:t>Linear model</a:t>
            </a:r>
          </a:p>
          <a:p>
            <a:pPr lvl="1" eaLnBrk="1" hangingPunct="1">
              <a:lnSpc>
                <a:spcPct val="90000"/>
              </a:lnSpc>
            </a:pPr>
            <a:r>
              <a:rPr lang="cs-CZ" sz="2000" smtClean="0"/>
              <a:t>Nonlinear model</a:t>
            </a:r>
          </a:p>
          <a:p>
            <a:pPr lvl="2" eaLnBrk="1" hangingPunct="1">
              <a:lnSpc>
                <a:spcPct val="90000"/>
              </a:lnSpc>
            </a:pPr>
            <a:r>
              <a:rPr lang="cs-CZ" sz="1800" smtClean="0"/>
              <a:t>Convex model</a:t>
            </a:r>
          </a:p>
          <a:p>
            <a:pPr lvl="2" eaLnBrk="1" hangingPunct="1">
              <a:lnSpc>
                <a:spcPct val="90000"/>
              </a:lnSpc>
            </a:pPr>
            <a:r>
              <a:rPr lang="cs-CZ" sz="1800" smtClean="0"/>
              <a:t>Nonconvex model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Nadpis 1"/>
          <p:cNvSpPr>
            <a:spLocks noGrp="1"/>
          </p:cNvSpPr>
          <p:nvPr>
            <p:ph type="title"/>
          </p:nvPr>
        </p:nvSpPr>
        <p:spPr/>
        <p:txBody>
          <a:bodyPr/>
          <a:lstStyle/>
          <a:p>
            <a:pPr eaLnBrk="1" hangingPunct="1"/>
            <a:r>
              <a:rPr lang="cs-CZ" smtClean="0"/>
              <a:t>Linear optimization model</a:t>
            </a:r>
          </a:p>
        </p:txBody>
      </p:sp>
      <p:graphicFrame>
        <p:nvGraphicFramePr>
          <p:cNvPr id="1026" name="Object 4"/>
          <p:cNvGraphicFramePr>
            <a:graphicFrameLocks noGrp="1" noChangeAspect="1"/>
          </p:cNvGraphicFramePr>
          <p:nvPr>
            <p:ph idx="1"/>
          </p:nvPr>
        </p:nvGraphicFramePr>
        <p:xfrm>
          <a:off x="1908175" y="2133600"/>
          <a:ext cx="2808288" cy="2716213"/>
        </p:xfrm>
        <a:graphic>
          <a:graphicData uri="http://schemas.openxmlformats.org/presentationml/2006/ole">
            <mc:AlternateContent xmlns:mc="http://schemas.openxmlformats.org/markup-compatibility/2006">
              <mc:Choice xmlns:v="urn:schemas-microsoft-com:vml" Requires="v">
                <p:oleObj spid="_x0000_s1027" name="Equation" r:id="rId3" imgW="1180800" imgH="1143000" progId="Equation.DSMT4">
                  <p:embed/>
                </p:oleObj>
              </mc:Choice>
              <mc:Fallback>
                <p:oleObj name="Equation" r:id="rId3" imgW="1180800" imgH="1143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133600"/>
                        <a:ext cx="2808288" cy="27162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b="1" smtClean="0"/>
              <a:t>Fundamental Theorem of  LP</a:t>
            </a:r>
          </a:p>
        </p:txBody>
      </p:sp>
      <p:sp>
        <p:nvSpPr>
          <p:cNvPr id="21507" name="Rectangle 3"/>
          <p:cNvSpPr>
            <a:spLocks noGrp="1" noChangeArrowheads="1"/>
          </p:cNvSpPr>
          <p:nvPr>
            <p:ph type="body" idx="1"/>
          </p:nvPr>
        </p:nvSpPr>
        <p:spPr/>
        <p:txBody>
          <a:bodyPr/>
          <a:lstStyle/>
          <a:p>
            <a:pPr eaLnBrk="1" hangingPunct="1"/>
            <a:r>
              <a:rPr lang="en-GB" b="1" i="1" smtClean="0"/>
              <a:t>If the optimal value of the objective function in a linear programming problem exists, then that value must occur at one (or more) of the corner points of the feasible region. </a:t>
            </a:r>
          </a:p>
          <a:p>
            <a:pPr eaLnBrk="1" hangingPunct="1"/>
            <a:endParaRPr lang="en-GB" b="1" i="1" smtClean="0"/>
          </a:p>
          <a:p>
            <a:pPr eaLnBrk="1" hangingPunct="1"/>
            <a:r>
              <a:rPr lang="en-GB" smtClean="0"/>
              <a:t>(If it occurs in more than at one corner, each convex linear combination of these corner coordinates points to optimal value too)</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Fundamentals theorems</a:t>
            </a:r>
          </a:p>
        </p:txBody>
      </p:sp>
      <p:sp>
        <p:nvSpPr>
          <p:cNvPr id="22531" name="Rectangle 3"/>
          <p:cNvSpPr>
            <a:spLocks noGrp="1" noChangeArrowheads="1"/>
          </p:cNvSpPr>
          <p:nvPr>
            <p:ph type="body" idx="1"/>
          </p:nvPr>
        </p:nvSpPr>
        <p:spPr>
          <a:xfrm>
            <a:off x="685800" y="1752600"/>
            <a:ext cx="7772400" cy="4510088"/>
          </a:xfrm>
        </p:spPr>
        <p:txBody>
          <a:bodyPr/>
          <a:lstStyle/>
          <a:p>
            <a:pPr eaLnBrk="1" hangingPunct="1"/>
            <a:r>
              <a:rPr lang="en-GB" sz="2800" smtClean="0"/>
              <a:t>Basic solution of system of linear equations is represented by corner points of the feasible region. </a:t>
            </a:r>
          </a:p>
          <a:p>
            <a:pPr eaLnBrk="1" hangingPunct="1"/>
            <a:r>
              <a:rPr lang="en-GB" sz="2800" smtClean="0"/>
              <a:t>If feasible solution of LP exists, basic feasible solution exists too.</a:t>
            </a:r>
          </a:p>
          <a:p>
            <a:pPr eaLnBrk="1" hangingPunct="1"/>
            <a:r>
              <a:rPr lang="en-GB" sz="2800" smtClean="0"/>
              <a:t>Optimal solution of LP problem lies on the border of convex polytop of feasible solutions.</a:t>
            </a:r>
          </a:p>
          <a:p>
            <a:pPr eaLnBrk="1" hangingPunct="1"/>
            <a:r>
              <a:rPr lang="en-GB" sz="2800" smtClean="0"/>
              <a:t>If optimal solution of LP exists, basic optimal solution exists too.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Terminology</a:t>
            </a:r>
          </a:p>
        </p:txBody>
      </p:sp>
      <p:sp>
        <p:nvSpPr>
          <p:cNvPr id="23555" name="Rectangle 3"/>
          <p:cNvSpPr>
            <a:spLocks noGrp="1" noChangeArrowheads="1"/>
          </p:cNvSpPr>
          <p:nvPr>
            <p:ph type="body" idx="1"/>
          </p:nvPr>
        </p:nvSpPr>
        <p:spPr>
          <a:xfrm>
            <a:off x="457200" y="1828800"/>
            <a:ext cx="8686800" cy="4302125"/>
          </a:xfrm>
        </p:spPr>
        <p:txBody>
          <a:bodyPr/>
          <a:lstStyle/>
          <a:p>
            <a:pPr eaLnBrk="1" hangingPunct="1">
              <a:lnSpc>
                <a:spcPct val="90000"/>
              </a:lnSpc>
            </a:pPr>
            <a:r>
              <a:rPr lang="en-GB" sz="2800" smtClean="0"/>
              <a:t>Variables</a:t>
            </a:r>
          </a:p>
          <a:p>
            <a:pPr lvl="1" eaLnBrk="1" hangingPunct="1">
              <a:lnSpc>
                <a:spcPct val="90000"/>
              </a:lnSpc>
            </a:pPr>
            <a:r>
              <a:rPr lang="en-GB" sz="2400" smtClean="0"/>
              <a:t>Decision variables</a:t>
            </a:r>
          </a:p>
          <a:p>
            <a:pPr lvl="1" eaLnBrk="1" hangingPunct="1">
              <a:lnSpc>
                <a:spcPct val="90000"/>
              </a:lnSpc>
            </a:pPr>
            <a:r>
              <a:rPr lang="en-GB" sz="2400" smtClean="0"/>
              <a:t>Slack variables</a:t>
            </a:r>
          </a:p>
          <a:p>
            <a:pPr lvl="1" eaLnBrk="1" hangingPunct="1">
              <a:lnSpc>
                <a:spcPct val="90000"/>
              </a:lnSpc>
            </a:pPr>
            <a:r>
              <a:rPr lang="en-GB" sz="2400" smtClean="0"/>
              <a:t>Artificial variables </a:t>
            </a:r>
          </a:p>
          <a:p>
            <a:pPr eaLnBrk="1" hangingPunct="1">
              <a:lnSpc>
                <a:spcPct val="90000"/>
              </a:lnSpc>
            </a:pPr>
            <a:r>
              <a:rPr lang="en-GB" sz="2800" smtClean="0"/>
              <a:t>Constraints also called conditions or restrictions</a:t>
            </a:r>
          </a:p>
          <a:p>
            <a:pPr lvl="1" eaLnBrk="1" hangingPunct="1">
              <a:lnSpc>
                <a:spcPct val="90000"/>
              </a:lnSpc>
            </a:pPr>
            <a:r>
              <a:rPr lang="en-GB" sz="2400" smtClean="0"/>
              <a:t>Capacities or Capacity constraints</a:t>
            </a:r>
          </a:p>
          <a:p>
            <a:pPr lvl="1" eaLnBrk="1" hangingPunct="1">
              <a:lnSpc>
                <a:spcPct val="90000"/>
              </a:lnSpc>
            </a:pPr>
            <a:r>
              <a:rPr lang="en-GB" sz="2400" smtClean="0"/>
              <a:t>Requirements or Requirement constraints</a:t>
            </a:r>
          </a:p>
          <a:p>
            <a:pPr lvl="1" eaLnBrk="1" hangingPunct="1">
              <a:lnSpc>
                <a:spcPct val="90000"/>
              </a:lnSpc>
            </a:pPr>
            <a:r>
              <a:rPr lang="en-GB" sz="2400" smtClean="0"/>
              <a:t>Balance constraints</a:t>
            </a:r>
          </a:p>
          <a:p>
            <a:pPr lvl="1" eaLnBrk="1" hangingPunct="1">
              <a:lnSpc>
                <a:spcPct val="90000"/>
              </a:lnSpc>
            </a:pPr>
            <a:r>
              <a:rPr lang="en-GB" sz="2400" smtClean="0"/>
              <a:t>Definitional constraints</a:t>
            </a:r>
          </a:p>
          <a:p>
            <a:pPr eaLnBrk="1" hangingPunct="1">
              <a:lnSpc>
                <a:spcPct val="90000"/>
              </a:lnSpc>
            </a:pPr>
            <a:r>
              <a:rPr lang="en-GB" sz="2800" smtClean="0"/>
              <a:t>Objective function also called criteria function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smtClean="0"/>
              <a:t>Terminology</a:t>
            </a:r>
          </a:p>
        </p:txBody>
      </p:sp>
      <p:sp>
        <p:nvSpPr>
          <p:cNvPr id="24579" name="Rectangle 3"/>
          <p:cNvSpPr>
            <a:spLocks noGrp="1" noChangeArrowheads="1"/>
          </p:cNvSpPr>
          <p:nvPr>
            <p:ph type="body" idx="1"/>
          </p:nvPr>
        </p:nvSpPr>
        <p:spPr/>
        <p:txBody>
          <a:bodyPr/>
          <a:lstStyle/>
          <a:p>
            <a:pPr eaLnBrk="1" hangingPunct="1"/>
            <a:r>
              <a:rPr lang="en-GB" sz="2800" smtClean="0"/>
              <a:t>Feasible solution</a:t>
            </a:r>
            <a:r>
              <a:rPr lang="cs-CZ" sz="2800" smtClean="0"/>
              <a:t> – feasibility region, search space, choice set</a:t>
            </a:r>
            <a:endParaRPr lang="en-GB" sz="2800" smtClean="0"/>
          </a:p>
          <a:p>
            <a:pPr lvl="1" eaLnBrk="1" hangingPunct="1"/>
            <a:r>
              <a:rPr lang="en-GB" sz="2400" smtClean="0"/>
              <a:t>Basic solution</a:t>
            </a:r>
          </a:p>
          <a:p>
            <a:pPr eaLnBrk="1" hangingPunct="1"/>
            <a:r>
              <a:rPr lang="cs-CZ" sz="2800" smtClean="0"/>
              <a:t>In</a:t>
            </a:r>
            <a:r>
              <a:rPr lang="en-GB" sz="2800" smtClean="0"/>
              <a:t>feasible solution</a:t>
            </a:r>
          </a:p>
          <a:p>
            <a:pPr eaLnBrk="1" hangingPunct="1"/>
            <a:r>
              <a:rPr lang="en-GB" sz="2800" smtClean="0"/>
              <a:t>Optimal solution</a:t>
            </a:r>
          </a:p>
          <a:p>
            <a:pPr eaLnBrk="1" hangingPunct="1"/>
            <a:r>
              <a:rPr lang="en-GB" sz="2800" smtClean="0"/>
              <a:t>Alternative solution</a:t>
            </a:r>
          </a:p>
          <a:p>
            <a:pPr eaLnBrk="1" hangingPunct="1"/>
            <a:r>
              <a:rPr lang="en-GB" sz="2800" smtClean="0"/>
              <a:t>Suboptimal solution</a:t>
            </a:r>
            <a:endParaRPr lang="cs-CZ" sz="2800" smtClean="0"/>
          </a:p>
          <a:p>
            <a:pPr eaLnBrk="1" hangingPunct="1"/>
            <a:r>
              <a:rPr lang="en-GB" sz="2800" smtClean="0"/>
              <a:t>Objective function also called criteria function</a:t>
            </a:r>
            <a:r>
              <a:rPr lang="en-US" sz="2800" smtClean="0"/>
              <a:t>, cost function, energy function, or energy functional</a:t>
            </a:r>
            <a:endParaRPr lang="en-GB" sz="2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smtClean="0"/>
              <a:t>Existence of solution</a:t>
            </a:r>
          </a:p>
        </p:txBody>
      </p:sp>
      <p:sp>
        <p:nvSpPr>
          <p:cNvPr id="25603" name="Rectangle 3"/>
          <p:cNvSpPr>
            <a:spLocks noGrp="1" noChangeArrowheads="1"/>
          </p:cNvSpPr>
          <p:nvPr>
            <p:ph type="body" idx="1"/>
          </p:nvPr>
        </p:nvSpPr>
        <p:spPr>
          <a:xfrm>
            <a:off x="457200" y="1828800"/>
            <a:ext cx="8686800" cy="4840288"/>
          </a:xfrm>
        </p:spPr>
        <p:txBody>
          <a:bodyPr/>
          <a:lstStyle/>
          <a:p>
            <a:pPr eaLnBrk="1" hangingPunct="1">
              <a:lnSpc>
                <a:spcPct val="80000"/>
              </a:lnSpc>
            </a:pPr>
            <a:r>
              <a:rPr lang="en-GB" sz="2800" smtClean="0"/>
              <a:t>Nonexistence of solution</a:t>
            </a:r>
          </a:p>
          <a:p>
            <a:pPr lvl="1" eaLnBrk="1" hangingPunct="1">
              <a:lnSpc>
                <a:spcPct val="80000"/>
              </a:lnSpc>
            </a:pPr>
            <a:r>
              <a:rPr lang="en-GB" sz="2400" smtClean="0"/>
              <a:t>If the feasible region is empty (that is, there are no points that satisfy all the constraints), the  both the maximum value and the minimum value of  the objective function do not exist.</a:t>
            </a:r>
          </a:p>
          <a:p>
            <a:pPr lvl="1" eaLnBrk="1" hangingPunct="1">
              <a:lnSpc>
                <a:spcPct val="80000"/>
              </a:lnSpc>
            </a:pPr>
            <a:r>
              <a:rPr lang="en-GB" sz="2400" smtClean="0"/>
              <a:t>If the feasible region is unbounded, and the vector of coefficients of the  objective function lies in the feasible cone, then the minimum value of the objective function exists, but the maximum value does not, is unbounded.</a:t>
            </a:r>
          </a:p>
          <a:p>
            <a:pPr eaLnBrk="1" hangingPunct="1">
              <a:lnSpc>
                <a:spcPct val="80000"/>
              </a:lnSpc>
            </a:pPr>
            <a:r>
              <a:rPr lang="en-GB" sz="2800" smtClean="0"/>
              <a:t>Existence of one or more solutions</a:t>
            </a:r>
          </a:p>
          <a:p>
            <a:pPr lvl="1" eaLnBrk="1" hangingPunct="1">
              <a:lnSpc>
                <a:spcPct val="80000"/>
              </a:lnSpc>
            </a:pPr>
            <a:r>
              <a:rPr lang="en-GB" sz="2400" smtClean="0"/>
              <a:t>If the feasible region for a linear programming problem is bounded, then both the  maximum value and the minimum value of the objective function always exist.</a:t>
            </a:r>
          </a:p>
          <a:p>
            <a:pPr lvl="1" eaLnBrk="1" hangingPunct="1">
              <a:lnSpc>
                <a:spcPct val="80000"/>
              </a:lnSpc>
            </a:pPr>
            <a:r>
              <a:rPr lang="en-GB" sz="2400" smtClean="0"/>
              <a:t>If two or more optimal solutions exists, than infinite number of solutions exist – linear combinations of some solution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Mathematical models</a:t>
            </a:r>
          </a:p>
        </p:txBody>
      </p:sp>
      <p:sp>
        <p:nvSpPr>
          <p:cNvPr id="9219" name="Rectangle 3"/>
          <p:cNvSpPr>
            <a:spLocks noGrp="1" noChangeArrowheads="1"/>
          </p:cNvSpPr>
          <p:nvPr>
            <p:ph type="body" idx="1"/>
          </p:nvPr>
        </p:nvSpPr>
        <p:spPr/>
        <p:txBody>
          <a:bodyPr/>
          <a:lstStyle/>
          <a:p>
            <a:pPr eaLnBrk="1" hangingPunct="1">
              <a:lnSpc>
                <a:spcPct val="80000"/>
              </a:lnSpc>
            </a:pPr>
            <a:r>
              <a:rPr lang="en-GB" sz="2800" smtClean="0">
                <a:cs typeface="Arial" charset="0"/>
              </a:rPr>
              <a:t>A mathematical model is a description of a system or problem using mathematical concepts, tools and language.</a:t>
            </a:r>
          </a:p>
          <a:p>
            <a:pPr eaLnBrk="1" hangingPunct="1">
              <a:lnSpc>
                <a:spcPct val="80000"/>
              </a:lnSpc>
            </a:pPr>
            <a:r>
              <a:rPr lang="en-GB" sz="2800" smtClean="0">
                <a:cs typeface="Arial" charset="0"/>
              </a:rPr>
              <a:t>Mathematical model is a function, an equation, inequations, or system of equations or inequations, which represents certain aspects of the physical system or problem modelled.</a:t>
            </a:r>
          </a:p>
          <a:p>
            <a:pPr eaLnBrk="1" hangingPunct="1">
              <a:lnSpc>
                <a:spcPct val="80000"/>
              </a:lnSpc>
            </a:pPr>
            <a:r>
              <a:rPr lang="en-GB" sz="2800" smtClean="0">
                <a:cs typeface="Arial" charset="0"/>
              </a:rPr>
              <a:t>Ideally, by the application of the appropriate techniques the solution obtained from the model should also be the solution to the system problem.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476250"/>
            <a:ext cx="8675687" cy="1225550"/>
          </a:xfrm>
        </p:spPr>
        <p:txBody>
          <a:bodyPr/>
          <a:lstStyle/>
          <a:p>
            <a:pPr eaLnBrk="1" hangingPunct="1"/>
            <a:r>
              <a:rPr lang="en-GB" sz="4000" smtClean="0"/>
              <a:t>Matrices as basic vectors</a:t>
            </a:r>
          </a:p>
        </p:txBody>
      </p:sp>
      <p:sp>
        <p:nvSpPr>
          <p:cNvPr id="26627" name="Rectangle 3"/>
          <p:cNvSpPr>
            <a:spLocks noGrp="1" noChangeArrowheads="1"/>
          </p:cNvSpPr>
          <p:nvPr>
            <p:ph type="body" idx="1"/>
          </p:nvPr>
        </p:nvSpPr>
        <p:spPr/>
        <p:txBody>
          <a:bodyPr/>
          <a:lstStyle/>
          <a:p>
            <a:pPr eaLnBrk="1" hangingPunct="1"/>
            <a:r>
              <a:rPr lang="en-GB" smtClean="0"/>
              <a:t>Column space of a matrix is the set of all possible linear combinations of its column vectors</a:t>
            </a:r>
          </a:p>
          <a:p>
            <a:pPr lvl="1" eaLnBrk="1" hangingPunct="1"/>
            <a:r>
              <a:rPr lang="en-GB" smtClean="0"/>
              <a:t>Description of vectors (Space of solutions)</a:t>
            </a:r>
          </a:p>
          <a:p>
            <a:pPr lvl="1" eaLnBrk="1" hangingPunct="1"/>
            <a:r>
              <a:rPr lang="en-GB" smtClean="0"/>
              <a:t>Description of scalars (Column space) </a:t>
            </a:r>
          </a:p>
          <a:p>
            <a:pPr eaLnBrk="1" hangingPunct="1"/>
            <a:r>
              <a:rPr lang="en-GB" smtClean="0"/>
              <a:t>Row space of a matrix is the set of all possible linear combinations of its row vectors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mtClean="0"/>
              <a:t>Graphical representation I</a:t>
            </a:r>
          </a:p>
        </p:txBody>
      </p:sp>
      <p:grpSp>
        <p:nvGrpSpPr>
          <p:cNvPr id="27651" name="Group 4"/>
          <p:cNvGrpSpPr>
            <a:grpSpLocks/>
          </p:cNvGrpSpPr>
          <p:nvPr/>
        </p:nvGrpSpPr>
        <p:grpSpPr bwMode="auto">
          <a:xfrm>
            <a:off x="1258888" y="4508500"/>
            <a:ext cx="1731962" cy="1411288"/>
            <a:chOff x="748" y="3008"/>
            <a:chExt cx="1091" cy="889"/>
          </a:xfrm>
        </p:grpSpPr>
        <p:sp>
          <p:nvSpPr>
            <p:cNvPr id="27659" name="Freeform 5" descr="Široký šikmo dolů"/>
            <p:cNvSpPr>
              <a:spLocks/>
            </p:cNvSpPr>
            <p:nvPr/>
          </p:nvSpPr>
          <p:spPr bwMode="auto">
            <a:xfrm>
              <a:off x="764" y="3071"/>
              <a:ext cx="997" cy="811"/>
            </a:xfrm>
            <a:custGeom>
              <a:avLst/>
              <a:gdLst>
                <a:gd name="T0" fmla="*/ 0 w 1465"/>
                <a:gd name="T1" fmla="*/ 195 h 811"/>
                <a:gd name="T2" fmla="*/ 0 w 1465"/>
                <a:gd name="T3" fmla="*/ 811 h 811"/>
                <a:gd name="T4" fmla="*/ 108 w 1465"/>
                <a:gd name="T5" fmla="*/ 811 h 811"/>
                <a:gd name="T6" fmla="*/ 146 w 1465"/>
                <a:gd name="T7" fmla="*/ 452 h 811"/>
                <a:gd name="T8" fmla="*/ 101 w 1465"/>
                <a:gd name="T9" fmla="*/ 0 h 811"/>
                <a:gd name="T10" fmla="*/ 0 w 1465"/>
                <a:gd name="T11" fmla="*/ 195 h 811"/>
                <a:gd name="T12" fmla="*/ 0 60000 65536"/>
                <a:gd name="T13" fmla="*/ 0 60000 65536"/>
                <a:gd name="T14" fmla="*/ 0 60000 65536"/>
                <a:gd name="T15" fmla="*/ 0 60000 65536"/>
                <a:gd name="T16" fmla="*/ 0 60000 65536"/>
                <a:gd name="T17" fmla="*/ 0 60000 65536"/>
                <a:gd name="T18" fmla="*/ 0 w 1465"/>
                <a:gd name="T19" fmla="*/ 0 h 811"/>
                <a:gd name="T20" fmla="*/ 1465 w 1465"/>
                <a:gd name="T21" fmla="*/ 811 h 811"/>
              </a:gdLst>
              <a:ahLst/>
              <a:cxnLst>
                <a:cxn ang="T12">
                  <a:pos x="T0" y="T1"/>
                </a:cxn>
                <a:cxn ang="T13">
                  <a:pos x="T2" y="T3"/>
                </a:cxn>
                <a:cxn ang="T14">
                  <a:pos x="T4" y="T5"/>
                </a:cxn>
                <a:cxn ang="T15">
                  <a:pos x="T6" y="T7"/>
                </a:cxn>
                <a:cxn ang="T16">
                  <a:pos x="T8" y="T9"/>
                </a:cxn>
                <a:cxn ang="T17">
                  <a:pos x="T10" y="T11"/>
                </a:cxn>
              </a:cxnLst>
              <a:rect l="T18" t="T19" r="T20" b="T21"/>
              <a:pathLst>
                <a:path w="1465" h="811">
                  <a:moveTo>
                    <a:pt x="0" y="195"/>
                  </a:moveTo>
                  <a:lnTo>
                    <a:pt x="0" y="811"/>
                  </a:lnTo>
                  <a:lnTo>
                    <a:pt x="1083" y="811"/>
                  </a:lnTo>
                  <a:lnTo>
                    <a:pt x="1465" y="452"/>
                  </a:lnTo>
                  <a:lnTo>
                    <a:pt x="1021" y="0"/>
                  </a:lnTo>
                  <a:lnTo>
                    <a:pt x="0" y="195"/>
                  </a:lnTo>
                  <a:close/>
                </a:path>
              </a:pathLst>
            </a:custGeom>
            <a:pattFill prst="wdDnDiag">
              <a:fgClr>
                <a:schemeClr val="bg2"/>
              </a:fgClr>
              <a:bgClr>
                <a:schemeClr val="tx1"/>
              </a:bgClr>
            </a:pattFill>
            <a:ln w="9525">
              <a:solidFill>
                <a:schemeClr val="tx1"/>
              </a:solidFill>
              <a:round/>
              <a:headEnd type="none" w="med" len="med"/>
              <a:tailEnd type="none" w="med" len="med"/>
            </a:ln>
          </p:spPr>
          <p:txBody>
            <a:bodyPr wrap="none" anchor="ctr"/>
            <a:lstStyle/>
            <a:p>
              <a:endParaRPr lang="cs-CZ"/>
            </a:p>
          </p:txBody>
        </p:sp>
        <p:sp>
          <p:nvSpPr>
            <p:cNvPr id="27660" name="Line 6"/>
            <p:cNvSpPr>
              <a:spLocks noChangeShapeType="1"/>
            </p:cNvSpPr>
            <p:nvPr/>
          </p:nvSpPr>
          <p:spPr bwMode="auto">
            <a:xfrm>
              <a:off x="748" y="3008"/>
              <a:ext cx="0" cy="889"/>
            </a:xfrm>
            <a:prstGeom prst="line">
              <a:avLst/>
            </a:prstGeom>
            <a:noFill/>
            <a:ln w="50800">
              <a:solidFill>
                <a:schemeClr val="tx1"/>
              </a:solidFill>
              <a:round/>
              <a:headEnd/>
              <a:tailEnd/>
            </a:ln>
          </p:spPr>
          <p:txBody>
            <a:bodyPr wrap="none" anchor="ctr"/>
            <a:lstStyle/>
            <a:p>
              <a:endParaRPr lang="cs-CZ"/>
            </a:p>
          </p:txBody>
        </p:sp>
        <p:sp>
          <p:nvSpPr>
            <p:cNvPr id="27661" name="Line 7"/>
            <p:cNvSpPr>
              <a:spLocks noChangeShapeType="1"/>
            </p:cNvSpPr>
            <p:nvPr/>
          </p:nvSpPr>
          <p:spPr bwMode="auto">
            <a:xfrm>
              <a:off x="756" y="3897"/>
              <a:ext cx="1083" cy="0"/>
            </a:xfrm>
            <a:prstGeom prst="line">
              <a:avLst/>
            </a:prstGeom>
            <a:noFill/>
            <a:ln w="50800">
              <a:solidFill>
                <a:schemeClr val="tx1"/>
              </a:solidFill>
              <a:round/>
              <a:headEnd/>
              <a:tailEnd/>
            </a:ln>
          </p:spPr>
          <p:txBody>
            <a:bodyPr wrap="none" anchor="ctr"/>
            <a:lstStyle/>
            <a:p>
              <a:endParaRPr lang="cs-CZ"/>
            </a:p>
          </p:txBody>
        </p:sp>
      </p:grpSp>
      <p:grpSp>
        <p:nvGrpSpPr>
          <p:cNvPr id="27652" name="Group 14"/>
          <p:cNvGrpSpPr>
            <a:grpSpLocks/>
          </p:cNvGrpSpPr>
          <p:nvPr/>
        </p:nvGrpSpPr>
        <p:grpSpPr bwMode="auto">
          <a:xfrm>
            <a:off x="4932363" y="3213100"/>
            <a:ext cx="3482975" cy="3049588"/>
            <a:chOff x="3463" y="2127"/>
            <a:chExt cx="2194" cy="1921"/>
          </a:xfrm>
        </p:grpSpPr>
        <p:sp>
          <p:nvSpPr>
            <p:cNvPr id="27654" name="Freeform 8" descr="Široký šikmo dolů"/>
            <p:cNvSpPr>
              <a:spLocks/>
            </p:cNvSpPr>
            <p:nvPr/>
          </p:nvSpPr>
          <p:spPr bwMode="auto">
            <a:xfrm>
              <a:off x="3468" y="2291"/>
              <a:ext cx="2065" cy="1746"/>
            </a:xfrm>
            <a:custGeom>
              <a:avLst/>
              <a:gdLst>
                <a:gd name="T0" fmla="*/ 803 w 2065"/>
                <a:gd name="T1" fmla="*/ 0 h 1746"/>
                <a:gd name="T2" fmla="*/ 0 w 2065"/>
                <a:gd name="T3" fmla="*/ 1481 h 1746"/>
                <a:gd name="T4" fmla="*/ 0 w 2065"/>
                <a:gd name="T5" fmla="*/ 1744 h 1746"/>
                <a:gd name="T6" fmla="*/ 304 w 2065"/>
                <a:gd name="T7" fmla="*/ 1746 h 1746"/>
                <a:gd name="T8" fmla="*/ 2065 w 2065"/>
                <a:gd name="T9" fmla="*/ 693 h 1746"/>
                <a:gd name="T10" fmla="*/ 1808 w 2065"/>
                <a:gd name="T11" fmla="*/ 623 h 1746"/>
                <a:gd name="T12" fmla="*/ 1652 w 2065"/>
                <a:gd name="T13" fmla="*/ 553 h 1746"/>
                <a:gd name="T14" fmla="*/ 1550 w 2065"/>
                <a:gd name="T15" fmla="*/ 475 h 1746"/>
                <a:gd name="T16" fmla="*/ 1449 w 2065"/>
                <a:gd name="T17" fmla="*/ 397 h 1746"/>
                <a:gd name="T18" fmla="*/ 1371 w 2065"/>
                <a:gd name="T19" fmla="*/ 265 h 1746"/>
                <a:gd name="T20" fmla="*/ 1309 w 2065"/>
                <a:gd name="T21" fmla="*/ 140 h 1746"/>
                <a:gd name="T22" fmla="*/ 1215 w 2065"/>
                <a:gd name="T23" fmla="*/ 78 h 1746"/>
                <a:gd name="T24" fmla="*/ 1145 w 2065"/>
                <a:gd name="T25" fmla="*/ 47 h 1746"/>
                <a:gd name="T26" fmla="*/ 1021 w 2065"/>
                <a:gd name="T27" fmla="*/ 23 h 1746"/>
                <a:gd name="T28" fmla="*/ 803 w 2065"/>
                <a:gd name="T29" fmla="*/ 0 h 17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65"/>
                <a:gd name="T46" fmla="*/ 0 h 1746"/>
                <a:gd name="T47" fmla="*/ 2065 w 2065"/>
                <a:gd name="T48" fmla="*/ 1746 h 17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65" h="1746">
                  <a:moveTo>
                    <a:pt x="803" y="0"/>
                  </a:moveTo>
                  <a:lnTo>
                    <a:pt x="0" y="1481"/>
                  </a:lnTo>
                  <a:lnTo>
                    <a:pt x="0" y="1744"/>
                  </a:lnTo>
                  <a:lnTo>
                    <a:pt x="304" y="1746"/>
                  </a:lnTo>
                  <a:lnTo>
                    <a:pt x="2065" y="693"/>
                  </a:lnTo>
                  <a:lnTo>
                    <a:pt x="1808" y="623"/>
                  </a:lnTo>
                  <a:lnTo>
                    <a:pt x="1652" y="553"/>
                  </a:lnTo>
                  <a:lnTo>
                    <a:pt x="1550" y="475"/>
                  </a:lnTo>
                  <a:lnTo>
                    <a:pt x="1449" y="397"/>
                  </a:lnTo>
                  <a:lnTo>
                    <a:pt x="1371" y="265"/>
                  </a:lnTo>
                  <a:lnTo>
                    <a:pt x="1309" y="140"/>
                  </a:lnTo>
                  <a:lnTo>
                    <a:pt x="1215" y="78"/>
                  </a:lnTo>
                  <a:lnTo>
                    <a:pt x="1145" y="47"/>
                  </a:lnTo>
                  <a:lnTo>
                    <a:pt x="1021" y="23"/>
                  </a:lnTo>
                  <a:lnTo>
                    <a:pt x="803" y="0"/>
                  </a:lnTo>
                  <a:close/>
                </a:path>
              </a:pathLst>
            </a:custGeom>
            <a:pattFill prst="wdDnDiag">
              <a:fgClr>
                <a:schemeClr val="bg2"/>
              </a:fgClr>
              <a:bgClr>
                <a:schemeClr val="tx1"/>
              </a:bgClr>
            </a:pattFill>
            <a:ln w="9525">
              <a:solidFill>
                <a:schemeClr val="tx1"/>
              </a:solidFill>
              <a:round/>
              <a:headEnd type="none" w="med" len="med"/>
              <a:tailEnd type="none" w="med" len="med"/>
            </a:ln>
          </p:spPr>
          <p:txBody>
            <a:bodyPr wrap="none" anchor="ctr"/>
            <a:lstStyle/>
            <a:p>
              <a:endParaRPr lang="cs-CZ"/>
            </a:p>
          </p:txBody>
        </p:sp>
        <p:sp>
          <p:nvSpPr>
            <p:cNvPr id="27655" name="Line 9"/>
            <p:cNvSpPr>
              <a:spLocks noChangeShapeType="1"/>
            </p:cNvSpPr>
            <p:nvPr/>
          </p:nvSpPr>
          <p:spPr bwMode="auto">
            <a:xfrm>
              <a:off x="3463" y="3159"/>
              <a:ext cx="0" cy="889"/>
            </a:xfrm>
            <a:prstGeom prst="line">
              <a:avLst/>
            </a:prstGeom>
            <a:noFill/>
            <a:ln w="50800">
              <a:solidFill>
                <a:schemeClr val="tx1"/>
              </a:solidFill>
              <a:round/>
              <a:headEnd/>
              <a:tailEnd/>
            </a:ln>
          </p:spPr>
          <p:txBody>
            <a:bodyPr wrap="none" anchor="ctr"/>
            <a:lstStyle/>
            <a:p>
              <a:endParaRPr lang="cs-CZ"/>
            </a:p>
          </p:txBody>
        </p:sp>
        <p:sp>
          <p:nvSpPr>
            <p:cNvPr id="27656" name="Line 10"/>
            <p:cNvSpPr>
              <a:spLocks noChangeShapeType="1"/>
            </p:cNvSpPr>
            <p:nvPr/>
          </p:nvSpPr>
          <p:spPr bwMode="auto">
            <a:xfrm>
              <a:off x="3471" y="4048"/>
              <a:ext cx="1083" cy="0"/>
            </a:xfrm>
            <a:prstGeom prst="line">
              <a:avLst/>
            </a:prstGeom>
            <a:noFill/>
            <a:ln w="50800">
              <a:solidFill>
                <a:schemeClr val="tx1"/>
              </a:solidFill>
              <a:round/>
              <a:headEnd/>
              <a:tailEnd/>
            </a:ln>
          </p:spPr>
          <p:txBody>
            <a:bodyPr wrap="none" anchor="ctr"/>
            <a:lstStyle/>
            <a:p>
              <a:endParaRPr lang="cs-CZ"/>
            </a:p>
          </p:txBody>
        </p:sp>
        <p:sp>
          <p:nvSpPr>
            <p:cNvPr id="27657" name="Line 11"/>
            <p:cNvSpPr>
              <a:spLocks noChangeShapeType="1"/>
            </p:cNvSpPr>
            <p:nvPr/>
          </p:nvSpPr>
          <p:spPr bwMode="auto">
            <a:xfrm flipV="1">
              <a:off x="3483" y="2127"/>
              <a:ext cx="865" cy="1606"/>
            </a:xfrm>
            <a:prstGeom prst="line">
              <a:avLst/>
            </a:prstGeom>
            <a:noFill/>
            <a:ln w="12700">
              <a:solidFill>
                <a:schemeClr val="tx1"/>
              </a:solidFill>
              <a:round/>
              <a:headEnd/>
              <a:tailEnd/>
            </a:ln>
          </p:spPr>
          <p:txBody>
            <a:bodyPr wrap="none" anchor="ctr"/>
            <a:lstStyle/>
            <a:p>
              <a:endParaRPr lang="cs-CZ"/>
            </a:p>
          </p:txBody>
        </p:sp>
        <p:sp>
          <p:nvSpPr>
            <p:cNvPr id="27658" name="Line 12"/>
            <p:cNvSpPr>
              <a:spLocks noChangeShapeType="1"/>
            </p:cNvSpPr>
            <p:nvPr/>
          </p:nvSpPr>
          <p:spPr bwMode="auto">
            <a:xfrm flipV="1">
              <a:off x="3810" y="2915"/>
              <a:ext cx="1847" cy="1091"/>
            </a:xfrm>
            <a:prstGeom prst="line">
              <a:avLst/>
            </a:prstGeom>
            <a:noFill/>
            <a:ln w="12700">
              <a:solidFill>
                <a:schemeClr val="tx1"/>
              </a:solidFill>
              <a:round/>
              <a:headEnd/>
              <a:tailEnd/>
            </a:ln>
          </p:spPr>
          <p:txBody>
            <a:bodyPr wrap="none" anchor="ctr"/>
            <a:lstStyle/>
            <a:p>
              <a:endParaRPr lang="cs-CZ"/>
            </a:p>
          </p:txBody>
        </p:sp>
      </p:grpSp>
      <p:sp>
        <p:nvSpPr>
          <p:cNvPr id="27653" name="Rectangle 13"/>
          <p:cNvSpPr>
            <a:spLocks noGrp="1" noChangeArrowheads="1"/>
          </p:cNvSpPr>
          <p:nvPr>
            <p:ph type="body" idx="1"/>
          </p:nvPr>
        </p:nvSpPr>
        <p:spPr>
          <a:xfrm>
            <a:off x="457200" y="1828800"/>
            <a:ext cx="8229600" cy="1887538"/>
          </a:xfrm>
        </p:spPr>
        <p:txBody>
          <a:bodyPr/>
          <a:lstStyle/>
          <a:p>
            <a:pPr eaLnBrk="1" hangingPunct="1"/>
            <a:r>
              <a:rPr lang="en-GB" smtClean="0"/>
              <a:t>Convex polytop</a:t>
            </a:r>
          </a:p>
          <a:p>
            <a:pPr lvl="1" eaLnBrk="1" hangingPunct="1"/>
            <a:r>
              <a:rPr lang="en-GB" smtClean="0"/>
              <a:t>Bounded</a:t>
            </a:r>
            <a:endParaRPr lang="cs-CZ" smtClean="0"/>
          </a:p>
          <a:p>
            <a:pPr lvl="1" eaLnBrk="1" hangingPunct="1"/>
            <a:r>
              <a:rPr lang="en-GB" smtClean="0"/>
              <a:t>Unbounded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smtClean="0"/>
              <a:t>Graphical representation II</a:t>
            </a:r>
          </a:p>
        </p:txBody>
      </p:sp>
      <p:sp>
        <p:nvSpPr>
          <p:cNvPr id="2052" name="Rectangle 3"/>
          <p:cNvSpPr>
            <a:spLocks noGrp="1" noChangeArrowheads="1"/>
          </p:cNvSpPr>
          <p:nvPr>
            <p:ph type="body" idx="1"/>
          </p:nvPr>
        </p:nvSpPr>
        <p:spPr>
          <a:xfrm>
            <a:off x="468313" y="1844675"/>
            <a:ext cx="7772400" cy="4114800"/>
          </a:xfrm>
        </p:spPr>
        <p:txBody>
          <a:bodyPr/>
          <a:lstStyle/>
          <a:p>
            <a:pPr eaLnBrk="1" hangingPunct="1">
              <a:buFont typeface="Wingdings" pitchFamily="2" charset="2"/>
              <a:buNone/>
            </a:pPr>
            <a:r>
              <a:rPr lang="en-GB" smtClean="0"/>
              <a:t>Column space of matrix of coefficients</a:t>
            </a:r>
          </a:p>
          <a:p>
            <a:pPr eaLnBrk="1" hangingPunct="1">
              <a:buFont typeface="Wingdings" pitchFamily="2" charset="2"/>
              <a:buNone/>
            </a:pPr>
            <a:endParaRPr lang="en-GB" smtClean="0"/>
          </a:p>
        </p:txBody>
      </p:sp>
      <p:graphicFrame>
        <p:nvGraphicFramePr>
          <p:cNvPr id="2050" name="Object 4"/>
          <p:cNvGraphicFramePr>
            <a:graphicFrameLocks noChangeAspect="1"/>
          </p:cNvGraphicFramePr>
          <p:nvPr/>
        </p:nvGraphicFramePr>
        <p:xfrm>
          <a:off x="2771775" y="2420938"/>
          <a:ext cx="2144713" cy="1314450"/>
        </p:xfrm>
        <a:graphic>
          <a:graphicData uri="http://schemas.openxmlformats.org/presentationml/2006/ole">
            <mc:AlternateContent xmlns:mc="http://schemas.openxmlformats.org/markup-compatibility/2006">
              <mc:Choice xmlns:v="urn:schemas-microsoft-com:vml" Requires="v">
                <p:oleObj spid="_x0000_s2051" name="Rovnice" r:id="rId3" imgW="723600" imgH="444240" progId="Equation.3">
                  <p:embed/>
                </p:oleObj>
              </mc:Choice>
              <mc:Fallback>
                <p:oleObj name="Rovnice" r:id="rId3" imgW="72360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420938"/>
                        <a:ext cx="2144713" cy="1314450"/>
                      </a:xfrm>
                      <a:prstGeom prst="rect">
                        <a:avLst/>
                      </a:prstGeom>
                      <a:noFill/>
                      <a:extLst>
                        <a:ext uri="{909E8E84-426E-40DD-AFC4-6F175D3DCCD1}">
                          <a14:hiddenFill xmlns:a14="http://schemas.microsoft.com/office/drawing/2010/main">
                            <a:solidFill>
                              <a:srgbClr val="99CCFF"/>
                            </a:solidFill>
                          </a14:hiddenFill>
                        </a:ext>
                      </a:extLst>
                    </p:spPr>
                  </p:pic>
                </p:oleObj>
              </mc:Fallback>
            </mc:AlternateContent>
          </a:graphicData>
        </a:graphic>
      </p:graphicFrame>
      <p:grpSp>
        <p:nvGrpSpPr>
          <p:cNvPr id="2053" name="Group 5"/>
          <p:cNvGrpSpPr>
            <a:grpSpLocks/>
          </p:cNvGrpSpPr>
          <p:nvPr/>
        </p:nvGrpSpPr>
        <p:grpSpPr bwMode="auto">
          <a:xfrm>
            <a:off x="1905000" y="4437063"/>
            <a:ext cx="4754563" cy="1881187"/>
            <a:chOff x="1373" y="2081"/>
            <a:chExt cx="3517" cy="1916"/>
          </a:xfrm>
        </p:grpSpPr>
        <p:sp>
          <p:nvSpPr>
            <p:cNvPr id="2054" name="Freeform 6"/>
            <p:cNvSpPr>
              <a:spLocks/>
            </p:cNvSpPr>
            <p:nvPr/>
          </p:nvSpPr>
          <p:spPr bwMode="auto">
            <a:xfrm>
              <a:off x="1391" y="2081"/>
              <a:ext cx="3499" cy="1915"/>
            </a:xfrm>
            <a:custGeom>
              <a:avLst/>
              <a:gdLst>
                <a:gd name="T0" fmla="*/ 1 w 2993"/>
                <a:gd name="T1" fmla="*/ 0 h 1332"/>
                <a:gd name="T2" fmla="*/ 0 w 2993"/>
                <a:gd name="T3" fmla="*/ 11744 h 1332"/>
                <a:gd name="T4" fmla="*/ 7642 w 2993"/>
                <a:gd name="T5" fmla="*/ 11760 h 1332"/>
                <a:gd name="T6" fmla="*/ 0 60000 65536"/>
                <a:gd name="T7" fmla="*/ 0 60000 65536"/>
                <a:gd name="T8" fmla="*/ 0 60000 65536"/>
                <a:gd name="T9" fmla="*/ 0 w 2993"/>
                <a:gd name="T10" fmla="*/ 0 h 1332"/>
                <a:gd name="T11" fmla="*/ 2993 w 2993"/>
                <a:gd name="T12" fmla="*/ 1332 h 1332"/>
              </a:gdLst>
              <a:ahLst/>
              <a:cxnLst>
                <a:cxn ang="T6">
                  <a:pos x="T0" y="T1"/>
                </a:cxn>
                <a:cxn ang="T7">
                  <a:pos x="T2" y="T3"/>
                </a:cxn>
                <a:cxn ang="T8">
                  <a:pos x="T4" y="T5"/>
                </a:cxn>
              </a:cxnLst>
              <a:rect l="T9" t="T10" r="T11" b="T12"/>
              <a:pathLst>
                <a:path w="2993" h="1332">
                  <a:moveTo>
                    <a:pt x="1" y="0"/>
                  </a:moveTo>
                  <a:lnTo>
                    <a:pt x="0" y="1330"/>
                  </a:lnTo>
                  <a:lnTo>
                    <a:pt x="2993" y="1332"/>
                  </a:lnTo>
                </a:path>
              </a:pathLst>
            </a:custGeom>
            <a:noFill/>
            <a:ln w="50800">
              <a:solidFill>
                <a:schemeClr val="tx1"/>
              </a:solidFill>
              <a:round/>
              <a:headEnd type="none" w="med" len="med"/>
              <a:tailEnd type="none" w="med" len="med"/>
            </a:ln>
          </p:spPr>
          <p:txBody>
            <a:bodyPr wrap="none" anchor="ctr"/>
            <a:lstStyle/>
            <a:p>
              <a:endParaRPr lang="cs-CZ"/>
            </a:p>
          </p:txBody>
        </p:sp>
        <p:sp>
          <p:nvSpPr>
            <p:cNvPr id="2055" name="Line 7"/>
            <p:cNvSpPr>
              <a:spLocks noChangeShapeType="1"/>
            </p:cNvSpPr>
            <p:nvPr/>
          </p:nvSpPr>
          <p:spPr bwMode="auto">
            <a:xfrm flipV="1">
              <a:off x="1392" y="2586"/>
              <a:ext cx="409" cy="1388"/>
            </a:xfrm>
            <a:prstGeom prst="line">
              <a:avLst/>
            </a:prstGeom>
            <a:noFill/>
            <a:ln w="22225">
              <a:solidFill>
                <a:schemeClr val="tx1"/>
              </a:solidFill>
              <a:round/>
              <a:headEnd/>
              <a:tailEnd type="triangle" w="med" len="med"/>
            </a:ln>
          </p:spPr>
          <p:txBody>
            <a:bodyPr wrap="none" anchor="ctr"/>
            <a:lstStyle/>
            <a:p>
              <a:endParaRPr lang="cs-CZ"/>
            </a:p>
          </p:txBody>
        </p:sp>
        <p:sp>
          <p:nvSpPr>
            <p:cNvPr id="2056" name="Line 8"/>
            <p:cNvSpPr>
              <a:spLocks noChangeShapeType="1"/>
            </p:cNvSpPr>
            <p:nvPr/>
          </p:nvSpPr>
          <p:spPr bwMode="auto">
            <a:xfrm flipV="1">
              <a:off x="1392" y="3481"/>
              <a:ext cx="1730" cy="505"/>
            </a:xfrm>
            <a:prstGeom prst="line">
              <a:avLst/>
            </a:prstGeom>
            <a:noFill/>
            <a:ln w="22225">
              <a:solidFill>
                <a:schemeClr val="tx1"/>
              </a:solidFill>
              <a:round/>
              <a:headEnd/>
              <a:tailEnd type="triangle" w="med" len="med"/>
            </a:ln>
          </p:spPr>
          <p:txBody>
            <a:bodyPr wrap="none" anchor="ctr"/>
            <a:lstStyle/>
            <a:p>
              <a:endParaRPr lang="cs-CZ"/>
            </a:p>
          </p:txBody>
        </p:sp>
        <p:sp>
          <p:nvSpPr>
            <p:cNvPr id="2057" name="Line 9"/>
            <p:cNvSpPr>
              <a:spLocks noChangeShapeType="1"/>
            </p:cNvSpPr>
            <p:nvPr/>
          </p:nvSpPr>
          <p:spPr bwMode="auto">
            <a:xfrm flipV="1">
              <a:off x="1401" y="3369"/>
              <a:ext cx="993" cy="617"/>
            </a:xfrm>
            <a:prstGeom prst="line">
              <a:avLst/>
            </a:prstGeom>
            <a:noFill/>
            <a:ln w="22225">
              <a:solidFill>
                <a:schemeClr val="tx1"/>
              </a:solidFill>
              <a:round/>
              <a:headEnd/>
              <a:tailEnd type="triangle" w="med" len="med"/>
            </a:ln>
          </p:spPr>
          <p:txBody>
            <a:bodyPr wrap="none" anchor="ctr"/>
            <a:lstStyle/>
            <a:p>
              <a:endParaRPr lang="cs-CZ"/>
            </a:p>
          </p:txBody>
        </p:sp>
        <p:sp>
          <p:nvSpPr>
            <p:cNvPr id="2058" name="Line 10"/>
            <p:cNvSpPr>
              <a:spLocks noChangeShapeType="1"/>
            </p:cNvSpPr>
            <p:nvPr/>
          </p:nvSpPr>
          <p:spPr bwMode="auto">
            <a:xfrm flipV="1">
              <a:off x="1373" y="2263"/>
              <a:ext cx="1802" cy="1734"/>
            </a:xfrm>
            <a:prstGeom prst="line">
              <a:avLst/>
            </a:prstGeom>
            <a:noFill/>
            <a:ln w="31750">
              <a:solidFill>
                <a:srgbClr val="FFFF00"/>
              </a:solidFill>
              <a:round/>
              <a:headEnd/>
              <a:tailEnd type="triangle" w="med" len="med"/>
            </a:ln>
          </p:spPr>
          <p:txBody>
            <a:bodyPr wrap="none" anchor="ctr"/>
            <a:lstStyle/>
            <a:p>
              <a:endParaRPr lang="cs-CZ"/>
            </a:p>
          </p:txBody>
        </p:sp>
        <p:sp>
          <p:nvSpPr>
            <p:cNvPr id="2059" name="Line 11"/>
            <p:cNvSpPr>
              <a:spLocks noChangeShapeType="1"/>
            </p:cNvSpPr>
            <p:nvPr/>
          </p:nvSpPr>
          <p:spPr bwMode="auto">
            <a:xfrm>
              <a:off x="1793" y="2619"/>
              <a:ext cx="1302" cy="873"/>
            </a:xfrm>
            <a:prstGeom prst="line">
              <a:avLst/>
            </a:prstGeom>
            <a:noFill/>
            <a:ln w="9525" cap="rnd">
              <a:solidFill>
                <a:schemeClr val="tx1"/>
              </a:solidFill>
              <a:prstDash val="sysDot"/>
              <a:round/>
              <a:headEnd/>
              <a:tailEnd/>
            </a:ln>
          </p:spPr>
          <p:txBody>
            <a:bodyPr wrap="none" anchor="ctr"/>
            <a:lstStyle/>
            <a:p>
              <a:endParaRPr lang="cs-CZ"/>
            </a:p>
          </p:txBody>
        </p:sp>
        <p:sp>
          <p:nvSpPr>
            <p:cNvPr id="2060" name="Line 12"/>
            <p:cNvSpPr>
              <a:spLocks noChangeShapeType="1"/>
            </p:cNvSpPr>
            <p:nvPr/>
          </p:nvSpPr>
          <p:spPr bwMode="auto">
            <a:xfrm>
              <a:off x="1793" y="2630"/>
              <a:ext cx="582" cy="750"/>
            </a:xfrm>
            <a:prstGeom prst="line">
              <a:avLst/>
            </a:prstGeom>
            <a:noFill/>
            <a:ln w="9525" cap="rnd">
              <a:solidFill>
                <a:schemeClr val="tx1"/>
              </a:solidFill>
              <a:prstDash val="sysDot"/>
              <a:round/>
              <a:headEnd/>
              <a:tailEnd/>
            </a:ln>
          </p:spPr>
          <p:txBody>
            <a:bodyPr wrap="none" anchor="ctr"/>
            <a:lstStyle/>
            <a:p>
              <a:endParaRPr lang="cs-CZ"/>
            </a:p>
          </p:txBody>
        </p:sp>
        <p:sp>
          <p:nvSpPr>
            <p:cNvPr id="2061" name="Line 13"/>
            <p:cNvSpPr>
              <a:spLocks noChangeShapeType="1"/>
            </p:cNvSpPr>
            <p:nvPr/>
          </p:nvSpPr>
          <p:spPr bwMode="auto">
            <a:xfrm flipV="1">
              <a:off x="3024" y="2255"/>
              <a:ext cx="139" cy="1249"/>
            </a:xfrm>
            <a:prstGeom prst="line">
              <a:avLst/>
            </a:prstGeom>
            <a:noFill/>
            <a:ln w="6350" cap="rnd">
              <a:solidFill>
                <a:schemeClr val="tx1"/>
              </a:solidFill>
              <a:prstDash val="sysDot"/>
              <a:round/>
              <a:headEnd/>
              <a:tailEnd type="triangle" w="med" len="med"/>
            </a:ln>
          </p:spPr>
          <p:txBody>
            <a:bodyPr wrap="none" anchor="ctr"/>
            <a:lstStyle/>
            <a:p>
              <a:endParaRPr lang="cs-CZ"/>
            </a:p>
          </p:txBody>
        </p:sp>
        <p:sp>
          <p:nvSpPr>
            <p:cNvPr id="2062" name="Line 14"/>
            <p:cNvSpPr>
              <a:spLocks noChangeShapeType="1"/>
            </p:cNvSpPr>
            <p:nvPr/>
          </p:nvSpPr>
          <p:spPr bwMode="auto">
            <a:xfrm flipV="1">
              <a:off x="1775" y="2279"/>
              <a:ext cx="1377" cy="399"/>
            </a:xfrm>
            <a:prstGeom prst="line">
              <a:avLst/>
            </a:prstGeom>
            <a:noFill/>
            <a:ln w="6350" cap="rnd">
              <a:solidFill>
                <a:schemeClr val="tx1"/>
              </a:solidFill>
              <a:prstDash val="sysDot"/>
              <a:round/>
              <a:headEnd/>
              <a:tailEnd type="triangle" w="med" len="med"/>
            </a:ln>
          </p:spPr>
          <p:txBody>
            <a:bodyPr wrap="none" anchor="ctr"/>
            <a:lstStyle/>
            <a:p>
              <a:endParaRPr lang="cs-CZ"/>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Simplex Method</a:t>
            </a:r>
          </a:p>
        </p:txBody>
      </p:sp>
      <p:sp>
        <p:nvSpPr>
          <p:cNvPr id="28675" name="Rectangle 3"/>
          <p:cNvSpPr>
            <a:spLocks noGrp="1" noChangeArrowheads="1"/>
          </p:cNvSpPr>
          <p:nvPr>
            <p:ph type="body" idx="1"/>
          </p:nvPr>
        </p:nvSpPr>
        <p:spPr>
          <a:xfrm>
            <a:off x="457200" y="1844675"/>
            <a:ext cx="8229600" cy="4537075"/>
          </a:xfrm>
        </p:spPr>
        <p:txBody>
          <a:bodyPr/>
          <a:lstStyle/>
          <a:p>
            <a:pPr algn="just" eaLnBrk="1" hangingPunct="1"/>
            <a:r>
              <a:rPr lang="en-US" sz="2800" smtClean="0"/>
              <a:t>Simplex method </a:t>
            </a:r>
          </a:p>
          <a:p>
            <a:pPr lvl="1" algn="just" eaLnBrk="1" hangingPunct="1"/>
            <a:r>
              <a:rPr lang="en-US" sz="2400" u="sng" smtClean="0"/>
              <a:t>Starts with a feasible solution </a:t>
            </a:r>
          </a:p>
          <a:p>
            <a:pPr lvl="1" algn="just" eaLnBrk="1" hangingPunct="1"/>
            <a:r>
              <a:rPr lang="en-US" sz="2400" u="sng" smtClean="0"/>
              <a:t>Tests whether or not it is optimum. </a:t>
            </a:r>
          </a:p>
          <a:p>
            <a:pPr lvl="1" algn="just" eaLnBrk="1" hangingPunct="1"/>
            <a:r>
              <a:rPr lang="en-US" sz="2400" u="sng" smtClean="0"/>
              <a:t>If not, the method proceeds a better solution</a:t>
            </a:r>
            <a:endParaRPr lang="en-US" sz="2400" smtClean="0"/>
          </a:p>
          <a:p>
            <a:pPr algn="just" eaLnBrk="1" hangingPunct="1"/>
            <a:r>
              <a:rPr lang="en-US" sz="2800" smtClean="0"/>
              <a:t>It is based on Jordanian elimination procedure.</a:t>
            </a:r>
          </a:p>
          <a:p>
            <a:pPr lvl="1" algn="just" eaLnBrk="1" hangingPunct="1"/>
            <a:r>
              <a:rPr lang="en-US" sz="2400" smtClean="0"/>
              <a:t>It deals with equations and not with inequations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just" eaLnBrk="1" hangingPunct="1"/>
            <a:r>
              <a:rPr lang="en-US" smtClean="0"/>
              <a:t>The Simplex Algorithm</a:t>
            </a:r>
          </a:p>
        </p:txBody>
      </p:sp>
      <p:grpSp>
        <p:nvGrpSpPr>
          <p:cNvPr id="29699" name="Group 23"/>
          <p:cNvGrpSpPr>
            <a:grpSpLocks/>
          </p:cNvGrpSpPr>
          <p:nvPr/>
        </p:nvGrpSpPr>
        <p:grpSpPr bwMode="auto">
          <a:xfrm>
            <a:off x="1460500" y="2205038"/>
            <a:ext cx="6186488" cy="4033837"/>
            <a:chOff x="920" y="1389"/>
            <a:chExt cx="3897" cy="2541"/>
          </a:xfrm>
        </p:grpSpPr>
        <p:sp>
          <p:nvSpPr>
            <p:cNvPr id="29700" name="AutoShape 5"/>
            <p:cNvSpPr>
              <a:spLocks noChangeArrowheads="1"/>
            </p:cNvSpPr>
            <p:nvPr/>
          </p:nvSpPr>
          <p:spPr bwMode="auto">
            <a:xfrm>
              <a:off x="930" y="1389"/>
              <a:ext cx="2903" cy="273"/>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0</a:t>
              </a:r>
              <a:r>
                <a:rPr lang="cs-CZ"/>
                <a:t> – Initial simplex tableau</a:t>
              </a:r>
            </a:p>
          </p:txBody>
        </p:sp>
        <p:sp>
          <p:nvSpPr>
            <p:cNvPr id="29701" name="AutoShape 7"/>
            <p:cNvSpPr>
              <a:spLocks noChangeArrowheads="1"/>
            </p:cNvSpPr>
            <p:nvPr/>
          </p:nvSpPr>
          <p:spPr bwMode="auto">
            <a:xfrm>
              <a:off x="930" y="1843"/>
              <a:ext cx="2903" cy="273"/>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1</a:t>
              </a:r>
              <a:r>
                <a:rPr lang="cs-CZ"/>
                <a:t> – Test for optimality</a:t>
              </a:r>
            </a:p>
          </p:txBody>
        </p:sp>
        <p:sp>
          <p:nvSpPr>
            <p:cNvPr id="29702" name="AutoShape 8"/>
            <p:cNvSpPr>
              <a:spLocks noChangeArrowheads="1"/>
            </p:cNvSpPr>
            <p:nvPr/>
          </p:nvSpPr>
          <p:spPr bwMode="auto">
            <a:xfrm>
              <a:off x="930" y="2297"/>
              <a:ext cx="2903" cy="273"/>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2</a:t>
              </a:r>
              <a:r>
                <a:rPr lang="cs-CZ"/>
                <a:t> – Choose the entering variable</a:t>
              </a:r>
            </a:p>
          </p:txBody>
        </p:sp>
        <p:sp>
          <p:nvSpPr>
            <p:cNvPr id="29703" name="AutoShape 9"/>
            <p:cNvSpPr>
              <a:spLocks noChangeArrowheads="1"/>
            </p:cNvSpPr>
            <p:nvPr/>
          </p:nvSpPr>
          <p:spPr bwMode="auto">
            <a:xfrm>
              <a:off x="930" y="2750"/>
              <a:ext cx="2903" cy="273"/>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3</a:t>
              </a:r>
              <a:r>
                <a:rPr lang="cs-CZ"/>
                <a:t> – Test for unbounded objective function</a:t>
              </a:r>
            </a:p>
          </p:txBody>
        </p:sp>
        <p:sp>
          <p:nvSpPr>
            <p:cNvPr id="29704" name="AutoShape 10"/>
            <p:cNvSpPr>
              <a:spLocks noChangeArrowheads="1"/>
            </p:cNvSpPr>
            <p:nvPr/>
          </p:nvSpPr>
          <p:spPr bwMode="auto">
            <a:xfrm>
              <a:off x="930" y="3204"/>
              <a:ext cx="2903" cy="273"/>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4</a:t>
              </a:r>
              <a:r>
                <a:rPr lang="cs-CZ"/>
                <a:t> – Choose the leaving variable</a:t>
              </a:r>
            </a:p>
          </p:txBody>
        </p:sp>
        <p:sp>
          <p:nvSpPr>
            <p:cNvPr id="29705" name="AutoShape 11"/>
            <p:cNvSpPr>
              <a:spLocks noChangeArrowheads="1"/>
            </p:cNvSpPr>
            <p:nvPr/>
          </p:nvSpPr>
          <p:spPr bwMode="auto">
            <a:xfrm>
              <a:off x="930" y="3657"/>
              <a:ext cx="2903" cy="273"/>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5</a:t>
              </a:r>
              <a:r>
                <a:rPr lang="cs-CZ"/>
                <a:t> – Change the basis (JEM)</a:t>
              </a:r>
            </a:p>
          </p:txBody>
        </p:sp>
        <p:cxnSp>
          <p:nvCxnSpPr>
            <p:cNvPr id="29706" name="AutoShape 12"/>
            <p:cNvCxnSpPr>
              <a:cxnSpLocks noChangeShapeType="1"/>
              <a:stCxn id="29700" idx="2"/>
              <a:endCxn id="29701" idx="0"/>
            </p:cNvCxnSpPr>
            <p:nvPr/>
          </p:nvCxnSpPr>
          <p:spPr bwMode="auto">
            <a:xfrm>
              <a:off x="2382" y="1672"/>
              <a:ext cx="0" cy="161"/>
            </a:xfrm>
            <a:prstGeom prst="straightConnector1">
              <a:avLst/>
            </a:prstGeom>
            <a:noFill/>
            <a:ln w="31750">
              <a:solidFill>
                <a:schemeClr val="folHlink"/>
              </a:solidFill>
              <a:round/>
              <a:headEnd/>
              <a:tailEnd type="triangle" w="med" len="med"/>
            </a:ln>
          </p:spPr>
        </p:cxnSp>
        <p:cxnSp>
          <p:nvCxnSpPr>
            <p:cNvPr id="29707" name="AutoShape 13"/>
            <p:cNvCxnSpPr>
              <a:cxnSpLocks noChangeShapeType="1"/>
              <a:stCxn id="29701" idx="2"/>
              <a:endCxn id="29702" idx="0"/>
            </p:cNvCxnSpPr>
            <p:nvPr/>
          </p:nvCxnSpPr>
          <p:spPr bwMode="auto">
            <a:xfrm>
              <a:off x="2382" y="2126"/>
              <a:ext cx="0" cy="161"/>
            </a:xfrm>
            <a:prstGeom prst="straightConnector1">
              <a:avLst/>
            </a:prstGeom>
            <a:noFill/>
            <a:ln w="31750">
              <a:solidFill>
                <a:schemeClr val="folHlink"/>
              </a:solidFill>
              <a:round/>
              <a:headEnd/>
              <a:tailEnd type="triangle" w="med" len="med"/>
            </a:ln>
          </p:spPr>
        </p:cxnSp>
        <p:cxnSp>
          <p:nvCxnSpPr>
            <p:cNvPr id="29708" name="AutoShape 14"/>
            <p:cNvCxnSpPr>
              <a:cxnSpLocks noChangeShapeType="1"/>
              <a:stCxn id="29702" idx="2"/>
              <a:endCxn id="29703" idx="0"/>
            </p:cNvCxnSpPr>
            <p:nvPr/>
          </p:nvCxnSpPr>
          <p:spPr bwMode="auto">
            <a:xfrm>
              <a:off x="2382" y="2580"/>
              <a:ext cx="0" cy="160"/>
            </a:xfrm>
            <a:prstGeom prst="straightConnector1">
              <a:avLst/>
            </a:prstGeom>
            <a:noFill/>
            <a:ln w="31750">
              <a:solidFill>
                <a:schemeClr val="folHlink"/>
              </a:solidFill>
              <a:round/>
              <a:headEnd/>
              <a:tailEnd type="triangle" w="med" len="med"/>
            </a:ln>
          </p:spPr>
        </p:cxnSp>
        <p:cxnSp>
          <p:nvCxnSpPr>
            <p:cNvPr id="29709" name="AutoShape 15"/>
            <p:cNvCxnSpPr>
              <a:cxnSpLocks noChangeShapeType="1"/>
              <a:stCxn id="29703" idx="2"/>
              <a:endCxn id="29704" idx="0"/>
            </p:cNvCxnSpPr>
            <p:nvPr/>
          </p:nvCxnSpPr>
          <p:spPr bwMode="auto">
            <a:xfrm>
              <a:off x="2382" y="3033"/>
              <a:ext cx="0" cy="161"/>
            </a:xfrm>
            <a:prstGeom prst="straightConnector1">
              <a:avLst/>
            </a:prstGeom>
            <a:noFill/>
            <a:ln w="31750">
              <a:solidFill>
                <a:schemeClr val="folHlink"/>
              </a:solidFill>
              <a:round/>
              <a:headEnd/>
              <a:tailEnd type="triangle" w="med" len="med"/>
            </a:ln>
          </p:spPr>
        </p:cxnSp>
        <p:cxnSp>
          <p:nvCxnSpPr>
            <p:cNvPr id="29710" name="AutoShape 16"/>
            <p:cNvCxnSpPr>
              <a:cxnSpLocks noChangeShapeType="1"/>
              <a:stCxn id="29704" idx="2"/>
              <a:endCxn id="29705" idx="0"/>
            </p:cNvCxnSpPr>
            <p:nvPr/>
          </p:nvCxnSpPr>
          <p:spPr bwMode="auto">
            <a:xfrm>
              <a:off x="2382" y="3487"/>
              <a:ext cx="0" cy="160"/>
            </a:xfrm>
            <a:prstGeom prst="straightConnector1">
              <a:avLst/>
            </a:prstGeom>
            <a:noFill/>
            <a:ln w="31750">
              <a:solidFill>
                <a:schemeClr val="folHlink"/>
              </a:solidFill>
              <a:round/>
              <a:headEnd/>
              <a:tailEnd type="triangle" w="med" len="med"/>
            </a:ln>
          </p:spPr>
        </p:cxnSp>
        <p:sp>
          <p:nvSpPr>
            <p:cNvPr id="29711" name="AutoShape 17"/>
            <p:cNvSpPr>
              <a:spLocks noChangeArrowheads="1"/>
            </p:cNvSpPr>
            <p:nvPr/>
          </p:nvSpPr>
          <p:spPr bwMode="auto">
            <a:xfrm>
              <a:off x="4241" y="1888"/>
              <a:ext cx="576" cy="192"/>
            </a:xfrm>
            <a:prstGeom prst="flowChartTerminator">
              <a:avLst/>
            </a:prstGeom>
            <a:solidFill>
              <a:srgbClr val="FFFF99"/>
            </a:solidFill>
            <a:ln w="31750">
              <a:solidFill>
                <a:schemeClr val="folHlink"/>
              </a:solidFill>
              <a:miter lim="800000"/>
              <a:headEnd/>
              <a:tailEnd/>
            </a:ln>
          </p:spPr>
          <p:txBody>
            <a:bodyPr wrap="none" anchor="ctr"/>
            <a:lstStyle/>
            <a:p>
              <a:pPr algn="ctr"/>
              <a:r>
                <a:rPr lang="cs-CZ" b="1"/>
                <a:t>STOP</a:t>
              </a:r>
            </a:p>
          </p:txBody>
        </p:sp>
        <p:sp>
          <p:nvSpPr>
            <p:cNvPr id="29712" name="AutoShape 18"/>
            <p:cNvSpPr>
              <a:spLocks noChangeArrowheads="1"/>
            </p:cNvSpPr>
            <p:nvPr/>
          </p:nvSpPr>
          <p:spPr bwMode="auto">
            <a:xfrm>
              <a:off x="4241" y="2795"/>
              <a:ext cx="576" cy="192"/>
            </a:xfrm>
            <a:prstGeom prst="flowChartTerminator">
              <a:avLst/>
            </a:prstGeom>
            <a:solidFill>
              <a:srgbClr val="FFFF99"/>
            </a:solidFill>
            <a:ln w="31750">
              <a:solidFill>
                <a:schemeClr val="folHlink"/>
              </a:solidFill>
              <a:miter lim="800000"/>
              <a:headEnd/>
              <a:tailEnd/>
            </a:ln>
          </p:spPr>
          <p:txBody>
            <a:bodyPr wrap="none" anchor="ctr"/>
            <a:lstStyle/>
            <a:p>
              <a:pPr algn="ctr"/>
              <a:r>
                <a:rPr lang="cs-CZ" b="1"/>
                <a:t>STOP</a:t>
              </a:r>
            </a:p>
          </p:txBody>
        </p:sp>
        <p:cxnSp>
          <p:nvCxnSpPr>
            <p:cNvPr id="29713" name="AutoShape 19"/>
            <p:cNvCxnSpPr>
              <a:cxnSpLocks noChangeShapeType="1"/>
              <a:stCxn id="29701" idx="3"/>
              <a:endCxn id="29711" idx="1"/>
            </p:cNvCxnSpPr>
            <p:nvPr/>
          </p:nvCxnSpPr>
          <p:spPr bwMode="auto">
            <a:xfrm>
              <a:off x="3843" y="1980"/>
              <a:ext cx="388" cy="4"/>
            </a:xfrm>
            <a:prstGeom prst="straightConnector1">
              <a:avLst/>
            </a:prstGeom>
            <a:noFill/>
            <a:ln w="31750">
              <a:solidFill>
                <a:schemeClr val="folHlink"/>
              </a:solidFill>
              <a:round/>
              <a:headEnd/>
              <a:tailEnd type="triangle" w="med" len="med"/>
            </a:ln>
          </p:spPr>
        </p:cxnSp>
        <p:cxnSp>
          <p:nvCxnSpPr>
            <p:cNvPr id="29714" name="AutoShape 20"/>
            <p:cNvCxnSpPr>
              <a:cxnSpLocks noChangeShapeType="1"/>
              <a:stCxn id="29703" idx="3"/>
              <a:endCxn id="29712" idx="1"/>
            </p:cNvCxnSpPr>
            <p:nvPr/>
          </p:nvCxnSpPr>
          <p:spPr bwMode="auto">
            <a:xfrm>
              <a:off x="3843" y="2887"/>
              <a:ext cx="388" cy="4"/>
            </a:xfrm>
            <a:prstGeom prst="straightConnector1">
              <a:avLst/>
            </a:prstGeom>
            <a:noFill/>
            <a:ln w="31750">
              <a:solidFill>
                <a:schemeClr val="folHlink"/>
              </a:solidFill>
              <a:round/>
              <a:headEnd/>
              <a:tailEnd type="triangle" w="med" len="med"/>
            </a:ln>
          </p:spPr>
        </p:cxnSp>
        <p:cxnSp>
          <p:nvCxnSpPr>
            <p:cNvPr id="29715" name="AutoShape 21"/>
            <p:cNvCxnSpPr>
              <a:cxnSpLocks noChangeShapeType="1"/>
              <a:stCxn id="29705" idx="1"/>
              <a:endCxn id="29701" idx="1"/>
            </p:cNvCxnSpPr>
            <p:nvPr/>
          </p:nvCxnSpPr>
          <p:spPr bwMode="auto">
            <a:xfrm rot="10800000" flipH="1">
              <a:off x="920" y="1980"/>
              <a:ext cx="1" cy="1814"/>
            </a:xfrm>
            <a:prstGeom prst="bentConnector3">
              <a:avLst>
                <a:gd name="adj1" fmla="val -13400005"/>
              </a:avLst>
            </a:prstGeom>
            <a:noFill/>
            <a:ln w="31750">
              <a:solidFill>
                <a:schemeClr val="folHlink"/>
              </a:solidFill>
              <a:miter lim="800000"/>
              <a:headEnd/>
              <a:tailEnd type="triangle" w="med" len="med"/>
            </a:ln>
          </p:spPr>
        </p:cxn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The Simplex Algorithm</a:t>
            </a:r>
          </a:p>
        </p:txBody>
      </p:sp>
      <p:sp>
        <p:nvSpPr>
          <p:cNvPr id="1029" name="Rectangle 3"/>
          <p:cNvSpPr>
            <a:spLocks noGrp="1" noChangeArrowheads="1"/>
          </p:cNvSpPr>
          <p:nvPr>
            <p:ph type="body" sz="half" idx="1"/>
          </p:nvPr>
        </p:nvSpPr>
        <p:spPr>
          <a:xfrm>
            <a:off x="457200" y="1828800"/>
            <a:ext cx="8507413" cy="4840288"/>
          </a:xfrm>
        </p:spPr>
        <p:txBody>
          <a:bodyPr/>
          <a:lstStyle/>
          <a:p>
            <a:pPr marL="533400" indent="-533400" algn="just" eaLnBrk="1" hangingPunct="1">
              <a:lnSpc>
                <a:spcPct val="90000"/>
              </a:lnSpc>
              <a:buFont typeface="Wingdings" pitchFamily="2" charset="2"/>
              <a:buNone/>
              <a:defRPr/>
            </a:pPr>
            <a:r>
              <a:rPr lang="en-US" sz="2800" b="1" dirty="0" smtClean="0"/>
              <a:t>Converting LP into standard</a:t>
            </a:r>
            <a:r>
              <a:rPr lang="cs-CZ" sz="2800" b="1" dirty="0" smtClean="0"/>
              <a:t> </a:t>
            </a:r>
            <a:r>
              <a:rPr lang="cs-CZ" sz="2800" b="1" dirty="0" err="1" smtClean="0"/>
              <a:t>and</a:t>
            </a:r>
            <a:r>
              <a:rPr lang="cs-CZ" sz="2800" b="1" dirty="0" smtClean="0"/>
              <a:t> </a:t>
            </a:r>
            <a:r>
              <a:rPr lang="cs-CZ" sz="2800" b="1" dirty="0" err="1" smtClean="0"/>
              <a:t>canonical</a:t>
            </a:r>
            <a:r>
              <a:rPr lang="cs-CZ" sz="2800" b="1" dirty="0" smtClean="0"/>
              <a:t> </a:t>
            </a:r>
            <a:r>
              <a:rPr lang="en-US" sz="2800" b="1" dirty="0" smtClean="0"/>
              <a:t> form</a:t>
            </a:r>
          </a:p>
          <a:p>
            <a:pPr marL="533400" indent="-533400" algn="just" eaLnBrk="1" hangingPunct="1">
              <a:lnSpc>
                <a:spcPct val="90000"/>
              </a:lnSpc>
              <a:defRPr/>
            </a:pPr>
            <a:r>
              <a:rPr lang="en-US" sz="2000" dirty="0" smtClean="0"/>
              <a:t>Definition of slack variables</a:t>
            </a:r>
            <a:endParaRPr lang="cs-CZ" sz="2000" dirty="0" smtClean="0"/>
          </a:p>
          <a:p>
            <a:pPr marL="533400" indent="-533400" algn="just" eaLnBrk="1" hangingPunct="1">
              <a:lnSpc>
                <a:spcPct val="90000"/>
              </a:lnSpc>
              <a:defRPr/>
            </a:pPr>
            <a:r>
              <a:rPr lang="cs-CZ" sz="2000" dirty="0" err="1" smtClean="0"/>
              <a:t>Definition</a:t>
            </a:r>
            <a:r>
              <a:rPr lang="cs-CZ" sz="2000" dirty="0" smtClean="0"/>
              <a:t> </a:t>
            </a:r>
            <a:r>
              <a:rPr lang="cs-CZ" sz="2000" dirty="0" err="1" smtClean="0"/>
              <a:t>of</a:t>
            </a:r>
            <a:r>
              <a:rPr lang="cs-CZ" sz="2000" dirty="0" smtClean="0"/>
              <a:t> </a:t>
            </a:r>
            <a:r>
              <a:rPr lang="cs-CZ" sz="2000" dirty="0" err="1" smtClean="0"/>
              <a:t>artificial</a:t>
            </a:r>
            <a:r>
              <a:rPr lang="cs-CZ" sz="2000" dirty="0" smtClean="0"/>
              <a:t> </a:t>
            </a:r>
            <a:r>
              <a:rPr lang="cs-CZ" sz="2000" dirty="0" err="1" smtClean="0"/>
              <a:t>variables</a:t>
            </a:r>
            <a:endParaRPr lang="cs-CZ" sz="2000" dirty="0" smtClean="0"/>
          </a:p>
          <a:p>
            <a:pPr marL="533400" indent="-533400" algn="just" eaLnBrk="1" hangingPunct="1">
              <a:lnSpc>
                <a:spcPct val="90000"/>
              </a:lnSpc>
              <a:defRPr/>
            </a:pPr>
            <a:r>
              <a:rPr lang="cs-CZ" sz="2000" dirty="0" err="1" smtClean="0"/>
              <a:t>Big</a:t>
            </a:r>
            <a:r>
              <a:rPr lang="cs-CZ" sz="2000" dirty="0" smtClean="0"/>
              <a:t> M </a:t>
            </a:r>
            <a:r>
              <a:rPr lang="cs-CZ" sz="2000" dirty="0" err="1" smtClean="0"/>
              <a:t>method</a:t>
            </a:r>
            <a:endParaRPr lang="cs-CZ" sz="2000" dirty="0" smtClean="0"/>
          </a:p>
          <a:p>
            <a:pPr marL="533400" indent="-533400" algn="just" eaLnBrk="1" hangingPunct="1">
              <a:lnSpc>
                <a:spcPct val="90000"/>
              </a:lnSpc>
              <a:defRPr/>
            </a:pPr>
            <a:r>
              <a:rPr lang="cs-CZ" sz="2000" dirty="0" err="1" smtClean="0"/>
              <a:t>Equations</a:t>
            </a:r>
            <a:r>
              <a:rPr lang="cs-CZ" sz="2000" dirty="0" smtClean="0"/>
              <a:t>, positive </a:t>
            </a:r>
            <a:r>
              <a:rPr lang="cs-CZ" sz="2000" dirty="0" err="1" smtClean="0"/>
              <a:t>right</a:t>
            </a:r>
            <a:r>
              <a:rPr lang="cs-CZ" sz="2000" dirty="0" smtClean="0"/>
              <a:t> </a:t>
            </a:r>
            <a:r>
              <a:rPr lang="cs-CZ" sz="2000" dirty="0" err="1" smtClean="0"/>
              <a:t>hand</a:t>
            </a:r>
            <a:r>
              <a:rPr lang="cs-CZ" sz="2000" dirty="0" smtClean="0"/>
              <a:t> </a:t>
            </a:r>
            <a:r>
              <a:rPr lang="cs-CZ" sz="2000" dirty="0" err="1" smtClean="0"/>
              <a:t>side</a:t>
            </a:r>
            <a:r>
              <a:rPr lang="cs-CZ" sz="2000" dirty="0" smtClean="0"/>
              <a:t>, </a:t>
            </a:r>
            <a:r>
              <a:rPr lang="cs-CZ" sz="2000" dirty="0" err="1" smtClean="0"/>
              <a:t>canonical</a:t>
            </a:r>
            <a:r>
              <a:rPr lang="cs-CZ" sz="2000" dirty="0" smtClean="0"/>
              <a:t> </a:t>
            </a:r>
            <a:r>
              <a:rPr lang="cs-CZ" sz="2000" dirty="0" err="1" smtClean="0"/>
              <a:t>form</a:t>
            </a:r>
            <a:r>
              <a:rPr lang="cs-CZ" sz="2000" dirty="0" smtClean="0"/>
              <a:t> </a:t>
            </a:r>
          </a:p>
          <a:p>
            <a:pPr marL="609600" indent="-609600" eaLnBrk="1" hangingPunct="1">
              <a:lnSpc>
                <a:spcPct val="90000"/>
              </a:lnSpc>
              <a:buFont typeface="Wingdings" pitchFamily="2" charset="2"/>
              <a:buNone/>
              <a:defRPr/>
            </a:pPr>
            <a:r>
              <a:rPr lang="en-US" sz="2800" b="1" dirty="0" smtClean="0"/>
              <a:t>Test for optimality</a:t>
            </a:r>
          </a:p>
          <a:p>
            <a:pPr marL="609600" indent="-609600" eaLnBrk="1" hangingPunct="1">
              <a:lnSpc>
                <a:spcPct val="90000"/>
              </a:lnSpc>
              <a:defRPr/>
            </a:pPr>
            <a:r>
              <a:rPr lang="en-US" sz="2000" dirty="0" err="1" smtClean="0"/>
              <a:t>z</a:t>
            </a:r>
            <a:r>
              <a:rPr lang="en-US" sz="2000" baseline="-25000" dirty="0" err="1" smtClean="0"/>
              <a:t>j</a:t>
            </a:r>
            <a:r>
              <a:rPr lang="en-US" sz="2000" dirty="0" smtClean="0"/>
              <a:t> is the amount of profit given by replacing some of the present basic variables mix with one unit of the column variable</a:t>
            </a:r>
          </a:p>
          <a:p>
            <a:pPr marL="609600" indent="-609600" eaLnBrk="1" hangingPunct="1">
              <a:lnSpc>
                <a:spcPct val="90000"/>
              </a:lnSpc>
              <a:defRPr/>
            </a:pPr>
            <a:r>
              <a:rPr lang="en-US" sz="2000" dirty="0" smtClean="0"/>
              <a:t>Determine the entering basic variable</a:t>
            </a:r>
            <a:endParaRPr lang="en-US" sz="2400" dirty="0" smtClean="0"/>
          </a:p>
          <a:p>
            <a:pPr marL="609600" indent="-609600" eaLnBrk="1" hangingPunct="1">
              <a:lnSpc>
                <a:spcPct val="90000"/>
              </a:lnSpc>
              <a:buFont typeface="Wingdings" pitchFamily="2" charset="2"/>
              <a:buNone/>
              <a:defRPr/>
            </a:pPr>
            <a:r>
              <a:rPr lang="en-US" sz="2800" b="1" dirty="0" smtClean="0"/>
              <a:t>Test for unbounded </a:t>
            </a:r>
            <a:r>
              <a:rPr lang="cs-CZ" sz="2800" b="1" dirty="0" err="1" smtClean="0"/>
              <a:t>criterion</a:t>
            </a:r>
            <a:r>
              <a:rPr lang="cs-CZ" sz="2800" b="1" dirty="0" smtClean="0"/>
              <a:t> </a:t>
            </a:r>
            <a:r>
              <a:rPr lang="cs-CZ" sz="2800" b="1" dirty="0" err="1" smtClean="0"/>
              <a:t>and</a:t>
            </a:r>
            <a:r>
              <a:rPr lang="cs-CZ" sz="2800" b="1" dirty="0" smtClean="0"/>
              <a:t> </a:t>
            </a:r>
            <a:r>
              <a:rPr lang="en-US" sz="2800" b="1" dirty="0" smtClean="0"/>
              <a:t>for feasibility</a:t>
            </a:r>
          </a:p>
          <a:p>
            <a:pPr marL="609600" indent="-609600" eaLnBrk="1" hangingPunct="1">
              <a:lnSpc>
                <a:spcPct val="90000"/>
              </a:lnSpc>
              <a:defRPr/>
            </a:pPr>
            <a:r>
              <a:rPr lang="en-US" sz="2000" dirty="0" smtClean="0"/>
              <a:t>Determine the leaving basic variable</a:t>
            </a:r>
          </a:p>
          <a:p>
            <a:pPr marL="609600" indent="-609600" eaLnBrk="1" hangingPunct="1">
              <a:lnSpc>
                <a:spcPct val="90000"/>
              </a:lnSpc>
              <a:buFont typeface="Wingdings" pitchFamily="2" charset="2"/>
              <a:buNone/>
              <a:defRPr/>
            </a:pPr>
            <a:r>
              <a:rPr lang="en-US" sz="2800" b="1" dirty="0" smtClean="0"/>
              <a:t>Changing basis</a:t>
            </a:r>
            <a:endParaRPr lang="cs-CZ" sz="2800" b="1" dirty="0" smtClean="0"/>
          </a:p>
          <a:p>
            <a:pPr marL="609600" indent="-609600" eaLnBrk="1" hangingPunct="1">
              <a:lnSpc>
                <a:spcPct val="90000"/>
              </a:lnSpc>
              <a:defRPr/>
            </a:pPr>
            <a:r>
              <a:rPr lang="cs-CZ" sz="2000" dirty="0" err="1" smtClean="0"/>
              <a:t>Jordanian</a:t>
            </a:r>
            <a:r>
              <a:rPr lang="cs-CZ" sz="2000" dirty="0" smtClean="0"/>
              <a:t> </a:t>
            </a:r>
            <a:r>
              <a:rPr lang="cs-CZ" sz="2000" dirty="0" err="1" smtClean="0"/>
              <a:t>elimination</a:t>
            </a:r>
            <a:r>
              <a:rPr lang="cs-CZ" sz="2000" dirty="0" smtClean="0"/>
              <a:t> </a:t>
            </a:r>
            <a:r>
              <a:rPr lang="cs-CZ" sz="2000" dirty="0" err="1" smtClean="0"/>
              <a:t>method</a:t>
            </a: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adpis 1"/>
          <p:cNvSpPr>
            <a:spLocks noGrp="1"/>
          </p:cNvSpPr>
          <p:nvPr>
            <p:ph type="title"/>
          </p:nvPr>
        </p:nvSpPr>
        <p:spPr/>
        <p:txBody>
          <a:bodyPr/>
          <a:lstStyle/>
          <a:p>
            <a:pPr eaLnBrk="1" hangingPunct="1"/>
            <a:r>
              <a:rPr lang="en-US" smtClean="0"/>
              <a:t>Solubility of linear model</a:t>
            </a:r>
          </a:p>
        </p:txBody>
      </p:sp>
      <p:sp>
        <p:nvSpPr>
          <p:cNvPr id="31747" name="Zástupný symbol pro obsah 2"/>
          <p:cNvSpPr>
            <a:spLocks noGrp="1"/>
          </p:cNvSpPr>
          <p:nvPr>
            <p:ph idx="1"/>
          </p:nvPr>
        </p:nvSpPr>
        <p:spPr>
          <a:xfrm>
            <a:off x="457200" y="1828800"/>
            <a:ext cx="8229600" cy="4695825"/>
          </a:xfrm>
        </p:spPr>
        <p:txBody>
          <a:bodyPr/>
          <a:lstStyle/>
          <a:p>
            <a:pPr eaLnBrk="1" hangingPunct="1"/>
            <a:r>
              <a:rPr lang="en-US" sz="2800" smtClean="0"/>
              <a:t>One optimal solution</a:t>
            </a:r>
          </a:p>
          <a:p>
            <a:pPr eaLnBrk="1" hangingPunct="1"/>
            <a:r>
              <a:rPr lang="en-US" sz="2800" smtClean="0"/>
              <a:t>Infinite number of optimal solution</a:t>
            </a:r>
          </a:p>
          <a:p>
            <a:pPr lvl="1" eaLnBrk="1" hangingPunct="1"/>
            <a:r>
              <a:rPr lang="en-US" sz="2400" smtClean="0"/>
              <a:t>Alternate solutions - If the z</a:t>
            </a:r>
            <a:r>
              <a:rPr lang="en-US" sz="2400" baseline="-25000" smtClean="0"/>
              <a:t>j</a:t>
            </a:r>
            <a:r>
              <a:rPr lang="en-US" sz="2400" smtClean="0"/>
              <a:t> - c</a:t>
            </a:r>
            <a:r>
              <a:rPr lang="en-US" sz="2400" baseline="-25000" smtClean="0"/>
              <a:t>j</a:t>
            </a:r>
            <a:r>
              <a:rPr lang="en-US" sz="2400" smtClean="0"/>
              <a:t> value for one or more nonbasic variables is 0 in the optimal tableau,</a:t>
            </a:r>
          </a:p>
          <a:p>
            <a:pPr eaLnBrk="1" hangingPunct="1"/>
            <a:r>
              <a:rPr lang="en-US" sz="2800" smtClean="0"/>
              <a:t>No solution </a:t>
            </a:r>
          </a:p>
          <a:p>
            <a:pPr lvl="1" eaLnBrk="1" hangingPunct="1"/>
            <a:r>
              <a:rPr lang="en-US" sz="2400" smtClean="0"/>
              <a:t>Unbounded Linear programs</a:t>
            </a:r>
          </a:p>
          <a:p>
            <a:pPr lvl="2" eaLnBrk="1" hangingPunct="1"/>
            <a:r>
              <a:rPr lang="en-US" sz="2000" smtClean="0"/>
              <a:t>If all entries in the pivot column are nonpositive, the linear program is unbounded.</a:t>
            </a:r>
          </a:p>
          <a:p>
            <a:pPr lvl="1" eaLnBrk="1" hangingPunct="1"/>
            <a:r>
              <a:rPr lang="en-US" sz="2400" smtClean="0"/>
              <a:t>Infeasible Linear Programs</a:t>
            </a:r>
          </a:p>
          <a:p>
            <a:pPr lvl="2" eaLnBrk="1" hangingPunct="1"/>
            <a:r>
              <a:rPr lang="en-US" sz="2000" smtClean="0"/>
              <a:t>If an artificial variable remains positive in the “optimal tableau,” the problem is infeasible.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Zástupný symbol pro číslo snímku 5"/>
          <p:cNvSpPr>
            <a:spLocks noGrp="1"/>
          </p:cNvSpPr>
          <p:nvPr>
            <p:ph type="sldNum" sz="quarter" idx="12"/>
          </p:nvPr>
        </p:nvSpPr>
        <p:spPr>
          <a:noFill/>
        </p:spPr>
        <p:txBody>
          <a:bodyPr/>
          <a:lstStyle/>
          <a:p>
            <a:fld id="{A8D620F6-7E00-4425-88BB-AA8061792BFE}" type="slidenum">
              <a:rPr lang="en-CA" smtClean="0"/>
              <a:pPr/>
              <a:t>27</a:t>
            </a:fld>
            <a:endParaRPr lang="en-CA" smtClean="0"/>
          </a:p>
        </p:txBody>
      </p:sp>
      <p:sp>
        <p:nvSpPr>
          <p:cNvPr id="32771" name="Rectangle 2"/>
          <p:cNvSpPr>
            <a:spLocks noGrp="1" noChangeArrowheads="1"/>
          </p:cNvSpPr>
          <p:nvPr>
            <p:ph type="title"/>
          </p:nvPr>
        </p:nvSpPr>
        <p:spPr/>
        <p:txBody>
          <a:bodyPr/>
          <a:lstStyle/>
          <a:p>
            <a:pPr eaLnBrk="1" hangingPunct="1"/>
            <a:r>
              <a:rPr lang="en-US" smtClean="0"/>
              <a:t>Simple transportation problem</a:t>
            </a:r>
          </a:p>
        </p:txBody>
      </p:sp>
      <p:sp>
        <p:nvSpPr>
          <p:cNvPr id="32772" name="Rectangle 3"/>
          <p:cNvSpPr>
            <a:spLocks noGrp="1" noChangeArrowheads="1"/>
          </p:cNvSpPr>
          <p:nvPr>
            <p:ph type="body" idx="1"/>
          </p:nvPr>
        </p:nvSpPr>
        <p:spPr/>
        <p:txBody>
          <a:bodyPr/>
          <a:lstStyle/>
          <a:p>
            <a:pPr eaLnBrk="1" hangingPunct="1">
              <a:lnSpc>
                <a:spcPct val="90000"/>
              </a:lnSpc>
              <a:spcAft>
                <a:spcPct val="20000"/>
              </a:spcAft>
            </a:pPr>
            <a:r>
              <a:rPr lang="en-US" sz="2400" b="1" smtClean="0"/>
              <a:t>Suppliers</a:t>
            </a:r>
            <a:r>
              <a:rPr lang="en-US" sz="2400" smtClean="0"/>
              <a:t>, source – supply of </a:t>
            </a:r>
            <a:r>
              <a:rPr lang="en-US" sz="2400" i="1" smtClean="0"/>
              <a:t>i-th</a:t>
            </a:r>
            <a:r>
              <a:rPr lang="en-US" sz="2400" smtClean="0"/>
              <a:t> supplier</a:t>
            </a:r>
            <a:r>
              <a:rPr lang="en-US" sz="2400" baseline="-25000" smtClean="0"/>
              <a:t> </a:t>
            </a:r>
            <a:r>
              <a:rPr lang="en-US" sz="2400" smtClean="0"/>
              <a:t>a</a:t>
            </a:r>
            <a:r>
              <a:rPr lang="en-US" sz="2400" baseline="-25000" smtClean="0"/>
              <a:t>i</a:t>
            </a:r>
            <a:endParaRPr lang="en-US" sz="2400" smtClean="0"/>
          </a:p>
          <a:p>
            <a:pPr eaLnBrk="1" hangingPunct="1">
              <a:lnSpc>
                <a:spcPct val="90000"/>
              </a:lnSpc>
              <a:spcAft>
                <a:spcPct val="20000"/>
              </a:spcAft>
            </a:pPr>
            <a:r>
              <a:rPr lang="en-US" sz="2400" b="1" smtClean="0"/>
              <a:t>Demands</a:t>
            </a:r>
            <a:r>
              <a:rPr lang="en-US" sz="2400" smtClean="0"/>
              <a:t>, destinations – demand of </a:t>
            </a:r>
            <a:r>
              <a:rPr lang="en-US" sz="2400" i="1" smtClean="0"/>
              <a:t>j-th</a:t>
            </a:r>
            <a:r>
              <a:rPr lang="en-US" sz="2400" smtClean="0"/>
              <a:t> destination</a:t>
            </a:r>
            <a:r>
              <a:rPr lang="cs-CZ" sz="2400" smtClean="0"/>
              <a:t> b</a:t>
            </a:r>
            <a:r>
              <a:rPr lang="cs-CZ" sz="2400" baseline="-25000" smtClean="0"/>
              <a:t>j</a:t>
            </a:r>
            <a:endParaRPr lang="en-US" sz="2400" baseline="-25000" smtClean="0"/>
          </a:p>
          <a:p>
            <a:pPr eaLnBrk="1" hangingPunct="1">
              <a:lnSpc>
                <a:spcPct val="90000"/>
              </a:lnSpc>
              <a:spcAft>
                <a:spcPct val="20000"/>
              </a:spcAft>
            </a:pPr>
            <a:r>
              <a:rPr lang="en-US" sz="2400" b="1" smtClean="0"/>
              <a:t>Route</a:t>
            </a:r>
            <a:r>
              <a:rPr lang="en-US" sz="2400" smtClean="0"/>
              <a:t> (i,j) – unique connection between supplier and demand</a:t>
            </a:r>
          </a:p>
          <a:p>
            <a:pPr eaLnBrk="1" hangingPunct="1">
              <a:lnSpc>
                <a:spcPct val="90000"/>
              </a:lnSpc>
              <a:spcAft>
                <a:spcPct val="20000"/>
              </a:spcAft>
            </a:pPr>
            <a:r>
              <a:rPr lang="en-US" sz="2400" smtClean="0"/>
              <a:t>Unit </a:t>
            </a:r>
            <a:r>
              <a:rPr lang="en-US" sz="2400" b="1" smtClean="0"/>
              <a:t>transportation costs</a:t>
            </a:r>
            <a:r>
              <a:rPr lang="en-US" sz="2400" smtClean="0"/>
              <a:t> (distances) between each origin and destination – c</a:t>
            </a:r>
            <a:r>
              <a:rPr lang="en-US" sz="2400" baseline="-25000" smtClean="0"/>
              <a:t>ij</a:t>
            </a:r>
            <a:endParaRPr lang="en-US" sz="2400" smtClean="0"/>
          </a:p>
          <a:p>
            <a:pPr eaLnBrk="1" hangingPunct="1">
              <a:lnSpc>
                <a:spcPct val="90000"/>
              </a:lnSpc>
              <a:spcAft>
                <a:spcPct val="20000"/>
              </a:spcAft>
            </a:pPr>
            <a:r>
              <a:rPr lang="en-US" sz="2400" smtClean="0"/>
              <a:t>x</a:t>
            </a:r>
            <a:r>
              <a:rPr lang="en-US" sz="2400" baseline="-25000" smtClean="0"/>
              <a:t>ij</a:t>
            </a:r>
            <a:r>
              <a:rPr lang="en-US" sz="2400" smtClean="0"/>
              <a:t> – number of </a:t>
            </a:r>
            <a:r>
              <a:rPr lang="en-US" sz="2400" b="1" smtClean="0"/>
              <a:t>units shipped</a:t>
            </a:r>
            <a:r>
              <a:rPr lang="en-US" sz="2400" smtClean="0"/>
              <a:t> from </a:t>
            </a:r>
            <a:r>
              <a:rPr lang="en-US" sz="2400" u="sng" smtClean="0"/>
              <a:t>supplier</a:t>
            </a:r>
            <a:r>
              <a:rPr lang="en-US" sz="2400" smtClean="0"/>
              <a:t> </a:t>
            </a:r>
            <a:r>
              <a:rPr lang="en-US" sz="2400" i="1" smtClean="0"/>
              <a:t>i</a:t>
            </a:r>
            <a:r>
              <a:rPr lang="en-US" sz="2400" smtClean="0"/>
              <a:t> to </a:t>
            </a:r>
            <a:r>
              <a:rPr lang="en-US" sz="2400" u="sng" smtClean="0"/>
              <a:t>demand</a:t>
            </a:r>
            <a:r>
              <a:rPr lang="en-US" sz="2400" smtClean="0"/>
              <a:t> </a:t>
            </a:r>
            <a:r>
              <a:rPr lang="en-US" sz="2400" i="1" smtClean="0"/>
              <a:t>j</a:t>
            </a:r>
            <a:endParaRPr lang="en-US" sz="2400" smtClean="0"/>
          </a:p>
          <a:p>
            <a:pPr eaLnBrk="1" hangingPunct="1">
              <a:lnSpc>
                <a:spcPct val="90000"/>
              </a:lnSpc>
              <a:spcAft>
                <a:spcPct val="20000"/>
              </a:spcAft>
            </a:pPr>
            <a:r>
              <a:rPr lang="en-US" sz="2400" b="1" smtClean="0"/>
              <a:t>Goal</a:t>
            </a:r>
            <a:r>
              <a:rPr lang="en-US" sz="2400" smtClean="0"/>
              <a:t>: Minimize of the cost of shipping goods or maximize the profit of shipping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Zástupný symbol pro číslo snímku 5"/>
          <p:cNvSpPr>
            <a:spLocks noGrp="1"/>
          </p:cNvSpPr>
          <p:nvPr>
            <p:ph type="sldNum" sz="quarter" idx="12"/>
          </p:nvPr>
        </p:nvSpPr>
        <p:spPr>
          <a:noFill/>
        </p:spPr>
        <p:txBody>
          <a:bodyPr/>
          <a:lstStyle/>
          <a:p>
            <a:fld id="{B5B75692-B007-469E-A23B-FCD1AC009480}" type="slidenum">
              <a:rPr lang="en-CA" smtClean="0"/>
              <a:pPr/>
              <a:t>28</a:t>
            </a:fld>
            <a:endParaRPr lang="en-CA" smtClean="0"/>
          </a:p>
        </p:txBody>
      </p:sp>
      <p:sp>
        <p:nvSpPr>
          <p:cNvPr id="33795" name="Rectangle 2"/>
          <p:cNvSpPr>
            <a:spLocks noGrp="1" noChangeArrowheads="1"/>
          </p:cNvSpPr>
          <p:nvPr>
            <p:ph type="title"/>
          </p:nvPr>
        </p:nvSpPr>
        <p:spPr/>
        <p:txBody>
          <a:bodyPr/>
          <a:lstStyle/>
          <a:p>
            <a:pPr eaLnBrk="1" hangingPunct="1"/>
            <a:r>
              <a:rPr lang="en-US" smtClean="0"/>
              <a:t>Transportation table</a:t>
            </a:r>
          </a:p>
        </p:txBody>
      </p:sp>
      <p:grpSp>
        <p:nvGrpSpPr>
          <p:cNvPr id="33796" name="Group 4"/>
          <p:cNvGrpSpPr>
            <a:grpSpLocks/>
          </p:cNvGrpSpPr>
          <p:nvPr/>
        </p:nvGrpSpPr>
        <p:grpSpPr bwMode="auto">
          <a:xfrm>
            <a:off x="1403350" y="2349500"/>
            <a:ext cx="5765800" cy="3989388"/>
            <a:chOff x="1248" y="1968"/>
            <a:chExt cx="3360" cy="1968"/>
          </a:xfrm>
        </p:grpSpPr>
        <p:sp>
          <p:nvSpPr>
            <p:cNvPr id="33797" name="Rectangle 5"/>
            <p:cNvSpPr>
              <a:spLocks noChangeArrowheads="1"/>
            </p:cNvSpPr>
            <p:nvPr/>
          </p:nvSpPr>
          <p:spPr bwMode="auto">
            <a:xfrm>
              <a:off x="1488" y="2112"/>
              <a:ext cx="2592" cy="1440"/>
            </a:xfrm>
            <a:prstGeom prst="rect">
              <a:avLst/>
            </a:prstGeom>
            <a:solidFill>
              <a:schemeClr val="hlink"/>
            </a:solidFill>
            <a:ln w="9525">
              <a:solidFill>
                <a:schemeClr val="tx1"/>
              </a:solidFill>
              <a:miter lim="800000"/>
              <a:headEnd/>
              <a:tailEnd/>
            </a:ln>
          </p:spPr>
          <p:txBody>
            <a:bodyPr wrap="none" anchor="ctr"/>
            <a:lstStyle/>
            <a:p>
              <a:endParaRPr lang="cs-CZ"/>
            </a:p>
          </p:txBody>
        </p:sp>
        <p:sp>
          <p:nvSpPr>
            <p:cNvPr id="33798" name="AutoShape 6"/>
            <p:cNvSpPr>
              <a:spLocks noChangeArrowheads="1"/>
            </p:cNvSpPr>
            <p:nvPr/>
          </p:nvSpPr>
          <p:spPr bwMode="auto">
            <a:xfrm>
              <a:off x="1248" y="2304"/>
              <a:ext cx="3360" cy="624"/>
            </a:xfrm>
            <a:prstGeom prst="rightArrow">
              <a:avLst>
                <a:gd name="adj1" fmla="val 37500"/>
                <a:gd name="adj2" fmla="val 72269"/>
              </a:avLst>
            </a:prstGeom>
            <a:solidFill>
              <a:schemeClr val="hlink"/>
            </a:solidFill>
            <a:ln w="9525">
              <a:solidFill>
                <a:schemeClr val="tx1"/>
              </a:solidFill>
              <a:miter lim="800000"/>
              <a:headEnd/>
              <a:tailEnd/>
            </a:ln>
          </p:spPr>
          <p:txBody>
            <a:bodyPr wrap="none" tIns="144000" rIns="0" anchorCtr="1"/>
            <a:lstStyle/>
            <a:p>
              <a:pPr algn="r"/>
              <a:r>
                <a:rPr lang="en-GB" sz="2000" b="1" i="1"/>
                <a:t>                         </a:t>
              </a:r>
              <a:r>
                <a:rPr lang="cs-CZ" sz="2000" b="1" i="1"/>
                <a:t>Transhipment from supply locations</a:t>
              </a:r>
              <a:endParaRPr lang="en-GB" sz="2000" b="1" i="1"/>
            </a:p>
          </p:txBody>
        </p:sp>
        <p:sp>
          <p:nvSpPr>
            <p:cNvPr id="33799" name="AutoShape 7"/>
            <p:cNvSpPr>
              <a:spLocks noChangeArrowheads="1"/>
            </p:cNvSpPr>
            <p:nvPr/>
          </p:nvSpPr>
          <p:spPr bwMode="auto">
            <a:xfrm>
              <a:off x="1680" y="1968"/>
              <a:ext cx="624" cy="1968"/>
            </a:xfrm>
            <a:prstGeom prst="downArrow">
              <a:avLst>
                <a:gd name="adj1" fmla="val 50000"/>
                <a:gd name="adj2" fmla="val 51119"/>
              </a:avLst>
            </a:prstGeom>
            <a:solidFill>
              <a:schemeClr val="hlink"/>
            </a:solidFill>
            <a:ln w="9525">
              <a:solidFill>
                <a:schemeClr val="tx1"/>
              </a:solidFill>
              <a:miter lim="800000"/>
              <a:headEnd/>
              <a:tailEnd/>
            </a:ln>
          </p:spPr>
          <p:txBody>
            <a:bodyPr wrap="none" anchor="ctr"/>
            <a:lstStyle/>
            <a:p>
              <a:pPr algn="ctr"/>
              <a:endParaRPr lang="en-GB" b="1" i="1" baseline="-25000"/>
            </a:p>
            <a:p>
              <a:pPr algn="ctr"/>
              <a:endParaRPr lang="en-GB" b="1" i="1" baseline="-25000"/>
            </a:p>
            <a:p>
              <a:pPr algn="ctr"/>
              <a:endParaRPr lang="en-GB" b="1" i="1" baseline="-25000"/>
            </a:p>
            <a:p>
              <a:pPr algn="ctr"/>
              <a:endParaRPr lang="en-GB" b="1" i="1" baseline="-25000"/>
            </a:p>
            <a:p>
              <a:pPr algn="ctr"/>
              <a:endParaRPr lang="cs-CZ" sz="2000" b="1" i="1"/>
            </a:p>
            <a:p>
              <a:pPr algn="ctr"/>
              <a:r>
                <a:rPr lang="cs-CZ" sz="2000" b="1" i="1"/>
                <a:t>Transhipment </a:t>
              </a:r>
            </a:p>
            <a:p>
              <a:pPr algn="ctr"/>
              <a:r>
                <a:rPr lang="cs-CZ" sz="2000" b="1" i="1"/>
                <a:t>to</a:t>
              </a:r>
            </a:p>
            <a:p>
              <a:pPr algn="ctr"/>
              <a:r>
                <a:rPr lang="cs-CZ" sz="2000" b="1" i="1"/>
                <a:t> demand</a:t>
              </a:r>
            </a:p>
            <a:p>
              <a:pPr algn="ctr"/>
              <a:r>
                <a:rPr lang="cs-CZ" sz="2000" b="1" i="1"/>
                <a:t>locations</a:t>
              </a:r>
              <a:r>
                <a:rPr lang="cs-CZ" sz="2800" b="1" i="1" baseline="-25000"/>
                <a:t> </a:t>
              </a:r>
              <a:endParaRPr lang="en-GB" sz="2800" b="1" i="1" baseline="-25000"/>
            </a:p>
            <a:p>
              <a:pPr algn="ctr"/>
              <a:endParaRPr lang="en-GB" sz="2800" b="1" i="1" baseline="-25000"/>
            </a:p>
          </p:txBody>
        </p:sp>
        <p:sp>
          <p:nvSpPr>
            <p:cNvPr id="33800" name="Rectangle 8"/>
            <p:cNvSpPr>
              <a:spLocks noChangeArrowheads="1"/>
            </p:cNvSpPr>
            <p:nvPr/>
          </p:nvSpPr>
          <p:spPr bwMode="auto">
            <a:xfrm>
              <a:off x="1832" y="2496"/>
              <a:ext cx="312" cy="240"/>
            </a:xfrm>
            <a:prstGeom prst="rect">
              <a:avLst/>
            </a:prstGeom>
            <a:solidFill>
              <a:schemeClr val="hlink"/>
            </a:solidFill>
            <a:ln w="9525">
              <a:solidFill>
                <a:schemeClr val="tx1"/>
              </a:solidFill>
              <a:miter lim="800000"/>
              <a:headEnd/>
              <a:tailEnd/>
            </a:ln>
          </p:spPr>
          <p:txBody>
            <a:bodyPr wrap="none" anchor="ctr"/>
            <a:lstStyle/>
            <a:p>
              <a:endParaRPr lang="cs-CZ"/>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Zástupný symbol pro číslo snímku 5"/>
          <p:cNvSpPr>
            <a:spLocks noGrp="1"/>
          </p:cNvSpPr>
          <p:nvPr>
            <p:ph type="sldNum" sz="quarter" idx="12"/>
          </p:nvPr>
        </p:nvSpPr>
        <p:spPr>
          <a:noFill/>
        </p:spPr>
        <p:txBody>
          <a:bodyPr/>
          <a:lstStyle/>
          <a:p>
            <a:fld id="{90AA5473-318D-4462-B5A8-D846E4D40F4F}" type="slidenum">
              <a:rPr lang="en-CA" smtClean="0"/>
              <a:pPr/>
              <a:t>29</a:t>
            </a:fld>
            <a:endParaRPr lang="en-CA" smtClean="0"/>
          </a:p>
        </p:txBody>
      </p:sp>
      <p:sp>
        <p:nvSpPr>
          <p:cNvPr id="34819" name="Rectangle 2"/>
          <p:cNvSpPr>
            <a:spLocks noGrp="1" noChangeArrowheads="1"/>
          </p:cNvSpPr>
          <p:nvPr>
            <p:ph type="title"/>
          </p:nvPr>
        </p:nvSpPr>
        <p:spPr/>
        <p:txBody>
          <a:bodyPr/>
          <a:lstStyle/>
          <a:p>
            <a:pPr eaLnBrk="1" hangingPunct="1"/>
            <a:r>
              <a:rPr lang="en-US" smtClean="0"/>
              <a:t>Balanced transportation model</a:t>
            </a:r>
          </a:p>
        </p:txBody>
      </p:sp>
      <p:sp>
        <p:nvSpPr>
          <p:cNvPr id="34820" name="Rectangle 3"/>
          <p:cNvSpPr>
            <a:spLocks noGrp="1" noChangeArrowheads="1"/>
          </p:cNvSpPr>
          <p:nvPr>
            <p:ph type="body" idx="1"/>
          </p:nvPr>
        </p:nvSpPr>
        <p:spPr>
          <a:xfrm>
            <a:off x="539750" y="1844675"/>
            <a:ext cx="8424863" cy="4784725"/>
          </a:xfrm>
          <a:noFill/>
        </p:spPr>
        <p:txBody>
          <a:bodyPr/>
          <a:lstStyle/>
          <a:p>
            <a:pPr eaLnBrk="1" hangingPunct="1">
              <a:buFontTx/>
              <a:buNone/>
            </a:pPr>
            <a:r>
              <a:rPr lang="en-US" smtClean="0">
                <a:latin typeface="Symbol" pitchFamily="18" charset="2"/>
                <a:sym typeface="Symbol" pitchFamily="18" charset="2"/>
              </a:rPr>
              <a:t>		</a:t>
            </a:r>
            <a:r>
              <a:rPr lang="en-US" baseline="-25000" smtClean="0">
                <a:sym typeface="MT Symbol" pitchFamily="82" charset="2"/>
              </a:rPr>
              <a:t>j</a:t>
            </a:r>
            <a:r>
              <a:rPr lang="en-US" smtClean="0">
                <a:sym typeface="MT Symbol" pitchFamily="82" charset="2"/>
              </a:rPr>
              <a:t> x</a:t>
            </a:r>
            <a:r>
              <a:rPr lang="en-US" baseline="-25000" smtClean="0">
                <a:sym typeface="MT Symbol" pitchFamily="82" charset="2"/>
              </a:rPr>
              <a:t>ij</a:t>
            </a:r>
            <a:r>
              <a:rPr lang="en-US" smtClean="0">
                <a:sym typeface="MT Symbol" pitchFamily="82" charset="2"/>
              </a:rPr>
              <a:t> = a</a:t>
            </a:r>
            <a:r>
              <a:rPr lang="en-US" baseline="-25000" smtClean="0">
                <a:sym typeface="MT Symbol" pitchFamily="82" charset="2"/>
              </a:rPr>
              <a:t>i</a:t>
            </a:r>
            <a:r>
              <a:rPr lang="en-US" smtClean="0">
                <a:sym typeface="MT Symbol" pitchFamily="82" charset="2"/>
              </a:rPr>
              <a:t> , i=1,…,m</a:t>
            </a:r>
          </a:p>
          <a:p>
            <a:pPr eaLnBrk="1" hangingPunct="1">
              <a:buFontTx/>
              <a:buNone/>
            </a:pPr>
            <a:r>
              <a:rPr lang="en-US" smtClean="0">
                <a:latin typeface="Symbol" pitchFamily="18" charset="2"/>
                <a:sym typeface="Symbol" pitchFamily="18" charset="2"/>
              </a:rPr>
              <a:t>		</a:t>
            </a:r>
            <a:r>
              <a:rPr lang="en-US" baseline="-25000" smtClean="0">
                <a:sym typeface="MT Symbol" pitchFamily="82" charset="2"/>
              </a:rPr>
              <a:t>i</a:t>
            </a:r>
            <a:r>
              <a:rPr lang="en-US" smtClean="0">
                <a:sym typeface="MT Symbol" pitchFamily="82" charset="2"/>
              </a:rPr>
              <a:t> x</a:t>
            </a:r>
            <a:r>
              <a:rPr lang="en-US" baseline="-25000" smtClean="0">
                <a:sym typeface="MT Symbol" pitchFamily="82" charset="2"/>
              </a:rPr>
              <a:t>ij</a:t>
            </a:r>
            <a:r>
              <a:rPr lang="en-US" smtClean="0">
                <a:sym typeface="MT Symbol" pitchFamily="82" charset="2"/>
              </a:rPr>
              <a:t> = b</a:t>
            </a:r>
            <a:r>
              <a:rPr lang="en-US" baseline="-25000" smtClean="0">
                <a:sym typeface="MT Symbol" pitchFamily="82" charset="2"/>
              </a:rPr>
              <a:t>j</a:t>
            </a:r>
            <a:r>
              <a:rPr lang="en-US" smtClean="0">
                <a:sym typeface="MT Symbol" pitchFamily="82" charset="2"/>
              </a:rPr>
              <a:t> , j=1,…,n</a:t>
            </a:r>
          </a:p>
          <a:p>
            <a:pPr eaLnBrk="1" hangingPunct="1">
              <a:buFontTx/>
              <a:buNone/>
            </a:pPr>
            <a:r>
              <a:rPr lang="en-US" smtClean="0">
                <a:sym typeface="MT Symbol" pitchFamily="82" charset="2"/>
              </a:rPr>
              <a:t>		x</a:t>
            </a:r>
            <a:r>
              <a:rPr lang="en-US" baseline="-25000" smtClean="0">
                <a:sym typeface="MT Symbol" pitchFamily="82" charset="2"/>
              </a:rPr>
              <a:t>ij</a:t>
            </a:r>
            <a:r>
              <a:rPr lang="en-US" smtClean="0">
                <a:sym typeface="MT Symbol" pitchFamily="82" charset="2"/>
              </a:rPr>
              <a:t> </a:t>
            </a:r>
            <a:r>
              <a:rPr lang="en-US" smtClean="0">
                <a:sym typeface="Symbol" pitchFamily="18" charset="2"/>
              </a:rPr>
              <a:t></a:t>
            </a:r>
            <a:r>
              <a:rPr lang="en-US" smtClean="0">
                <a:sym typeface="MT Symbol" pitchFamily="82" charset="2"/>
              </a:rPr>
              <a:t> 0</a:t>
            </a:r>
          </a:p>
          <a:p>
            <a:pPr eaLnBrk="1" hangingPunct="1">
              <a:buFontTx/>
              <a:buNone/>
            </a:pPr>
            <a:r>
              <a:rPr lang="en-US" smtClean="0">
                <a:latin typeface="Symbol" pitchFamily="18" charset="2"/>
                <a:sym typeface="Symbol" pitchFamily="18" charset="2"/>
              </a:rPr>
              <a:t>		</a:t>
            </a:r>
            <a:r>
              <a:rPr lang="en-US" baseline="-25000" smtClean="0">
                <a:sym typeface="MT Symbol" pitchFamily="82" charset="2"/>
              </a:rPr>
              <a:t>i </a:t>
            </a:r>
            <a:r>
              <a:rPr lang="en-US" smtClean="0">
                <a:latin typeface="Symbol" pitchFamily="18" charset="2"/>
                <a:sym typeface="Symbol" pitchFamily="18" charset="2"/>
              </a:rPr>
              <a:t></a:t>
            </a:r>
            <a:r>
              <a:rPr lang="en-US" baseline="-25000" smtClean="0">
                <a:sym typeface="MT Symbol" pitchFamily="82" charset="2"/>
              </a:rPr>
              <a:t>j</a:t>
            </a:r>
            <a:r>
              <a:rPr lang="en-US" smtClean="0">
                <a:sym typeface="MT Symbol" pitchFamily="82" charset="2"/>
              </a:rPr>
              <a:t> c</a:t>
            </a:r>
            <a:r>
              <a:rPr lang="en-US" baseline="-25000" smtClean="0">
                <a:sym typeface="MT Symbol" pitchFamily="82" charset="2"/>
              </a:rPr>
              <a:t>ij</a:t>
            </a:r>
            <a:r>
              <a:rPr lang="en-US" smtClean="0">
                <a:sym typeface="MT Symbol" pitchFamily="82" charset="2"/>
              </a:rPr>
              <a:t>.x</a:t>
            </a:r>
            <a:r>
              <a:rPr lang="en-US" baseline="-25000" smtClean="0">
                <a:sym typeface="MT Symbol" pitchFamily="82" charset="2"/>
              </a:rPr>
              <a:t>ij</a:t>
            </a:r>
            <a:r>
              <a:rPr lang="en-US" smtClean="0">
                <a:sym typeface="MT Symbol" pitchFamily="82" charset="2"/>
              </a:rPr>
              <a:t> </a:t>
            </a:r>
            <a:r>
              <a:rPr lang="en-US" smtClean="0">
                <a:sym typeface="Symbol" pitchFamily="18" charset="2"/>
              </a:rPr>
              <a:t></a:t>
            </a:r>
            <a:r>
              <a:rPr lang="en-US" smtClean="0">
                <a:sym typeface="MT Symbol" pitchFamily="82" charset="2"/>
              </a:rPr>
              <a:t> MIN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Abstract algebra</a:t>
            </a:r>
          </a:p>
        </p:txBody>
      </p:sp>
      <p:sp>
        <p:nvSpPr>
          <p:cNvPr id="10243" name="Rectangle 3"/>
          <p:cNvSpPr>
            <a:spLocks noGrp="1" noChangeArrowheads="1"/>
          </p:cNvSpPr>
          <p:nvPr>
            <p:ph type="body" idx="1"/>
          </p:nvPr>
        </p:nvSpPr>
        <p:spPr>
          <a:xfrm>
            <a:off x="457200" y="1828800"/>
            <a:ext cx="8229600" cy="4840288"/>
          </a:xfrm>
        </p:spPr>
        <p:txBody>
          <a:bodyPr/>
          <a:lstStyle/>
          <a:p>
            <a:pPr eaLnBrk="1" hangingPunct="1">
              <a:buFont typeface="Wingdings" pitchFamily="2" charset="2"/>
              <a:buNone/>
              <a:defRPr/>
            </a:pPr>
            <a:r>
              <a:rPr lang="en-US" sz="2800" dirty="0" smtClean="0"/>
              <a:t>Algebraic structure</a:t>
            </a:r>
            <a:r>
              <a:rPr lang="cs-CZ" sz="2800" dirty="0" smtClean="0"/>
              <a:t>s</a:t>
            </a:r>
          </a:p>
          <a:p>
            <a:pPr eaLnBrk="1" hangingPunct="1">
              <a:defRPr/>
            </a:pPr>
            <a:r>
              <a:rPr lang="cs-CZ" sz="2800" dirty="0" err="1" smtClean="0"/>
              <a:t>Group</a:t>
            </a:r>
            <a:r>
              <a:rPr lang="cs-CZ" sz="2800" dirty="0" smtClean="0"/>
              <a:t>, </a:t>
            </a:r>
            <a:r>
              <a:rPr lang="en-US" sz="2800" dirty="0" err="1" smtClean="0"/>
              <a:t>Abelian</a:t>
            </a:r>
            <a:r>
              <a:rPr lang="en-US" sz="2800" dirty="0" smtClean="0"/>
              <a:t> group</a:t>
            </a:r>
            <a:endParaRPr lang="cs-CZ" sz="2800" dirty="0" smtClean="0"/>
          </a:p>
          <a:p>
            <a:pPr eaLnBrk="1" hangingPunct="1">
              <a:defRPr/>
            </a:pPr>
            <a:r>
              <a:rPr lang="cs-CZ" sz="2800" i="1" dirty="0" err="1" smtClean="0">
                <a:solidFill>
                  <a:schemeClr val="bg1">
                    <a:lumMod val="50000"/>
                  </a:schemeClr>
                </a:solidFill>
              </a:rPr>
              <a:t>Field</a:t>
            </a:r>
            <a:endParaRPr lang="cs-CZ" sz="2800" i="1" dirty="0" smtClean="0">
              <a:solidFill>
                <a:schemeClr val="bg1">
                  <a:lumMod val="50000"/>
                </a:schemeClr>
              </a:solidFill>
            </a:endParaRPr>
          </a:p>
          <a:p>
            <a:pPr eaLnBrk="1" hangingPunct="1">
              <a:defRPr/>
            </a:pPr>
            <a:r>
              <a:rPr lang="cs-CZ" sz="2800" i="1" dirty="0" smtClean="0">
                <a:solidFill>
                  <a:schemeClr val="bg1">
                    <a:lumMod val="50000"/>
                  </a:schemeClr>
                </a:solidFill>
              </a:rPr>
              <a:t>Ring</a:t>
            </a:r>
          </a:p>
          <a:p>
            <a:pPr eaLnBrk="1" hangingPunct="1">
              <a:defRPr/>
            </a:pPr>
            <a:r>
              <a:rPr lang="cs-CZ" sz="2800" dirty="0" err="1" smtClean="0"/>
              <a:t>Vector</a:t>
            </a:r>
            <a:r>
              <a:rPr lang="cs-CZ" sz="2800" dirty="0" smtClean="0"/>
              <a:t> </a:t>
            </a:r>
            <a:r>
              <a:rPr lang="cs-CZ" sz="2800" dirty="0" err="1" smtClean="0"/>
              <a:t>space</a:t>
            </a:r>
            <a:r>
              <a:rPr lang="en-US" sz="2800" dirty="0" smtClean="0"/>
              <a:t> </a:t>
            </a:r>
            <a:endParaRPr lang="cs-CZ" sz="2800" dirty="0" smtClean="0"/>
          </a:p>
          <a:p>
            <a:pPr lvl="2" eaLnBrk="1" hangingPunct="1">
              <a:lnSpc>
                <a:spcPct val="90000"/>
              </a:lnSpc>
              <a:defRPr/>
            </a:pPr>
            <a:r>
              <a:rPr lang="en-US" dirty="0" smtClean="0"/>
              <a:t>Vector space over a field F </a:t>
            </a:r>
            <a:r>
              <a:rPr lang="cs-CZ" dirty="0" smtClean="0"/>
              <a:t>     </a:t>
            </a:r>
            <a:r>
              <a:rPr lang="en-US" dirty="0" smtClean="0"/>
              <a:t>(</a:t>
            </a:r>
            <a:r>
              <a:rPr lang="en-US" i="1" dirty="0" smtClean="0"/>
              <a:t>V, F</a:t>
            </a:r>
            <a:r>
              <a:rPr lang="en-US" dirty="0" smtClean="0"/>
              <a:t>, +, ×)</a:t>
            </a:r>
          </a:p>
          <a:p>
            <a:pPr lvl="3" eaLnBrk="1" hangingPunct="1">
              <a:lnSpc>
                <a:spcPct val="90000"/>
              </a:lnSpc>
              <a:defRPr/>
            </a:pPr>
            <a:r>
              <a:rPr lang="en-US" dirty="0" smtClean="0"/>
              <a:t>set of vectors V together with a set of scalars F and two operations</a:t>
            </a:r>
          </a:p>
          <a:p>
            <a:pPr lvl="3" eaLnBrk="1" hangingPunct="1">
              <a:lnSpc>
                <a:spcPct val="90000"/>
              </a:lnSpc>
              <a:defRPr/>
            </a:pPr>
            <a:r>
              <a:rPr lang="en-US" dirty="0" smtClean="0"/>
              <a:t>vector addition: </a:t>
            </a:r>
            <a:r>
              <a:rPr lang="en-US" i="1" dirty="0" smtClean="0"/>
              <a:t>V + V </a:t>
            </a:r>
            <a:r>
              <a:rPr lang="en-US" i="1" dirty="0" smtClean="0">
                <a:sym typeface="Symbol" pitchFamily="18" charset="2"/>
              </a:rPr>
              <a:t></a:t>
            </a:r>
            <a:r>
              <a:rPr lang="en-US" i="1" dirty="0" smtClean="0"/>
              <a:t> V</a:t>
            </a:r>
            <a:r>
              <a:rPr lang="en-US" dirty="0" smtClean="0"/>
              <a:t> </a:t>
            </a:r>
          </a:p>
          <a:p>
            <a:pPr lvl="3" eaLnBrk="1" hangingPunct="1">
              <a:lnSpc>
                <a:spcPct val="90000"/>
              </a:lnSpc>
              <a:defRPr/>
            </a:pPr>
            <a:r>
              <a:rPr lang="en-US" dirty="0" smtClean="0"/>
              <a:t>scalar multiplication: </a:t>
            </a:r>
            <a:r>
              <a:rPr lang="en-US" i="1" dirty="0" smtClean="0"/>
              <a:t>F × V </a:t>
            </a:r>
            <a:r>
              <a:rPr lang="en-US" i="1" dirty="0" smtClean="0">
                <a:sym typeface="Symbol" pitchFamily="18" charset="2"/>
              </a:rPr>
              <a:t></a:t>
            </a:r>
            <a:r>
              <a:rPr lang="en-US" i="1" dirty="0" smtClean="0"/>
              <a:t> V</a:t>
            </a:r>
          </a:p>
          <a:p>
            <a:pPr lvl="3" eaLnBrk="1" hangingPunct="1">
              <a:lnSpc>
                <a:spcPct val="90000"/>
              </a:lnSpc>
              <a:defRPr/>
            </a:pPr>
            <a:r>
              <a:rPr lang="en-US" dirty="0" smtClean="0"/>
              <a:t>axioms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Zástupný symbol pro číslo snímku 5"/>
          <p:cNvSpPr>
            <a:spLocks noGrp="1"/>
          </p:cNvSpPr>
          <p:nvPr>
            <p:ph type="sldNum" sz="quarter" idx="12"/>
          </p:nvPr>
        </p:nvSpPr>
        <p:spPr>
          <a:noFill/>
        </p:spPr>
        <p:txBody>
          <a:bodyPr/>
          <a:lstStyle/>
          <a:p>
            <a:fld id="{210487BB-3305-4051-92FD-E1365E385688}" type="slidenum">
              <a:rPr lang="en-CA" smtClean="0"/>
              <a:pPr/>
              <a:t>30</a:t>
            </a:fld>
            <a:endParaRPr lang="en-CA" smtClean="0"/>
          </a:p>
        </p:txBody>
      </p:sp>
      <p:sp>
        <p:nvSpPr>
          <p:cNvPr id="35843" name="Rectangle 2"/>
          <p:cNvSpPr>
            <a:spLocks noGrp="1" noChangeArrowheads="1"/>
          </p:cNvSpPr>
          <p:nvPr>
            <p:ph type="title"/>
          </p:nvPr>
        </p:nvSpPr>
        <p:spPr/>
        <p:txBody>
          <a:bodyPr/>
          <a:lstStyle/>
          <a:p>
            <a:pPr eaLnBrk="1" hangingPunct="1"/>
            <a:r>
              <a:rPr lang="en-US" smtClean="0"/>
              <a:t>Balanced transportation system</a:t>
            </a:r>
          </a:p>
        </p:txBody>
      </p:sp>
      <p:sp>
        <p:nvSpPr>
          <p:cNvPr id="35844" name="Rectangle 3"/>
          <p:cNvSpPr>
            <a:spLocks noGrp="1" noChangeArrowheads="1"/>
          </p:cNvSpPr>
          <p:nvPr>
            <p:ph type="body" idx="1"/>
          </p:nvPr>
        </p:nvSpPr>
        <p:spPr>
          <a:xfrm>
            <a:off x="468313" y="1828800"/>
            <a:ext cx="8424862" cy="4800600"/>
          </a:xfrm>
        </p:spPr>
        <p:txBody>
          <a:bodyPr/>
          <a:lstStyle/>
          <a:p>
            <a:pPr eaLnBrk="1" hangingPunct="1">
              <a:lnSpc>
                <a:spcPct val="90000"/>
              </a:lnSpc>
              <a:buFont typeface="Wingdings" pitchFamily="2" charset="2"/>
              <a:buNone/>
            </a:pPr>
            <a:r>
              <a:rPr lang="en-US" sz="2800" smtClean="0"/>
              <a:t>Total supply = total demand</a:t>
            </a:r>
            <a:r>
              <a:rPr lang="cs-CZ" sz="2800" smtClean="0"/>
              <a:t>   </a:t>
            </a:r>
            <a:r>
              <a:rPr lang="en-US" sz="2800" smtClean="0">
                <a:sym typeface="Symbol" pitchFamily="18" charset="2"/>
              </a:rPr>
              <a:t></a:t>
            </a:r>
            <a:r>
              <a:rPr lang="en-US" sz="2800" baseline="-25000" smtClean="0">
                <a:sym typeface="MT Symbol" pitchFamily="82" charset="2"/>
              </a:rPr>
              <a:t>j </a:t>
            </a:r>
            <a:r>
              <a:rPr lang="en-US" sz="2800" smtClean="0">
                <a:sym typeface="MT Symbol" pitchFamily="82" charset="2"/>
              </a:rPr>
              <a:t>a</a:t>
            </a:r>
            <a:r>
              <a:rPr lang="en-US" sz="2800" baseline="-25000" smtClean="0">
                <a:sym typeface="MT Symbol" pitchFamily="82" charset="2"/>
              </a:rPr>
              <a:t>i</a:t>
            </a:r>
            <a:r>
              <a:rPr lang="en-US" sz="2800" smtClean="0">
                <a:sym typeface="MT Symbol" pitchFamily="82" charset="2"/>
              </a:rPr>
              <a:t> = </a:t>
            </a:r>
            <a:r>
              <a:rPr lang="en-US" sz="2800" smtClean="0">
                <a:sym typeface="Symbol" pitchFamily="18" charset="2"/>
              </a:rPr>
              <a:t></a:t>
            </a:r>
            <a:r>
              <a:rPr lang="en-US" sz="2800" baseline="-25000" smtClean="0">
                <a:sym typeface="MT Symbol" pitchFamily="82" charset="2"/>
              </a:rPr>
              <a:t>j </a:t>
            </a:r>
            <a:r>
              <a:rPr lang="en-US" sz="2800" smtClean="0">
                <a:sym typeface="MT Symbol" pitchFamily="82" charset="2"/>
              </a:rPr>
              <a:t>b</a:t>
            </a:r>
            <a:r>
              <a:rPr lang="en-US" sz="2800" baseline="-25000" smtClean="0">
                <a:sym typeface="MT Symbol" pitchFamily="82" charset="2"/>
              </a:rPr>
              <a:t>j</a:t>
            </a:r>
            <a:r>
              <a:rPr lang="en-US" sz="2800" smtClean="0">
                <a:sym typeface="MT Symbol" pitchFamily="82" charset="2"/>
              </a:rPr>
              <a:t> </a:t>
            </a:r>
          </a:p>
          <a:p>
            <a:pPr lvl="1" eaLnBrk="1" hangingPunct="1">
              <a:lnSpc>
                <a:spcPct val="90000"/>
              </a:lnSpc>
              <a:spcAft>
                <a:spcPct val="35000"/>
              </a:spcAft>
            </a:pPr>
            <a:r>
              <a:rPr lang="en-US" sz="2400" smtClean="0"/>
              <a:t>dummy supplier</a:t>
            </a:r>
            <a:endParaRPr lang="en-US" sz="2400" smtClean="0">
              <a:sym typeface="MT Symbol" pitchFamily="82" charset="2"/>
            </a:endParaRPr>
          </a:p>
          <a:p>
            <a:pPr lvl="1" eaLnBrk="1" hangingPunct="1">
              <a:lnSpc>
                <a:spcPct val="90000"/>
              </a:lnSpc>
              <a:spcAft>
                <a:spcPct val="35000"/>
              </a:spcAft>
            </a:pPr>
            <a:r>
              <a:rPr lang="en-US" sz="2400" smtClean="0"/>
              <a:t>dummy destination</a:t>
            </a:r>
          </a:p>
          <a:p>
            <a:pPr eaLnBrk="1" hangingPunct="1"/>
            <a:r>
              <a:rPr lang="en-US" sz="2800" b="1" smtClean="0"/>
              <a:t>Frobenius theorem</a:t>
            </a:r>
          </a:p>
          <a:p>
            <a:pPr lvl="1" eaLnBrk="1" hangingPunct="1"/>
            <a:r>
              <a:rPr lang="en-US" sz="2400" smtClean="0"/>
              <a:t>If the system is balanced then the model is always solvable.</a:t>
            </a:r>
          </a:p>
          <a:p>
            <a:pPr lvl="1" eaLnBrk="1" hangingPunct="1"/>
            <a:r>
              <a:rPr lang="en-US" sz="2400" smtClean="0"/>
              <a:t>Basic solution </a:t>
            </a:r>
            <a:r>
              <a:rPr lang="cs-CZ" sz="2400" smtClean="0"/>
              <a:t> </a:t>
            </a:r>
            <a:r>
              <a:rPr lang="en-US" sz="2400" b="1" smtClean="0"/>
              <a:t>m+n-1 basic variables (routes)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Zástupný symbol pro číslo snímku 5"/>
          <p:cNvSpPr>
            <a:spLocks noGrp="1"/>
          </p:cNvSpPr>
          <p:nvPr>
            <p:ph type="sldNum" sz="quarter" idx="12"/>
          </p:nvPr>
        </p:nvSpPr>
        <p:spPr>
          <a:noFill/>
        </p:spPr>
        <p:txBody>
          <a:bodyPr/>
          <a:lstStyle/>
          <a:p>
            <a:fld id="{9F5D3323-70D0-4DB1-BD58-D42A10D407A9}" type="slidenum">
              <a:rPr lang="en-CA" smtClean="0"/>
              <a:pPr/>
              <a:t>31</a:t>
            </a:fld>
            <a:endParaRPr lang="en-CA" smtClean="0"/>
          </a:p>
        </p:txBody>
      </p:sp>
      <p:sp>
        <p:nvSpPr>
          <p:cNvPr id="36867" name="Rectangle 2"/>
          <p:cNvSpPr>
            <a:spLocks noGrp="1" noChangeArrowheads="1"/>
          </p:cNvSpPr>
          <p:nvPr>
            <p:ph type="title"/>
          </p:nvPr>
        </p:nvSpPr>
        <p:spPr/>
        <p:txBody>
          <a:bodyPr/>
          <a:lstStyle/>
          <a:p>
            <a:pPr eaLnBrk="1" hangingPunct="1"/>
            <a:r>
              <a:rPr lang="en-US" smtClean="0"/>
              <a:t>Solving of the TP</a:t>
            </a:r>
          </a:p>
        </p:txBody>
      </p:sp>
      <p:sp>
        <p:nvSpPr>
          <p:cNvPr id="36868" name="Rectangle 3"/>
          <p:cNvSpPr>
            <a:spLocks noGrp="1" noChangeArrowheads="1"/>
          </p:cNvSpPr>
          <p:nvPr>
            <p:ph type="body" idx="1"/>
          </p:nvPr>
        </p:nvSpPr>
        <p:spPr>
          <a:xfrm>
            <a:off x="646113" y="1758950"/>
            <a:ext cx="8255000" cy="4818063"/>
          </a:xfrm>
        </p:spPr>
        <p:txBody>
          <a:bodyPr/>
          <a:lstStyle/>
          <a:p>
            <a:pPr eaLnBrk="1" hangingPunct="1">
              <a:buSzTx/>
              <a:buFont typeface="Wingdings" pitchFamily="2" charset="2"/>
              <a:buChar char="§"/>
            </a:pPr>
            <a:r>
              <a:rPr lang="en-US" sz="2800" smtClean="0"/>
              <a:t>Initial solution must be feasible</a:t>
            </a:r>
          </a:p>
          <a:p>
            <a:pPr lvl="1" eaLnBrk="1" hangingPunct="1">
              <a:buSzTx/>
              <a:buFont typeface="Wingdings" pitchFamily="2" charset="2"/>
              <a:buChar char="§"/>
            </a:pPr>
            <a:r>
              <a:rPr lang="en-US" sz="2400" smtClean="0"/>
              <a:t>Northwest-Corner method (NWCM)</a:t>
            </a:r>
          </a:p>
          <a:p>
            <a:pPr lvl="1" eaLnBrk="1" hangingPunct="1">
              <a:buSzTx/>
              <a:buFont typeface="Wingdings" pitchFamily="2" charset="2"/>
              <a:buChar char="§"/>
            </a:pPr>
            <a:r>
              <a:rPr lang="en-US" sz="2400" smtClean="0"/>
              <a:t>Least-Cost method (LCM)</a:t>
            </a:r>
          </a:p>
          <a:p>
            <a:pPr lvl="1" eaLnBrk="1" hangingPunct="1">
              <a:buSzTx/>
              <a:buFont typeface="Wingdings" pitchFamily="2" charset="2"/>
              <a:buChar char="§"/>
            </a:pPr>
            <a:r>
              <a:rPr lang="en-US" sz="2400" smtClean="0"/>
              <a:t>Vogel's approximation method (VAM).</a:t>
            </a:r>
          </a:p>
          <a:p>
            <a:pPr eaLnBrk="1" hangingPunct="1">
              <a:buSzTx/>
              <a:buFont typeface="Wingdings" pitchFamily="2" charset="2"/>
              <a:buChar char="§"/>
            </a:pPr>
            <a:r>
              <a:rPr lang="en-US" sz="2800" smtClean="0"/>
              <a:t>Test for optimality</a:t>
            </a:r>
          </a:p>
          <a:p>
            <a:pPr lvl="1" eaLnBrk="1" hangingPunct="1">
              <a:buSzTx/>
              <a:buFont typeface="Wingdings" pitchFamily="2" charset="2"/>
              <a:buChar char="§"/>
            </a:pPr>
            <a:r>
              <a:rPr lang="en-US" sz="2400" smtClean="0"/>
              <a:t>Stepping stone method </a:t>
            </a:r>
          </a:p>
          <a:p>
            <a:pPr lvl="1" eaLnBrk="1" hangingPunct="1">
              <a:buSzTx/>
              <a:buFont typeface="Wingdings" pitchFamily="2" charset="2"/>
              <a:buChar char="§"/>
            </a:pPr>
            <a:r>
              <a:rPr lang="en-US" sz="2400" smtClean="0"/>
              <a:t>Cost of basic route mix</a:t>
            </a:r>
            <a:endParaRPr lang="cs-CZ" sz="2400" smtClean="0"/>
          </a:p>
          <a:p>
            <a:pPr eaLnBrk="1" hangingPunct="1">
              <a:buSzTx/>
              <a:buFont typeface="Wingdings" pitchFamily="2" charset="2"/>
              <a:buChar char="§"/>
            </a:pPr>
            <a:r>
              <a:rPr lang="cs-CZ" sz="2800" smtClean="0"/>
              <a:t>Test for feasibility</a:t>
            </a:r>
          </a:p>
          <a:p>
            <a:pPr lvl="1" eaLnBrk="1" hangingPunct="1">
              <a:buSzTx/>
              <a:buFont typeface="Wingdings" pitchFamily="2" charset="2"/>
              <a:buChar char="§"/>
            </a:pPr>
            <a:r>
              <a:rPr lang="cs-CZ" sz="2400" smtClean="0"/>
              <a:t>Change of transportation plan</a:t>
            </a:r>
          </a:p>
          <a:p>
            <a:pPr lvl="1" eaLnBrk="1" hangingPunct="1">
              <a:buSzTx/>
              <a:buFont typeface="Wingdings" pitchFamily="2" charset="2"/>
              <a:buChar char="§"/>
            </a:pPr>
            <a:r>
              <a:rPr lang="cs-CZ" sz="2400" smtClean="0"/>
              <a:t>Stepping stone method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lgn="just" eaLnBrk="1" hangingPunct="1"/>
            <a:r>
              <a:rPr lang="cs-CZ" smtClean="0"/>
              <a:t>Transportation method</a:t>
            </a:r>
            <a:endParaRPr lang="en-US" smtClean="0"/>
          </a:p>
        </p:txBody>
      </p:sp>
      <p:sp>
        <p:nvSpPr>
          <p:cNvPr id="37891" name="AutoShape 5"/>
          <p:cNvSpPr>
            <a:spLocks noChangeArrowheads="1"/>
          </p:cNvSpPr>
          <p:nvPr/>
        </p:nvSpPr>
        <p:spPr bwMode="auto">
          <a:xfrm>
            <a:off x="1476375" y="2205038"/>
            <a:ext cx="4608513" cy="433387"/>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0</a:t>
            </a:r>
            <a:r>
              <a:rPr lang="cs-CZ"/>
              <a:t> – Balanced transportation system </a:t>
            </a:r>
          </a:p>
        </p:txBody>
      </p:sp>
      <p:sp>
        <p:nvSpPr>
          <p:cNvPr id="37892" name="AutoShape 7"/>
          <p:cNvSpPr>
            <a:spLocks noChangeArrowheads="1"/>
          </p:cNvSpPr>
          <p:nvPr/>
        </p:nvSpPr>
        <p:spPr bwMode="auto">
          <a:xfrm>
            <a:off x="1476375" y="2925763"/>
            <a:ext cx="4608513" cy="433387"/>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1</a:t>
            </a:r>
            <a:r>
              <a:rPr lang="cs-CZ"/>
              <a:t> – Initial basic solution </a:t>
            </a:r>
          </a:p>
        </p:txBody>
      </p:sp>
      <p:sp>
        <p:nvSpPr>
          <p:cNvPr id="37893" name="AutoShape 8"/>
          <p:cNvSpPr>
            <a:spLocks noChangeArrowheads="1"/>
          </p:cNvSpPr>
          <p:nvPr/>
        </p:nvSpPr>
        <p:spPr bwMode="auto">
          <a:xfrm>
            <a:off x="1476375" y="3646488"/>
            <a:ext cx="4608513" cy="433387"/>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2</a:t>
            </a:r>
            <a:r>
              <a:rPr lang="cs-CZ"/>
              <a:t> – Test for optimality </a:t>
            </a:r>
          </a:p>
        </p:txBody>
      </p:sp>
      <p:sp>
        <p:nvSpPr>
          <p:cNvPr id="37894" name="AutoShape 9"/>
          <p:cNvSpPr>
            <a:spLocks noChangeArrowheads="1"/>
          </p:cNvSpPr>
          <p:nvPr/>
        </p:nvSpPr>
        <p:spPr bwMode="auto">
          <a:xfrm>
            <a:off x="1476375" y="4365625"/>
            <a:ext cx="4608513" cy="433388"/>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3</a:t>
            </a:r>
            <a:r>
              <a:rPr lang="cs-CZ"/>
              <a:t> – Test for feasibility </a:t>
            </a:r>
          </a:p>
        </p:txBody>
      </p:sp>
      <p:sp>
        <p:nvSpPr>
          <p:cNvPr id="37895" name="AutoShape 10"/>
          <p:cNvSpPr>
            <a:spLocks noChangeArrowheads="1"/>
          </p:cNvSpPr>
          <p:nvPr/>
        </p:nvSpPr>
        <p:spPr bwMode="auto">
          <a:xfrm>
            <a:off x="1476375" y="5086350"/>
            <a:ext cx="4608513" cy="433388"/>
          </a:xfrm>
          <a:prstGeom prst="flowChartProcess">
            <a:avLst/>
          </a:prstGeom>
          <a:solidFill>
            <a:srgbClr val="FFFF99"/>
          </a:solidFill>
          <a:ln w="31750">
            <a:solidFill>
              <a:schemeClr val="folHlink"/>
            </a:solidFill>
            <a:miter lim="800000"/>
            <a:headEnd/>
            <a:tailEnd/>
          </a:ln>
        </p:spPr>
        <p:txBody>
          <a:bodyPr wrap="none" anchor="ctr"/>
          <a:lstStyle/>
          <a:p>
            <a:pPr algn="ctr"/>
            <a:r>
              <a:rPr lang="cs-CZ" b="1"/>
              <a:t>Step 4</a:t>
            </a:r>
            <a:r>
              <a:rPr lang="cs-CZ"/>
              <a:t> – New basic solution</a:t>
            </a:r>
          </a:p>
        </p:txBody>
      </p:sp>
      <p:cxnSp>
        <p:nvCxnSpPr>
          <p:cNvPr id="37896" name="AutoShape 12"/>
          <p:cNvCxnSpPr>
            <a:cxnSpLocks noChangeShapeType="1"/>
            <a:stCxn id="37891" idx="2"/>
            <a:endCxn id="37892" idx="0"/>
          </p:cNvCxnSpPr>
          <p:nvPr/>
        </p:nvCxnSpPr>
        <p:spPr bwMode="auto">
          <a:xfrm>
            <a:off x="3781425" y="2654300"/>
            <a:ext cx="0" cy="255588"/>
          </a:xfrm>
          <a:prstGeom prst="straightConnector1">
            <a:avLst/>
          </a:prstGeom>
          <a:noFill/>
          <a:ln w="31750">
            <a:solidFill>
              <a:schemeClr val="folHlink"/>
            </a:solidFill>
            <a:round/>
            <a:headEnd/>
            <a:tailEnd type="triangle" w="med" len="med"/>
          </a:ln>
        </p:spPr>
      </p:cxnSp>
      <p:cxnSp>
        <p:nvCxnSpPr>
          <p:cNvPr id="37897" name="AutoShape 13"/>
          <p:cNvCxnSpPr>
            <a:cxnSpLocks noChangeShapeType="1"/>
            <a:stCxn id="37892" idx="2"/>
            <a:endCxn id="37893" idx="0"/>
          </p:cNvCxnSpPr>
          <p:nvPr/>
        </p:nvCxnSpPr>
        <p:spPr bwMode="auto">
          <a:xfrm>
            <a:off x="3781425" y="3375025"/>
            <a:ext cx="0" cy="255588"/>
          </a:xfrm>
          <a:prstGeom prst="straightConnector1">
            <a:avLst/>
          </a:prstGeom>
          <a:noFill/>
          <a:ln w="31750">
            <a:solidFill>
              <a:schemeClr val="folHlink"/>
            </a:solidFill>
            <a:round/>
            <a:headEnd/>
            <a:tailEnd type="triangle" w="med" len="med"/>
          </a:ln>
        </p:spPr>
      </p:cxnSp>
      <p:cxnSp>
        <p:nvCxnSpPr>
          <p:cNvPr id="37898" name="AutoShape 14"/>
          <p:cNvCxnSpPr>
            <a:cxnSpLocks noChangeShapeType="1"/>
            <a:stCxn id="37893" idx="2"/>
            <a:endCxn id="37894" idx="0"/>
          </p:cNvCxnSpPr>
          <p:nvPr/>
        </p:nvCxnSpPr>
        <p:spPr bwMode="auto">
          <a:xfrm>
            <a:off x="3781425" y="4095750"/>
            <a:ext cx="0" cy="254000"/>
          </a:xfrm>
          <a:prstGeom prst="straightConnector1">
            <a:avLst/>
          </a:prstGeom>
          <a:noFill/>
          <a:ln w="31750">
            <a:solidFill>
              <a:schemeClr val="folHlink"/>
            </a:solidFill>
            <a:round/>
            <a:headEnd/>
            <a:tailEnd type="triangle" w="med" len="med"/>
          </a:ln>
        </p:spPr>
      </p:cxnSp>
      <p:cxnSp>
        <p:nvCxnSpPr>
          <p:cNvPr id="37899" name="AutoShape 15"/>
          <p:cNvCxnSpPr>
            <a:cxnSpLocks noChangeShapeType="1"/>
            <a:stCxn id="37894" idx="2"/>
            <a:endCxn id="37895" idx="0"/>
          </p:cNvCxnSpPr>
          <p:nvPr/>
        </p:nvCxnSpPr>
        <p:spPr bwMode="auto">
          <a:xfrm>
            <a:off x="3781425" y="4814888"/>
            <a:ext cx="0" cy="255587"/>
          </a:xfrm>
          <a:prstGeom prst="straightConnector1">
            <a:avLst/>
          </a:prstGeom>
          <a:noFill/>
          <a:ln w="31750">
            <a:solidFill>
              <a:schemeClr val="folHlink"/>
            </a:solidFill>
            <a:round/>
            <a:headEnd/>
            <a:tailEnd type="triangle" w="med" len="med"/>
          </a:ln>
        </p:spPr>
      </p:cxnSp>
      <p:cxnSp>
        <p:nvCxnSpPr>
          <p:cNvPr id="37900" name="AutoShape 21"/>
          <p:cNvCxnSpPr>
            <a:cxnSpLocks noChangeShapeType="1"/>
            <a:stCxn id="37895" idx="1"/>
            <a:endCxn id="37893" idx="1"/>
          </p:cNvCxnSpPr>
          <p:nvPr/>
        </p:nvCxnSpPr>
        <p:spPr bwMode="auto">
          <a:xfrm rot="10800000">
            <a:off x="1476375" y="3863975"/>
            <a:ext cx="12700" cy="1439863"/>
          </a:xfrm>
          <a:prstGeom prst="bentConnector3">
            <a:avLst>
              <a:gd name="adj1" fmla="val 1800000"/>
            </a:avLst>
          </a:prstGeom>
          <a:noFill/>
          <a:ln w="31750">
            <a:solidFill>
              <a:schemeClr val="folHlink"/>
            </a:solidFill>
            <a:miter lim="800000"/>
            <a:headEnd/>
            <a:tailEnd type="triangle" w="med" len="med"/>
          </a:ln>
        </p:spPr>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just" eaLnBrk="1" hangingPunct="1"/>
            <a:r>
              <a:rPr lang="en-US" smtClean="0"/>
              <a:t>Degeneracy</a:t>
            </a:r>
          </a:p>
        </p:txBody>
      </p:sp>
      <p:sp>
        <p:nvSpPr>
          <p:cNvPr id="38915" name="Rectangle 3"/>
          <p:cNvSpPr>
            <a:spLocks noGrp="1" noChangeArrowheads="1"/>
          </p:cNvSpPr>
          <p:nvPr>
            <p:ph type="body" idx="1"/>
          </p:nvPr>
        </p:nvSpPr>
        <p:spPr>
          <a:xfrm>
            <a:off x="457200" y="1828800"/>
            <a:ext cx="8229600" cy="4840288"/>
          </a:xfrm>
        </p:spPr>
        <p:txBody>
          <a:bodyPr/>
          <a:lstStyle/>
          <a:p>
            <a:pPr eaLnBrk="1" hangingPunct="1">
              <a:lnSpc>
                <a:spcPct val="90000"/>
              </a:lnSpc>
            </a:pPr>
            <a:r>
              <a:rPr lang="cs-CZ" sz="2800" smtClean="0"/>
              <a:t>The </a:t>
            </a:r>
            <a:r>
              <a:rPr lang="en-US" sz="2800" smtClean="0"/>
              <a:t>basic solution is degenerate</a:t>
            </a:r>
            <a:r>
              <a:rPr lang="cs-CZ" sz="2800" smtClean="0"/>
              <a:t> if some of </a:t>
            </a:r>
            <a:r>
              <a:rPr lang="en-US" sz="2800" smtClean="0"/>
              <a:t>basic variable</a:t>
            </a:r>
            <a:r>
              <a:rPr lang="cs-CZ" sz="2800" smtClean="0"/>
              <a:t>s</a:t>
            </a:r>
            <a:r>
              <a:rPr lang="en-US" sz="2800" smtClean="0"/>
              <a:t> is equal to zero</a:t>
            </a:r>
            <a:r>
              <a:rPr lang="cs-CZ" sz="2800" smtClean="0"/>
              <a:t>.</a:t>
            </a:r>
          </a:p>
          <a:p>
            <a:pPr eaLnBrk="1" hangingPunct="1">
              <a:lnSpc>
                <a:spcPct val="90000"/>
              </a:lnSpc>
            </a:pPr>
            <a:r>
              <a:rPr lang="cs-CZ" sz="2800" smtClean="0"/>
              <a:t>Degeneracy does not need some changes in the simplex method.</a:t>
            </a:r>
            <a:endParaRPr lang="cs-CZ" sz="1800" smtClean="0"/>
          </a:p>
          <a:p>
            <a:pPr eaLnBrk="1" hangingPunct="1">
              <a:lnSpc>
                <a:spcPct val="90000"/>
              </a:lnSpc>
            </a:pPr>
            <a:r>
              <a:rPr lang="en-US" sz="2800" smtClean="0"/>
              <a:t>Degeneracy requires </a:t>
            </a:r>
            <a:r>
              <a:rPr lang="cs-CZ" sz="2800" smtClean="0"/>
              <a:t>to choose the missing basic variable</a:t>
            </a:r>
            <a:r>
              <a:rPr lang="en-US" sz="2800" smtClean="0"/>
              <a:t> - to perform </a:t>
            </a:r>
            <a:r>
              <a:rPr lang="cs-CZ" sz="2800" smtClean="0"/>
              <a:t>shipping stone method – in transportation method</a:t>
            </a:r>
            <a:r>
              <a:rPr lang="en-US" sz="2800" smtClean="0"/>
              <a:t>. </a:t>
            </a:r>
          </a:p>
          <a:p>
            <a:pPr lvl="1" eaLnBrk="1" hangingPunct="1">
              <a:lnSpc>
                <a:spcPct val="90000"/>
              </a:lnSpc>
            </a:pPr>
            <a:r>
              <a:rPr lang="en-US" sz="2400" smtClean="0"/>
              <a:t>(m + n – 1) </a:t>
            </a:r>
            <a:endParaRPr lang="cs-CZ" sz="2400" smtClean="0"/>
          </a:p>
          <a:p>
            <a:pPr lvl="1" eaLnBrk="1" hangingPunct="1">
              <a:lnSpc>
                <a:spcPct val="90000"/>
              </a:lnSpc>
            </a:pPr>
            <a:r>
              <a:rPr lang="en-US" sz="2400" smtClean="0"/>
              <a:t>Degeneracy requires </a:t>
            </a:r>
            <a:r>
              <a:rPr lang="cs-CZ" sz="2400" smtClean="0"/>
              <a:t>to choose the missing basic variable</a:t>
            </a:r>
            <a:r>
              <a:rPr lang="en-US" sz="2400" smtClean="0"/>
              <a:t> so a closed path can be developed </a:t>
            </a:r>
            <a:r>
              <a:rPr lang="cs-CZ" sz="2400" smtClean="0"/>
              <a:t>for</a:t>
            </a:r>
            <a:r>
              <a:rPr lang="en-US" sz="2400" smtClean="0"/>
              <a:t> </a:t>
            </a:r>
            <a:r>
              <a:rPr lang="cs-CZ" sz="2400" smtClean="0"/>
              <a:t>all </a:t>
            </a:r>
            <a:r>
              <a:rPr lang="en-US" sz="2400" smtClean="0"/>
              <a:t>other empty cells.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Zástupný symbol pro číslo snímku 5"/>
          <p:cNvSpPr>
            <a:spLocks noGrp="1"/>
          </p:cNvSpPr>
          <p:nvPr>
            <p:ph type="sldNum" sz="quarter" idx="12"/>
          </p:nvPr>
        </p:nvSpPr>
        <p:spPr>
          <a:noFill/>
        </p:spPr>
        <p:txBody>
          <a:bodyPr/>
          <a:lstStyle/>
          <a:p>
            <a:fld id="{62BF1FE0-0204-49BD-A7C7-6FA3B9BEB692}" type="slidenum">
              <a:rPr lang="en-CA" smtClean="0"/>
              <a:pPr/>
              <a:t>34</a:t>
            </a:fld>
            <a:endParaRPr lang="en-CA" smtClean="0"/>
          </a:p>
        </p:txBody>
      </p:sp>
      <p:sp>
        <p:nvSpPr>
          <p:cNvPr id="39939" name="Rectangle 2"/>
          <p:cNvSpPr>
            <a:spLocks noGrp="1" noChangeArrowheads="1"/>
          </p:cNvSpPr>
          <p:nvPr>
            <p:ph type="title"/>
          </p:nvPr>
        </p:nvSpPr>
        <p:spPr/>
        <p:txBody>
          <a:bodyPr/>
          <a:lstStyle/>
          <a:p>
            <a:pPr eaLnBrk="1" hangingPunct="1"/>
            <a:r>
              <a:rPr lang="cs-CZ" smtClean="0"/>
              <a:t>Result analysis</a:t>
            </a:r>
            <a:endParaRPr lang="en-GB" smtClean="0"/>
          </a:p>
        </p:txBody>
      </p:sp>
      <p:sp>
        <p:nvSpPr>
          <p:cNvPr id="39940" name="Rectangle 3"/>
          <p:cNvSpPr>
            <a:spLocks noGrp="1" noChangeArrowheads="1"/>
          </p:cNvSpPr>
          <p:nvPr>
            <p:ph type="body" idx="1"/>
          </p:nvPr>
        </p:nvSpPr>
        <p:spPr>
          <a:xfrm>
            <a:off x="685800" y="1981200"/>
            <a:ext cx="7848600" cy="4572000"/>
          </a:xfrm>
        </p:spPr>
        <p:txBody>
          <a:bodyPr/>
          <a:lstStyle/>
          <a:p>
            <a:pPr eaLnBrk="1" hangingPunct="1"/>
            <a:r>
              <a:rPr lang="cs-CZ" smtClean="0"/>
              <a:t>Optimal solution</a:t>
            </a:r>
          </a:p>
          <a:p>
            <a:pPr eaLnBrk="1" hangingPunct="1"/>
            <a:r>
              <a:rPr lang="cs-CZ" smtClean="0"/>
              <a:t>Alternative solution </a:t>
            </a:r>
          </a:p>
          <a:p>
            <a:pPr eaLnBrk="1" hangingPunct="1"/>
            <a:r>
              <a:rPr lang="cs-CZ" smtClean="0"/>
              <a:t>Suboptimal solution</a:t>
            </a:r>
          </a:p>
          <a:p>
            <a:pPr lvl="1" eaLnBrk="1" hangingPunct="1"/>
            <a:r>
              <a:rPr lang="cs-CZ" smtClean="0"/>
              <a:t>Perspective routes </a:t>
            </a:r>
          </a:p>
          <a:p>
            <a:pPr lvl="1" eaLnBrk="1" hangingPunct="1"/>
            <a:r>
              <a:rPr lang="cs-CZ" smtClean="0"/>
              <a:t>Routes substitution </a:t>
            </a:r>
          </a:p>
          <a:p>
            <a:pPr lvl="1" eaLnBrk="1" hangingPunct="1"/>
            <a:r>
              <a:rPr lang="cs-CZ" smtClean="0"/>
              <a:t>Possible shipped amount</a:t>
            </a:r>
            <a:endParaRPr lang="en-GB"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Vehicle routing problem</a:t>
            </a:r>
          </a:p>
        </p:txBody>
      </p:sp>
      <p:sp>
        <p:nvSpPr>
          <p:cNvPr id="40963" name="Rectangle 3"/>
          <p:cNvSpPr>
            <a:spLocks noGrp="1" noChangeArrowheads="1"/>
          </p:cNvSpPr>
          <p:nvPr>
            <p:ph type="body" idx="1"/>
          </p:nvPr>
        </p:nvSpPr>
        <p:spPr>
          <a:xfrm>
            <a:off x="684213" y="2060575"/>
            <a:ext cx="8459787" cy="2736850"/>
          </a:xfrm>
        </p:spPr>
        <p:txBody>
          <a:bodyPr/>
          <a:lstStyle/>
          <a:p>
            <a:pPr eaLnBrk="1" hangingPunct="1">
              <a:lnSpc>
                <a:spcPct val="80000"/>
              </a:lnSpc>
            </a:pPr>
            <a:r>
              <a:rPr lang="en-GB" sz="2800" smtClean="0"/>
              <a:t>Given a list of cities and their pairwise distances</a:t>
            </a:r>
          </a:p>
          <a:p>
            <a:pPr marL="2057400" lvl="4" indent="-228600" eaLnBrk="1" hangingPunct="1">
              <a:lnSpc>
                <a:spcPct val="80000"/>
              </a:lnSpc>
            </a:pPr>
            <a:endParaRPr lang="en-GB" sz="1800" smtClean="0"/>
          </a:p>
          <a:p>
            <a:pPr eaLnBrk="1" hangingPunct="1">
              <a:lnSpc>
                <a:spcPct val="80000"/>
              </a:lnSpc>
            </a:pPr>
            <a:r>
              <a:rPr lang="en-GB" sz="2800" smtClean="0"/>
              <a:t>The task is to find a multi cycle tour, which return to the central city  and visit each city exactly once</a:t>
            </a:r>
          </a:p>
          <a:p>
            <a:pPr lvl="1" eaLnBrk="1" hangingPunct="1">
              <a:lnSpc>
                <a:spcPct val="80000"/>
              </a:lnSpc>
            </a:pPr>
            <a:r>
              <a:rPr lang="en-GB" sz="2400" smtClean="0"/>
              <a:t>Central point</a:t>
            </a:r>
          </a:p>
          <a:p>
            <a:pPr lvl="1" eaLnBrk="1" hangingPunct="1">
              <a:lnSpc>
                <a:spcPct val="80000"/>
              </a:lnSpc>
            </a:pPr>
            <a:r>
              <a:rPr lang="en-GB" sz="2400" smtClean="0"/>
              <a:t>All other point only once </a:t>
            </a:r>
          </a:p>
          <a:p>
            <a:pPr lvl="1" eaLnBrk="1" hangingPunct="1">
              <a:lnSpc>
                <a:spcPct val="80000"/>
              </a:lnSpc>
            </a:pPr>
            <a:r>
              <a:rPr lang="en-GB" sz="2400" smtClean="0"/>
              <a:t>Constraints for subcycles – time, vehicle capacity ….</a:t>
            </a:r>
          </a:p>
        </p:txBody>
      </p:sp>
      <p:grpSp>
        <p:nvGrpSpPr>
          <p:cNvPr id="40964" name="Group 4"/>
          <p:cNvGrpSpPr>
            <a:grpSpLocks/>
          </p:cNvGrpSpPr>
          <p:nvPr/>
        </p:nvGrpSpPr>
        <p:grpSpPr bwMode="auto">
          <a:xfrm>
            <a:off x="2627313" y="4868863"/>
            <a:ext cx="3581400" cy="1755775"/>
            <a:chOff x="1633" y="2569"/>
            <a:chExt cx="2256" cy="1106"/>
          </a:xfrm>
        </p:grpSpPr>
        <p:sp>
          <p:nvSpPr>
            <p:cNvPr id="40965" name="Oval 5"/>
            <p:cNvSpPr>
              <a:spLocks noChangeAspect="1" noChangeArrowheads="1"/>
            </p:cNvSpPr>
            <p:nvPr/>
          </p:nvSpPr>
          <p:spPr bwMode="auto">
            <a:xfrm>
              <a:off x="1633" y="2755"/>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0966" name="Oval 6"/>
            <p:cNvSpPr>
              <a:spLocks noChangeAspect="1" noChangeArrowheads="1"/>
            </p:cNvSpPr>
            <p:nvPr/>
          </p:nvSpPr>
          <p:spPr bwMode="auto">
            <a:xfrm>
              <a:off x="3175" y="2569"/>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0967" name="Oval 7" descr="Šikmá jemná mřížka"/>
            <p:cNvSpPr>
              <a:spLocks noChangeAspect="1" noChangeArrowheads="1"/>
            </p:cNvSpPr>
            <p:nvPr/>
          </p:nvSpPr>
          <p:spPr bwMode="auto">
            <a:xfrm>
              <a:off x="2426" y="3296"/>
              <a:ext cx="347" cy="379"/>
            </a:xfrm>
            <a:prstGeom prst="ellipse">
              <a:avLst/>
            </a:prstGeom>
            <a:pattFill prst="trellis">
              <a:fgClr>
                <a:schemeClr val="tx1"/>
              </a:fgClr>
              <a:bgClr>
                <a:schemeClr val="bg2"/>
              </a:bgClr>
            </a:pattFill>
            <a:ln w="9525">
              <a:solidFill>
                <a:schemeClr val="tx1"/>
              </a:solidFill>
              <a:round/>
              <a:headEnd/>
              <a:tailEnd/>
            </a:ln>
          </p:spPr>
          <p:txBody>
            <a:bodyPr wrap="none" anchor="ctr"/>
            <a:lstStyle/>
            <a:p>
              <a:endParaRPr lang="cs-CZ"/>
            </a:p>
          </p:txBody>
        </p:sp>
        <p:sp>
          <p:nvSpPr>
            <p:cNvPr id="40968" name="Oval 8"/>
            <p:cNvSpPr>
              <a:spLocks noChangeAspect="1" noChangeArrowheads="1"/>
            </p:cNvSpPr>
            <p:nvPr/>
          </p:nvSpPr>
          <p:spPr bwMode="auto">
            <a:xfrm>
              <a:off x="3646" y="2988"/>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0969" name="Oval 9"/>
            <p:cNvSpPr>
              <a:spLocks noChangeAspect="1" noChangeArrowheads="1"/>
            </p:cNvSpPr>
            <p:nvPr/>
          </p:nvSpPr>
          <p:spPr bwMode="auto">
            <a:xfrm>
              <a:off x="2190" y="2662"/>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0970" name="Line 10"/>
            <p:cNvSpPr>
              <a:spLocks noChangeShapeType="1"/>
            </p:cNvSpPr>
            <p:nvPr/>
          </p:nvSpPr>
          <p:spPr bwMode="auto">
            <a:xfrm flipV="1">
              <a:off x="1847" y="2802"/>
              <a:ext cx="343" cy="47"/>
            </a:xfrm>
            <a:prstGeom prst="line">
              <a:avLst/>
            </a:prstGeom>
            <a:noFill/>
            <a:ln w="38100">
              <a:solidFill>
                <a:schemeClr val="tx1"/>
              </a:solidFill>
              <a:round/>
              <a:headEnd/>
              <a:tailEnd/>
            </a:ln>
          </p:spPr>
          <p:txBody>
            <a:bodyPr wrap="none" anchor="ctr"/>
            <a:lstStyle/>
            <a:p>
              <a:endParaRPr lang="cs-CZ"/>
            </a:p>
          </p:txBody>
        </p:sp>
        <p:sp>
          <p:nvSpPr>
            <p:cNvPr id="40971" name="Line 11"/>
            <p:cNvSpPr>
              <a:spLocks noChangeShapeType="1"/>
            </p:cNvSpPr>
            <p:nvPr/>
          </p:nvSpPr>
          <p:spPr bwMode="auto">
            <a:xfrm>
              <a:off x="1847" y="2988"/>
              <a:ext cx="643" cy="420"/>
            </a:xfrm>
            <a:prstGeom prst="line">
              <a:avLst/>
            </a:prstGeom>
            <a:noFill/>
            <a:ln w="38100">
              <a:solidFill>
                <a:schemeClr val="tx1"/>
              </a:solidFill>
              <a:round/>
              <a:headEnd/>
              <a:tailEnd/>
            </a:ln>
          </p:spPr>
          <p:txBody>
            <a:bodyPr wrap="none" anchor="ctr"/>
            <a:lstStyle/>
            <a:p>
              <a:endParaRPr lang="cs-CZ"/>
            </a:p>
          </p:txBody>
        </p:sp>
        <p:sp>
          <p:nvSpPr>
            <p:cNvPr id="40972" name="Line 12"/>
            <p:cNvSpPr>
              <a:spLocks noChangeShapeType="1"/>
            </p:cNvSpPr>
            <p:nvPr/>
          </p:nvSpPr>
          <p:spPr bwMode="auto">
            <a:xfrm>
              <a:off x="3400" y="2786"/>
              <a:ext cx="246" cy="342"/>
            </a:xfrm>
            <a:prstGeom prst="line">
              <a:avLst/>
            </a:prstGeom>
            <a:noFill/>
            <a:ln w="38100">
              <a:solidFill>
                <a:schemeClr val="tx1"/>
              </a:solidFill>
              <a:round/>
              <a:headEnd/>
              <a:tailEnd/>
            </a:ln>
          </p:spPr>
          <p:txBody>
            <a:bodyPr wrap="none" anchor="ctr"/>
            <a:lstStyle/>
            <a:p>
              <a:endParaRPr lang="cs-CZ"/>
            </a:p>
          </p:txBody>
        </p:sp>
        <p:sp>
          <p:nvSpPr>
            <p:cNvPr id="40973" name="Line 13"/>
            <p:cNvSpPr>
              <a:spLocks noChangeShapeType="1"/>
            </p:cNvSpPr>
            <p:nvPr/>
          </p:nvSpPr>
          <p:spPr bwMode="auto">
            <a:xfrm flipH="1">
              <a:off x="2747" y="3205"/>
              <a:ext cx="923" cy="249"/>
            </a:xfrm>
            <a:prstGeom prst="line">
              <a:avLst/>
            </a:prstGeom>
            <a:noFill/>
            <a:ln w="38100">
              <a:solidFill>
                <a:schemeClr val="tx1"/>
              </a:solidFill>
              <a:round/>
              <a:headEnd/>
              <a:tailEnd/>
            </a:ln>
          </p:spPr>
          <p:txBody>
            <a:bodyPr wrap="none" anchor="ctr"/>
            <a:lstStyle/>
            <a:p>
              <a:endParaRPr lang="cs-CZ"/>
            </a:p>
          </p:txBody>
        </p:sp>
        <p:sp>
          <p:nvSpPr>
            <p:cNvPr id="40974" name="Line 14"/>
            <p:cNvSpPr>
              <a:spLocks noChangeShapeType="1"/>
            </p:cNvSpPr>
            <p:nvPr/>
          </p:nvSpPr>
          <p:spPr bwMode="auto">
            <a:xfrm>
              <a:off x="2371" y="2927"/>
              <a:ext cx="165" cy="399"/>
            </a:xfrm>
            <a:prstGeom prst="line">
              <a:avLst/>
            </a:prstGeom>
            <a:noFill/>
            <a:ln w="38100">
              <a:solidFill>
                <a:schemeClr val="tx1"/>
              </a:solidFill>
              <a:round/>
              <a:headEnd/>
              <a:tailEnd/>
            </a:ln>
          </p:spPr>
          <p:txBody>
            <a:bodyPr wrap="none" anchor="ctr"/>
            <a:lstStyle/>
            <a:p>
              <a:endParaRPr lang="cs-CZ"/>
            </a:p>
          </p:txBody>
        </p:sp>
        <p:sp>
          <p:nvSpPr>
            <p:cNvPr id="40975" name="Line 15"/>
            <p:cNvSpPr>
              <a:spLocks noChangeShapeType="1"/>
            </p:cNvSpPr>
            <p:nvPr/>
          </p:nvSpPr>
          <p:spPr bwMode="auto">
            <a:xfrm flipV="1">
              <a:off x="2681" y="2805"/>
              <a:ext cx="551" cy="588"/>
            </a:xfrm>
            <a:prstGeom prst="line">
              <a:avLst/>
            </a:prstGeom>
            <a:noFill/>
            <a:ln w="38100">
              <a:solidFill>
                <a:schemeClr val="tx1"/>
              </a:solidFill>
              <a:round/>
              <a:headEnd/>
              <a:tailEnd/>
            </a:ln>
          </p:spPr>
          <p:txBody>
            <a:bodyPr wrap="none" anchor="ctr"/>
            <a:lstStyle/>
            <a:p>
              <a:endParaRPr lang="cs-CZ"/>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smtClean="0"/>
              <a:t>Travelling salesman problem </a:t>
            </a:r>
          </a:p>
        </p:txBody>
      </p:sp>
      <p:sp>
        <p:nvSpPr>
          <p:cNvPr id="41987" name="Rectangle 3"/>
          <p:cNvSpPr>
            <a:spLocks noGrp="1" noChangeArrowheads="1"/>
          </p:cNvSpPr>
          <p:nvPr>
            <p:ph type="body" idx="1"/>
          </p:nvPr>
        </p:nvSpPr>
        <p:spPr/>
        <p:txBody>
          <a:bodyPr/>
          <a:lstStyle/>
          <a:p>
            <a:pPr eaLnBrk="1" hangingPunct="1"/>
            <a:r>
              <a:rPr lang="en-GB" smtClean="0"/>
              <a:t>Given a list of cities and their pairwise distances</a:t>
            </a:r>
          </a:p>
          <a:p>
            <a:pPr marL="2057400" lvl="4" indent="-228600" eaLnBrk="1" hangingPunct="1"/>
            <a:endParaRPr lang="en-GB" sz="800" smtClean="0"/>
          </a:p>
          <a:p>
            <a:pPr eaLnBrk="1" hangingPunct="1"/>
            <a:r>
              <a:rPr lang="en-GB" smtClean="0"/>
              <a:t>The task is to find a shortest possible tour that visits each city exactly once </a:t>
            </a:r>
          </a:p>
        </p:txBody>
      </p:sp>
      <p:grpSp>
        <p:nvGrpSpPr>
          <p:cNvPr id="41988" name="Group 4"/>
          <p:cNvGrpSpPr>
            <a:grpSpLocks/>
          </p:cNvGrpSpPr>
          <p:nvPr/>
        </p:nvGrpSpPr>
        <p:grpSpPr bwMode="auto">
          <a:xfrm>
            <a:off x="2555875" y="4724400"/>
            <a:ext cx="3581400" cy="1676400"/>
            <a:chOff x="1625" y="2446"/>
            <a:chExt cx="2256" cy="1056"/>
          </a:xfrm>
        </p:grpSpPr>
        <p:sp>
          <p:nvSpPr>
            <p:cNvPr id="41989" name="Oval 5"/>
            <p:cNvSpPr>
              <a:spLocks noChangeAspect="1" noChangeArrowheads="1"/>
            </p:cNvSpPr>
            <p:nvPr/>
          </p:nvSpPr>
          <p:spPr bwMode="auto">
            <a:xfrm>
              <a:off x="1625" y="2632"/>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1990" name="Oval 6"/>
            <p:cNvSpPr>
              <a:spLocks noChangeAspect="1" noChangeArrowheads="1"/>
            </p:cNvSpPr>
            <p:nvPr/>
          </p:nvSpPr>
          <p:spPr bwMode="auto">
            <a:xfrm>
              <a:off x="3167" y="2446"/>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1991" name="Oval 7"/>
            <p:cNvSpPr>
              <a:spLocks noChangeAspect="1" noChangeArrowheads="1"/>
            </p:cNvSpPr>
            <p:nvPr/>
          </p:nvSpPr>
          <p:spPr bwMode="auto">
            <a:xfrm>
              <a:off x="2482" y="3238"/>
              <a:ext cx="242"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1992" name="Oval 8"/>
            <p:cNvSpPr>
              <a:spLocks noChangeAspect="1" noChangeArrowheads="1"/>
            </p:cNvSpPr>
            <p:nvPr/>
          </p:nvSpPr>
          <p:spPr bwMode="auto">
            <a:xfrm>
              <a:off x="3638" y="2865"/>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1993" name="Oval 9"/>
            <p:cNvSpPr>
              <a:spLocks noChangeAspect="1" noChangeArrowheads="1"/>
            </p:cNvSpPr>
            <p:nvPr/>
          </p:nvSpPr>
          <p:spPr bwMode="auto">
            <a:xfrm>
              <a:off x="2182" y="2539"/>
              <a:ext cx="243" cy="264"/>
            </a:xfrm>
            <a:prstGeom prst="ellipse">
              <a:avLst/>
            </a:prstGeom>
            <a:solidFill>
              <a:schemeClr val="tx1"/>
            </a:solidFill>
            <a:ln w="9525">
              <a:solidFill>
                <a:schemeClr val="tx1"/>
              </a:solidFill>
              <a:round/>
              <a:headEnd/>
              <a:tailEnd/>
            </a:ln>
          </p:spPr>
          <p:txBody>
            <a:bodyPr wrap="none" anchor="ctr"/>
            <a:lstStyle/>
            <a:p>
              <a:endParaRPr lang="cs-CZ"/>
            </a:p>
          </p:txBody>
        </p:sp>
        <p:sp>
          <p:nvSpPr>
            <p:cNvPr id="41994" name="Line 10"/>
            <p:cNvSpPr>
              <a:spLocks noChangeShapeType="1"/>
            </p:cNvSpPr>
            <p:nvPr/>
          </p:nvSpPr>
          <p:spPr bwMode="auto">
            <a:xfrm flipV="1">
              <a:off x="1839" y="2679"/>
              <a:ext cx="343" cy="47"/>
            </a:xfrm>
            <a:prstGeom prst="line">
              <a:avLst/>
            </a:prstGeom>
            <a:noFill/>
            <a:ln w="38100">
              <a:solidFill>
                <a:schemeClr val="tx1"/>
              </a:solidFill>
              <a:round/>
              <a:headEnd/>
              <a:tailEnd/>
            </a:ln>
          </p:spPr>
          <p:txBody>
            <a:bodyPr wrap="none" anchor="ctr"/>
            <a:lstStyle/>
            <a:p>
              <a:endParaRPr lang="cs-CZ"/>
            </a:p>
          </p:txBody>
        </p:sp>
        <p:sp>
          <p:nvSpPr>
            <p:cNvPr id="41995" name="Line 11"/>
            <p:cNvSpPr>
              <a:spLocks noChangeShapeType="1"/>
            </p:cNvSpPr>
            <p:nvPr/>
          </p:nvSpPr>
          <p:spPr bwMode="auto">
            <a:xfrm>
              <a:off x="1839" y="2865"/>
              <a:ext cx="643" cy="420"/>
            </a:xfrm>
            <a:prstGeom prst="line">
              <a:avLst/>
            </a:prstGeom>
            <a:noFill/>
            <a:ln w="38100">
              <a:solidFill>
                <a:schemeClr val="tx1"/>
              </a:solidFill>
              <a:round/>
              <a:headEnd/>
              <a:tailEnd/>
            </a:ln>
          </p:spPr>
          <p:txBody>
            <a:bodyPr wrap="none" anchor="ctr"/>
            <a:lstStyle/>
            <a:p>
              <a:endParaRPr lang="cs-CZ"/>
            </a:p>
          </p:txBody>
        </p:sp>
        <p:sp>
          <p:nvSpPr>
            <p:cNvPr id="41996" name="Line 12"/>
            <p:cNvSpPr>
              <a:spLocks noChangeShapeType="1"/>
            </p:cNvSpPr>
            <p:nvPr/>
          </p:nvSpPr>
          <p:spPr bwMode="auto">
            <a:xfrm>
              <a:off x="3392" y="2663"/>
              <a:ext cx="246" cy="342"/>
            </a:xfrm>
            <a:prstGeom prst="line">
              <a:avLst/>
            </a:prstGeom>
            <a:noFill/>
            <a:ln w="38100">
              <a:solidFill>
                <a:schemeClr val="tx1"/>
              </a:solidFill>
              <a:round/>
              <a:headEnd/>
              <a:tailEnd/>
            </a:ln>
          </p:spPr>
          <p:txBody>
            <a:bodyPr wrap="none" anchor="ctr"/>
            <a:lstStyle/>
            <a:p>
              <a:endParaRPr lang="cs-CZ"/>
            </a:p>
          </p:txBody>
        </p:sp>
        <p:sp>
          <p:nvSpPr>
            <p:cNvPr id="41997" name="Line 13"/>
            <p:cNvSpPr>
              <a:spLocks noChangeShapeType="1"/>
            </p:cNvSpPr>
            <p:nvPr/>
          </p:nvSpPr>
          <p:spPr bwMode="auto">
            <a:xfrm flipH="1">
              <a:off x="2739" y="3082"/>
              <a:ext cx="923" cy="249"/>
            </a:xfrm>
            <a:prstGeom prst="line">
              <a:avLst/>
            </a:prstGeom>
            <a:noFill/>
            <a:ln w="38100">
              <a:solidFill>
                <a:schemeClr val="tx1"/>
              </a:solidFill>
              <a:round/>
              <a:headEnd/>
              <a:tailEnd/>
            </a:ln>
          </p:spPr>
          <p:txBody>
            <a:bodyPr wrap="none" anchor="ctr"/>
            <a:lstStyle/>
            <a:p>
              <a:endParaRPr lang="cs-CZ"/>
            </a:p>
          </p:txBody>
        </p:sp>
        <p:sp>
          <p:nvSpPr>
            <p:cNvPr id="41998" name="Line 14"/>
            <p:cNvSpPr>
              <a:spLocks noChangeShapeType="1"/>
            </p:cNvSpPr>
            <p:nvPr/>
          </p:nvSpPr>
          <p:spPr bwMode="auto">
            <a:xfrm flipV="1">
              <a:off x="2396" y="2586"/>
              <a:ext cx="814" cy="46"/>
            </a:xfrm>
            <a:prstGeom prst="line">
              <a:avLst/>
            </a:prstGeom>
            <a:noFill/>
            <a:ln w="38100">
              <a:solidFill>
                <a:schemeClr val="tx1"/>
              </a:solidFill>
              <a:round/>
              <a:headEnd/>
              <a:tailEnd/>
            </a:ln>
          </p:spPr>
          <p:txBody>
            <a:bodyPr wrap="none" anchor="ctr"/>
            <a:lstStyle/>
            <a:p>
              <a:endParaRPr lang="cs-CZ"/>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333375"/>
            <a:ext cx="8675687" cy="1371600"/>
          </a:xfrm>
        </p:spPr>
        <p:txBody>
          <a:bodyPr/>
          <a:lstStyle/>
          <a:p>
            <a:pPr eaLnBrk="1" hangingPunct="1"/>
            <a:r>
              <a:rPr lang="en-GB" smtClean="0"/>
              <a:t>Solving of TSP</a:t>
            </a:r>
          </a:p>
        </p:txBody>
      </p:sp>
      <p:sp>
        <p:nvSpPr>
          <p:cNvPr id="43011" name="Rectangle 3"/>
          <p:cNvSpPr>
            <a:spLocks noGrp="1" noChangeArrowheads="1"/>
          </p:cNvSpPr>
          <p:nvPr>
            <p:ph type="body" idx="1"/>
          </p:nvPr>
        </p:nvSpPr>
        <p:spPr>
          <a:xfrm>
            <a:off x="468313" y="1989138"/>
            <a:ext cx="8450262" cy="4319587"/>
          </a:xfrm>
        </p:spPr>
        <p:txBody>
          <a:bodyPr/>
          <a:lstStyle/>
          <a:p>
            <a:pPr eaLnBrk="1" hangingPunct="1">
              <a:lnSpc>
                <a:spcPct val="90000"/>
              </a:lnSpc>
            </a:pPr>
            <a:r>
              <a:rPr lang="en-GB" sz="2800" smtClean="0"/>
              <a:t>Try all permutations of points</a:t>
            </a:r>
          </a:p>
          <a:p>
            <a:pPr marL="742950" lvl="1" indent="-285750" eaLnBrk="1" hangingPunct="1">
              <a:lnSpc>
                <a:spcPct val="90000"/>
              </a:lnSpc>
            </a:pPr>
            <a:r>
              <a:rPr lang="en-GB" sz="2400" smtClean="0"/>
              <a:t>N! possibilities</a:t>
            </a:r>
          </a:p>
          <a:p>
            <a:pPr lvl="4" eaLnBrk="1" hangingPunct="1">
              <a:lnSpc>
                <a:spcPct val="90000"/>
              </a:lnSpc>
            </a:pPr>
            <a:endParaRPr lang="en-GB" sz="1800" smtClean="0"/>
          </a:p>
          <a:p>
            <a:pPr eaLnBrk="1" hangingPunct="1">
              <a:lnSpc>
                <a:spcPct val="90000"/>
              </a:lnSpc>
            </a:pPr>
            <a:r>
              <a:rPr lang="en-GB" sz="2800" smtClean="0"/>
              <a:t>Principle: adding of branches to pass all points before all points will be visited</a:t>
            </a:r>
          </a:p>
          <a:p>
            <a:pPr eaLnBrk="1" hangingPunct="1">
              <a:lnSpc>
                <a:spcPct val="90000"/>
              </a:lnSpc>
            </a:pPr>
            <a:r>
              <a:rPr lang="en-GB" sz="2800" smtClean="0"/>
              <a:t>Selection of branches according to the distance – current advantage can be disadvantage in the future</a:t>
            </a:r>
          </a:p>
          <a:p>
            <a:pPr lvl="4" eaLnBrk="1" hangingPunct="1">
              <a:lnSpc>
                <a:spcPct val="90000"/>
              </a:lnSpc>
            </a:pPr>
            <a:endParaRPr lang="en-GB" sz="1800" smtClean="0"/>
          </a:p>
          <a:p>
            <a:pPr eaLnBrk="1" hangingPunct="1">
              <a:lnSpc>
                <a:spcPct val="90000"/>
              </a:lnSpc>
            </a:pPr>
            <a:r>
              <a:rPr lang="en-GB" sz="2800" smtClean="0"/>
              <a:t>The nearest neighbour algorithm</a:t>
            </a:r>
          </a:p>
          <a:p>
            <a:pPr eaLnBrk="1" hangingPunct="1">
              <a:lnSpc>
                <a:spcPct val="90000"/>
              </a:lnSpc>
            </a:pPr>
            <a:r>
              <a:rPr lang="en-GB" sz="2800" smtClean="0"/>
              <a:t>Vogel's Approximation Method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adpis 1"/>
          <p:cNvSpPr>
            <a:spLocks noGrp="1"/>
          </p:cNvSpPr>
          <p:nvPr>
            <p:ph type="title"/>
          </p:nvPr>
        </p:nvSpPr>
        <p:spPr/>
        <p:txBody>
          <a:bodyPr/>
          <a:lstStyle/>
          <a:p>
            <a:pPr eaLnBrk="1" hangingPunct="1"/>
            <a:r>
              <a:rPr lang="en-GB" smtClean="0"/>
              <a:t>Vehicle routing problem</a:t>
            </a:r>
          </a:p>
        </p:txBody>
      </p:sp>
      <p:sp>
        <p:nvSpPr>
          <p:cNvPr id="44035" name="Rectangle 5"/>
          <p:cNvSpPr>
            <a:spLocks noGrp="1" noChangeArrowheads="1"/>
          </p:cNvSpPr>
          <p:nvPr>
            <p:ph type="body" idx="4294967295"/>
          </p:nvPr>
        </p:nvSpPr>
        <p:spPr>
          <a:xfrm>
            <a:off x="468313" y="1773238"/>
            <a:ext cx="8229600" cy="4608512"/>
          </a:xfrm>
        </p:spPr>
        <p:txBody>
          <a:bodyPr/>
          <a:lstStyle/>
          <a:p>
            <a:pPr eaLnBrk="1" hangingPunct="1"/>
            <a:r>
              <a:rPr lang="en-GB" sz="2800" smtClean="0"/>
              <a:t>Majer‘s method</a:t>
            </a:r>
          </a:p>
          <a:p>
            <a:pPr lvl="1" eaLnBrk="1" hangingPunct="1"/>
            <a:r>
              <a:rPr lang="en-GB" sz="2400" smtClean="0"/>
              <a:t>Central point</a:t>
            </a:r>
          </a:p>
          <a:p>
            <a:pPr lvl="1" eaLnBrk="1" hangingPunct="1"/>
            <a:r>
              <a:rPr lang="en-GB" sz="2400" smtClean="0"/>
              <a:t>Selecting the </a:t>
            </a:r>
            <a:r>
              <a:rPr lang="cs-CZ" sz="2400" smtClean="0"/>
              <a:t>most distant </a:t>
            </a:r>
            <a:r>
              <a:rPr lang="en-GB" sz="2400" smtClean="0"/>
              <a:t>point from the central point</a:t>
            </a:r>
          </a:p>
          <a:p>
            <a:pPr lvl="1" eaLnBrk="1" hangingPunct="1"/>
            <a:r>
              <a:rPr lang="en-GB" sz="2400" smtClean="0"/>
              <a:t>Then adding the nearest points subject to constraints</a:t>
            </a:r>
          </a:p>
          <a:p>
            <a:pPr lvl="1" eaLnBrk="1" hangingPunct="1"/>
            <a:r>
              <a:rPr lang="en-GB" sz="2400" smtClean="0"/>
              <a:t>Construction of the first cycle by VAM or NNM</a:t>
            </a:r>
          </a:p>
          <a:p>
            <a:pPr lvl="4" eaLnBrk="1" hangingPunct="1"/>
            <a:endParaRPr lang="en-GB" sz="1800" smtClean="0"/>
          </a:p>
          <a:p>
            <a:pPr lvl="1" eaLnBrk="1" hangingPunct="1"/>
            <a:r>
              <a:rPr lang="en-GB" sz="2400" smtClean="0"/>
              <a:t>Again selecting the </a:t>
            </a:r>
            <a:r>
              <a:rPr lang="cs-CZ" sz="2400" smtClean="0"/>
              <a:t>most distant </a:t>
            </a:r>
            <a:r>
              <a:rPr lang="en-GB" sz="2400" smtClean="0"/>
              <a:t>point from the remaining ….</a:t>
            </a:r>
          </a:p>
          <a:p>
            <a:pPr lvl="4" eaLnBrk="1" hangingPunct="1"/>
            <a:endParaRPr lang="en-GB" sz="1800" smtClean="0"/>
          </a:p>
          <a:p>
            <a:pPr lvl="1" eaLnBrk="1" hangingPunct="1"/>
            <a:r>
              <a:rPr lang="en-GB" sz="2400" smtClean="0"/>
              <a:t>The method finishes if all points (except central) are in one of subroutes.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smtClean="0"/>
              <a:t>Game</a:t>
            </a:r>
          </a:p>
        </p:txBody>
      </p:sp>
      <p:sp>
        <p:nvSpPr>
          <p:cNvPr id="45059" name="Rectangle 3"/>
          <p:cNvSpPr>
            <a:spLocks noGrp="1" noChangeArrowheads="1"/>
          </p:cNvSpPr>
          <p:nvPr>
            <p:ph type="body" idx="1"/>
          </p:nvPr>
        </p:nvSpPr>
        <p:spPr>
          <a:xfrm>
            <a:off x="468313" y="1844675"/>
            <a:ext cx="7913687" cy="4327525"/>
          </a:xfrm>
        </p:spPr>
        <p:txBody>
          <a:bodyPr/>
          <a:lstStyle/>
          <a:p>
            <a:pPr eaLnBrk="1" hangingPunct="1"/>
            <a:r>
              <a:rPr lang="en-GB" smtClean="0"/>
              <a:t>Model of conflict or competition</a:t>
            </a:r>
          </a:p>
          <a:p>
            <a:pPr eaLnBrk="1" hangingPunct="1"/>
            <a:r>
              <a:rPr lang="en-GB" smtClean="0"/>
              <a:t>Cooperative, non-cooperative games</a:t>
            </a:r>
          </a:p>
          <a:p>
            <a:pPr eaLnBrk="1" hangingPunct="1"/>
            <a:r>
              <a:rPr lang="en-GB" smtClean="0"/>
              <a:t>Antagonistic – non-antagonistic game</a:t>
            </a:r>
          </a:p>
          <a:p>
            <a:pPr eaLnBrk="1" hangingPunct="1"/>
            <a:r>
              <a:rPr lang="en-GB" smtClean="0"/>
              <a:t>Time – simultaneous and sequential game</a:t>
            </a:r>
          </a:p>
          <a:p>
            <a:pPr eaLnBrk="1" hangingPunct="1"/>
            <a:r>
              <a:rPr lang="en-GB" smtClean="0"/>
              <a:t>Repetition</a:t>
            </a:r>
          </a:p>
          <a:p>
            <a:pPr eaLnBrk="1" hangingPunct="1"/>
            <a:r>
              <a:rPr lang="en-GB" smtClean="0"/>
              <a:t>Game - play - strategy – move</a:t>
            </a:r>
            <a:endParaRPr lang="cs-CZ" smtClean="0"/>
          </a:p>
          <a:p>
            <a:pPr eaLnBrk="1" hangingPunct="1"/>
            <a:r>
              <a:rPr lang="cs-CZ" b="1" smtClean="0"/>
              <a:t>Model elements </a:t>
            </a:r>
          </a:p>
          <a:p>
            <a:pPr lvl="1" eaLnBrk="1" hangingPunct="1"/>
            <a:r>
              <a:rPr lang="cs-CZ" smtClean="0"/>
              <a:t>Players, strategies, payoffs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Linear algebra</a:t>
            </a:r>
          </a:p>
        </p:txBody>
      </p:sp>
      <p:sp>
        <p:nvSpPr>
          <p:cNvPr id="11267" name="Rectangle 3"/>
          <p:cNvSpPr>
            <a:spLocks noGrp="1" noChangeArrowheads="1"/>
          </p:cNvSpPr>
          <p:nvPr>
            <p:ph type="body" idx="1"/>
          </p:nvPr>
        </p:nvSpPr>
        <p:spPr/>
        <p:txBody>
          <a:bodyPr/>
          <a:lstStyle/>
          <a:p>
            <a:pPr eaLnBrk="1" hangingPunct="1">
              <a:lnSpc>
                <a:spcPct val="90000"/>
              </a:lnSpc>
            </a:pPr>
            <a:r>
              <a:rPr lang="cs-CZ" smtClean="0"/>
              <a:t>Vector space</a:t>
            </a:r>
          </a:p>
          <a:p>
            <a:pPr eaLnBrk="1" hangingPunct="1">
              <a:lnSpc>
                <a:spcPct val="90000"/>
              </a:lnSpc>
            </a:pPr>
            <a:r>
              <a:rPr lang="cs-CZ" smtClean="0"/>
              <a:t>V</a:t>
            </a:r>
            <a:r>
              <a:rPr lang="en-US" smtClean="0"/>
              <a:t>ectors </a:t>
            </a:r>
            <a:endParaRPr lang="cs-CZ" smtClean="0"/>
          </a:p>
          <a:p>
            <a:pPr lvl="1" eaLnBrk="1" hangingPunct="1">
              <a:lnSpc>
                <a:spcPct val="90000"/>
              </a:lnSpc>
            </a:pPr>
            <a:r>
              <a:rPr lang="en-US" smtClean="0"/>
              <a:t>Components (</a:t>
            </a:r>
            <a:r>
              <a:rPr lang="cs-CZ" smtClean="0"/>
              <a:t>co</a:t>
            </a:r>
            <a:r>
              <a:rPr lang="en-US" smtClean="0"/>
              <a:t>ordinates</a:t>
            </a:r>
            <a:r>
              <a:rPr lang="cs-CZ" smtClean="0"/>
              <a:t>)</a:t>
            </a:r>
          </a:p>
          <a:p>
            <a:pPr lvl="1" eaLnBrk="1" hangingPunct="1">
              <a:lnSpc>
                <a:spcPct val="90000"/>
              </a:lnSpc>
            </a:pPr>
            <a:r>
              <a:rPr lang="cs-CZ" smtClean="0"/>
              <a:t>Basic operations</a:t>
            </a:r>
          </a:p>
          <a:p>
            <a:pPr lvl="1" eaLnBrk="1" hangingPunct="1">
              <a:lnSpc>
                <a:spcPct val="90000"/>
              </a:lnSpc>
            </a:pPr>
            <a:r>
              <a:rPr lang="cs-CZ" smtClean="0"/>
              <a:t>Linear combination of vectors</a:t>
            </a:r>
          </a:p>
          <a:p>
            <a:pPr lvl="1" eaLnBrk="1" hangingPunct="1">
              <a:lnSpc>
                <a:spcPct val="90000"/>
              </a:lnSpc>
            </a:pPr>
            <a:r>
              <a:rPr lang="cs-CZ" smtClean="0"/>
              <a:t>Linearly dependent or independent vectors</a:t>
            </a:r>
          </a:p>
          <a:p>
            <a:pPr lvl="1" eaLnBrk="1" hangingPunct="1">
              <a:lnSpc>
                <a:spcPct val="90000"/>
              </a:lnSpc>
            </a:pPr>
            <a:r>
              <a:rPr lang="cs-CZ" smtClean="0"/>
              <a:t>Basic types of vectors</a:t>
            </a: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smtClean="0"/>
              <a:t>Solution of game</a:t>
            </a:r>
          </a:p>
        </p:txBody>
      </p:sp>
      <p:sp>
        <p:nvSpPr>
          <p:cNvPr id="46083" name="Rectangle 3"/>
          <p:cNvSpPr>
            <a:spLocks noGrp="1" noChangeArrowheads="1"/>
          </p:cNvSpPr>
          <p:nvPr>
            <p:ph type="body" idx="1"/>
          </p:nvPr>
        </p:nvSpPr>
        <p:spPr>
          <a:xfrm>
            <a:off x="457200" y="1828800"/>
            <a:ext cx="8229600" cy="4840288"/>
          </a:xfrm>
        </p:spPr>
        <p:txBody>
          <a:bodyPr/>
          <a:lstStyle/>
          <a:p>
            <a:pPr eaLnBrk="1" hangingPunct="1"/>
            <a:r>
              <a:rPr lang="en-GB" smtClean="0"/>
              <a:t>Each player tries to maximize his welfare at the expense of the others.</a:t>
            </a:r>
          </a:p>
          <a:p>
            <a:pPr eaLnBrk="1" hangingPunct="1"/>
            <a:r>
              <a:rPr lang="en-GB" smtClean="0"/>
              <a:t>Result – </a:t>
            </a:r>
            <a:r>
              <a:rPr lang="en-GB" b="1" smtClean="0"/>
              <a:t>The best </a:t>
            </a:r>
            <a:r>
              <a:rPr lang="cs-CZ" b="1" smtClean="0"/>
              <a:t>(optimal) </a:t>
            </a:r>
            <a:r>
              <a:rPr lang="en-GB" b="1" smtClean="0"/>
              <a:t>strateg</a:t>
            </a:r>
            <a:r>
              <a:rPr lang="cs-CZ" b="1" smtClean="0"/>
              <a:t>ies</a:t>
            </a:r>
            <a:r>
              <a:rPr lang="en-GB" b="1" smtClean="0"/>
              <a:t> </a:t>
            </a:r>
            <a:r>
              <a:rPr lang="en-GB" smtClean="0"/>
              <a:t>which gives to each player the best outcome according to the other players and their strategies</a:t>
            </a:r>
          </a:p>
          <a:p>
            <a:pPr lvl="1" eaLnBrk="1" hangingPunct="1"/>
            <a:r>
              <a:rPr lang="en-GB" smtClean="0"/>
              <a:t>Maximal possible win of each player</a:t>
            </a:r>
          </a:p>
          <a:p>
            <a:pPr eaLnBrk="1" hangingPunct="1"/>
            <a:r>
              <a:rPr lang="en-GB" b="1" smtClean="0"/>
              <a:t>Value of game </a:t>
            </a:r>
            <a:r>
              <a:rPr lang="en-GB" smtClean="0"/>
              <a:t>– players‘</a:t>
            </a:r>
            <a:r>
              <a:rPr lang="cs-CZ" smtClean="0"/>
              <a:t> </a:t>
            </a:r>
            <a:r>
              <a:rPr lang="en-GB" smtClean="0"/>
              <a:t>result, expected payoff</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smtClean="0"/>
              <a:t>Model of game</a:t>
            </a:r>
          </a:p>
        </p:txBody>
      </p:sp>
      <p:sp>
        <p:nvSpPr>
          <p:cNvPr id="47107" name="Rectangle 3"/>
          <p:cNvSpPr>
            <a:spLocks noGrp="1" noChangeArrowheads="1"/>
          </p:cNvSpPr>
          <p:nvPr>
            <p:ph type="body" idx="1"/>
          </p:nvPr>
        </p:nvSpPr>
        <p:spPr/>
        <p:txBody>
          <a:bodyPr/>
          <a:lstStyle/>
          <a:p>
            <a:pPr eaLnBrk="1" hangingPunct="1"/>
            <a:r>
              <a:rPr lang="en-GB" smtClean="0"/>
              <a:t>Tree (extensive) form of model</a:t>
            </a:r>
          </a:p>
          <a:p>
            <a:pPr lvl="1" eaLnBrk="1" hangingPunct="1"/>
            <a:r>
              <a:rPr lang="en-GB" smtClean="0"/>
              <a:t>Game tree (decision tree - moves)</a:t>
            </a:r>
          </a:p>
          <a:p>
            <a:pPr eaLnBrk="1" hangingPunct="1"/>
            <a:r>
              <a:rPr lang="en-GB" smtClean="0"/>
              <a:t>Normal form of model</a:t>
            </a:r>
          </a:p>
          <a:p>
            <a:pPr lvl="1" eaLnBrk="1" hangingPunct="1"/>
            <a:r>
              <a:rPr lang="en-GB" smtClean="0"/>
              <a:t>List of players, list of strategy spaces, and list of payoff functions</a:t>
            </a:r>
          </a:p>
          <a:p>
            <a:pPr lvl="1" eaLnBrk="1" hangingPunct="1"/>
            <a:r>
              <a:rPr lang="en-GB" smtClean="0"/>
              <a:t>Payoff matrix (decision matrix)</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Matrix game</a:t>
            </a:r>
          </a:p>
        </p:txBody>
      </p:sp>
      <p:sp>
        <p:nvSpPr>
          <p:cNvPr id="158723" name="Rectangle 3"/>
          <p:cNvSpPr>
            <a:spLocks noGrp="1" noChangeArrowheads="1"/>
          </p:cNvSpPr>
          <p:nvPr>
            <p:ph type="body" idx="1"/>
          </p:nvPr>
        </p:nvSpPr>
        <p:spPr/>
        <p:txBody>
          <a:bodyPr/>
          <a:lstStyle/>
          <a:p>
            <a:pPr eaLnBrk="1" hangingPunct="1">
              <a:defRPr/>
            </a:pPr>
            <a:r>
              <a:rPr lang="en-GB" smtClean="0"/>
              <a:t>Two-person game</a:t>
            </a:r>
          </a:p>
          <a:p>
            <a:pPr eaLnBrk="1" hangingPunct="1">
              <a:defRPr/>
            </a:pPr>
            <a:r>
              <a:rPr lang="en-GB" smtClean="0"/>
              <a:t>Finite number of strategies for each player</a:t>
            </a:r>
          </a:p>
          <a:p>
            <a:pPr eaLnBrk="1" hangingPunct="1">
              <a:defRPr/>
            </a:pPr>
            <a:r>
              <a:rPr lang="en-GB" smtClean="0"/>
              <a:t>Zero-sum game</a:t>
            </a:r>
          </a:p>
          <a:p>
            <a:pPr lvl="1" eaLnBrk="1" hangingPunct="1">
              <a:defRPr/>
            </a:pPr>
            <a:r>
              <a:rPr lang="en-GB" smtClean="0"/>
              <a:t>Sum of payoffs for both players is zero </a:t>
            </a:r>
          </a:p>
          <a:p>
            <a:pPr lvl="1" eaLnBrk="1" hangingPunct="1">
              <a:defRPr/>
            </a:pPr>
            <a:r>
              <a:rPr lang="en-GB" smtClean="0"/>
              <a:t>Outcom of one player is a loss of the other player</a:t>
            </a:r>
          </a:p>
          <a:p>
            <a:pPr lvl="8">
              <a:defRPr/>
            </a:pPr>
            <a:endParaRPr lang="en-GB" smtClean="0"/>
          </a:p>
          <a:p>
            <a:pPr eaLnBrk="1" hangingPunct="1">
              <a:defRPr/>
            </a:pPr>
            <a:r>
              <a:rPr lang="en-GB" smtClean="0"/>
              <a:t>Matrix form of game model</a:t>
            </a:r>
            <a:endParaRPr lang="en-GB"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mtClean="0"/>
              <a:t>Pure and mixed strategy</a:t>
            </a:r>
          </a:p>
        </p:txBody>
      </p:sp>
      <p:sp>
        <p:nvSpPr>
          <p:cNvPr id="49155" name="Rectangle 3"/>
          <p:cNvSpPr>
            <a:spLocks noGrp="1" noChangeArrowheads="1"/>
          </p:cNvSpPr>
          <p:nvPr>
            <p:ph type="body" idx="1"/>
          </p:nvPr>
        </p:nvSpPr>
        <p:spPr/>
        <p:txBody>
          <a:bodyPr/>
          <a:lstStyle/>
          <a:p>
            <a:pPr eaLnBrk="1" hangingPunct="1"/>
            <a:r>
              <a:rPr lang="en-GB" smtClean="0"/>
              <a:t>Pure strategy</a:t>
            </a:r>
          </a:p>
          <a:p>
            <a:pPr lvl="1" eaLnBrk="1" hangingPunct="1"/>
            <a:r>
              <a:rPr lang="en-GB" smtClean="0"/>
              <a:t>One best strategy</a:t>
            </a:r>
            <a:endParaRPr lang="cs-CZ" smtClean="0"/>
          </a:p>
          <a:p>
            <a:pPr lvl="1" eaLnBrk="1" hangingPunct="1"/>
            <a:r>
              <a:rPr lang="cs-CZ" smtClean="0"/>
              <a:t>How to find it – saddle point</a:t>
            </a:r>
            <a:endParaRPr lang="en-GB" smtClean="0"/>
          </a:p>
          <a:p>
            <a:pPr eaLnBrk="1" hangingPunct="1"/>
            <a:r>
              <a:rPr lang="en-GB" smtClean="0"/>
              <a:t>Mixed strategy</a:t>
            </a:r>
          </a:p>
          <a:p>
            <a:pPr lvl="1" eaLnBrk="1" hangingPunct="1"/>
            <a:r>
              <a:rPr lang="en-GB" smtClean="0"/>
              <a:t>Probability of strategy realization or frequency of strategy usage</a:t>
            </a:r>
            <a:endParaRPr lang="cs-CZ" smtClean="0"/>
          </a:p>
          <a:p>
            <a:pPr lvl="1" eaLnBrk="1" hangingPunct="1"/>
            <a:r>
              <a:rPr lang="cs-CZ" smtClean="0"/>
              <a:t>How to find it – linear optimization model</a:t>
            </a:r>
            <a:endParaRPr lang="en-GB"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smtClean="0"/>
              <a:t>Matrix game solution</a:t>
            </a:r>
          </a:p>
        </p:txBody>
      </p:sp>
      <p:sp>
        <p:nvSpPr>
          <p:cNvPr id="50179" name="Rectangle 3"/>
          <p:cNvSpPr>
            <a:spLocks noGrp="1" noChangeArrowheads="1"/>
          </p:cNvSpPr>
          <p:nvPr>
            <p:ph type="body" idx="1"/>
          </p:nvPr>
        </p:nvSpPr>
        <p:spPr/>
        <p:txBody>
          <a:bodyPr/>
          <a:lstStyle/>
          <a:p>
            <a:pPr eaLnBrk="1" hangingPunct="1">
              <a:spcBef>
                <a:spcPts val="600"/>
              </a:spcBef>
              <a:buFont typeface="Wingdings" pitchFamily="2" charset="2"/>
              <a:buNone/>
            </a:pPr>
            <a:r>
              <a:rPr lang="en-GB" sz="2800" b="1" smtClean="0"/>
              <a:t>Theorem</a:t>
            </a:r>
          </a:p>
          <a:p>
            <a:pPr eaLnBrk="1" hangingPunct="1">
              <a:spcBef>
                <a:spcPts val="600"/>
              </a:spcBef>
            </a:pPr>
            <a:r>
              <a:rPr lang="en-GB" sz="2800" smtClean="0"/>
              <a:t>The optimal pure strategies exist in the matrix game, if and only if the game has the saddle point.</a:t>
            </a:r>
            <a:endParaRPr lang="cs-CZ" sz="2800" smtClean="0"/>
          </a:p>
          <a:p>
            <a:pPr eaLnBrk="1" hangingPunct="1">
              <a:buFont typeface="Wingdings" pitchFamily="2" charset="2"/>
              <a:buNone/>
            </a:pPr>
            <a:r>
              <a:rPr lang="en-GB" sz="2800" b="1" smtClean="0"/>
              <a:t>The Minimax Theorem. </a:t>
            </a:r>
          </a:p>
          <a:p>
            <a:pPr lvl="1" eaLnBrk="1" hangingPunct="1"/>
            <a:r>
              <a:rPr lang="en-GB" sz="2400" i="1" smtClean="0"/>
              <a:t>For every finite two-person zero-sum game,</a:t>
            </a:r>
          </a:p>
          <a:p>
            <a:pPr lvl="1" eaLnBrk="1" hangingPunct="1"/>
            <a:r>
              <a:rPr lang="en-GB" sz="2400" i="1" smtClean="0"/>
              <a:t>(1) there is a number w, called the value of the game,</a:t>
            </a:r>
          </a:p>
          <a:p>
            <a:pPr lvl="1" eaLnBrk="1" hangingPunct="1"/>
            <a:r>
              <a:rPr lang="en-GB" sz="2400" i="1" smtClean="0"/>
              <a:t>(2) there is a mixed strategy for Player A such that his average gain is at least w no matter what B does, and</a:t>
            </a:r>
          </a:p>
          <a:p>
            <a:pPr lvl="1" eaLnBrk="1" hangingPunct="1"/>
            <a:r>
              <a:rPr lang="en-GB" sz="2400" i="1" smtClean="0"/>
              <a:t>(3) there is a mixed strategy for Player B such that his average loss is at most w no matter what A does.</a:t>
            </a:r>
            <a:endParaRPr lang="en-GB" i="1"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cs-CZ" smtClean="0"/>
              <a:t>Decision model</a:t>
            </a:r>
          </a:p>
        </p:txBody>
      </p:sp>
      <p:sp>
        <p:nvSpPr>
          <p:cNvPr id="51203" name="Rectangle 3"/>
          <p:cNvSpPr>
            <a:spLocks noGrp="1" noChangeArrowheads="1"/>
          </p:cNvSpPr>
          <p:nvPr>
            <p:ph type="body" idx="1"/>
          </p:nvPr>
        </p:nvSpPr>
        <p:spPr>
          <a:xfrm>
            <a:off x="468313" y="1844675"/>
            <a:ext cx="8064500" cy="4276725"/>
          </a:xfrm>
        </p:spPr>
        <p:txBody>
          <a:bodyPr/>
          <a:lstStyle/>
          <a:p>
            <a:pPr eaLnBrk="1" hangingPunct="1"/>
            <a:r>
              <a:rPr lang="cs-CZ" smtClean="0"/>
              <a:t>Model elements</a:t>
            </a:r>
          </a:p>
          <a:p>
            <a:pPr lvl="1" eaLnBrk="1" hangingPunct="1"/>
            <a:r>
              <a:rPr lang="cs-CZ" smtClean="0"/>
              <a:t>Decision alternatives</a:t>
            </a:r>
          </a:p>
          <a:p>
            <a:pPr lvl="1" eaLnBrk="1" hangingPunct="1"/>
            <a:r>
              <a:rPr lang="cs-CZ" smtClean="0"/>
              <a:t>States of nature</a:t>
            </a:r>
          </a:p>
          <a:p>
            <a:pPr lvl="1" eaLnBrk="1" hangingPunct="1"/>
            <a:r>
              <a:rPr lang="cs-CZ" smtClean="0"/>
              <a:t>Decision matrix (table) – </a:t>
            </a:r>
            <a:r>
              <a:rPr lang="en-US" smtClean="0"/>
              <a:t>payoffs associated with each combination of alternatives and events</a:t>
            </a:r>
            <a:endParaRPr lang="cs-CZ" smtClean="0"/>
          </a:p>
          <a:p>
            <a:pPr lvl="1" eaLnBrk="1" hangingPunct="1"/>
            <a:r>
              <a:rPr lang="cs-CZ" smtClean="0"/>
              <a:t>Decision tree</a:t>
            </a:r>
            <a:r>
              <a:rPr lang="en-US" smtClean="0"/>
              <a:t> </a:t>
            </a:r>
            <a:endParaRPr lang="cs-CZ" smtClean="0"/>
          </a:p>
          <a:p>
            <a:pPr lvl="4" eaLnBrk="1" hangingPunct="1"/>
            <a:endParaRPr lang="cs-CZ" smtClean="0"/>
          </a:p>
          <a:p>
            <a:pPr eaLnBrk="1" hangingPunct="1"/>
            <a:r>
              <a:rPr lang="cs-CZ" smtClean="0"/>
              <a:t>Decision criterion</a:t>
            </a:r>
          </a:p>
          <a:p>
            <a:pPr eaLnBrk="1" hangingPunct="1"/>
            <a:r>
              <a:rPr lang="cs-CZ" smtClean="0"/>
              <a:t>Certainty, risk, uncertainty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68313" y="762000"/>
            <a:ext cx="8496300" cy="938213"/>
          </a:xfrm>
        </p:spPr>
        <p:txBody>
          <a:bodyPr/>
          <a:lstStyle/>
          <a:p>
            <a:pPr eaLnBrk="1" hangingPunct="1"/>
            <a:r>
              <a:rPr lang="cs-CZ" smtClean="0"/>
              <a:t>Solution of decision problems </a:t>
            </a:r>
            <a:endParaRPr lang="en-GB" smtClean="0"/>
          </a:p>
        </p:txBody>
      </p:sp>
      <p:sp>
        <p:nvSpPr>
          <p:cNvPr id="52227" name="Rectangle 3"/>
          <p:cNvSpPr>
            <a:spLocks noGrp="1" noChangeArrowheads="1"/>
          </p:cNvSpPr>
          <p:nvPr>
            <p:ph type="body" idx="1"/>
          </p:nvPr>
        </p:nvSpPr>
        <p:spPr>
          <a:xfrm>
            <a:off x="539750" y="1844675"/>
            <a:ext cx="8229600" cy="3505200"/>
          </a:xfrm>
        </p:spPr>
        <p:txBody>
          <a:bodyPr/>
          <a:lstStyle/>
          <a:p>
            <a:pPr algn="just" eaLnBrk="1" hangingPunct="1">
              <a:buFont typeface="Symbol" pitchFamily="18" charset="2"/>
              <a:buChar char="·"/>
            </a:pPr>
            <a:r>
              <a:rPr lang="cs-CZ" smtClean="0"/>
              <a:t>Selection of the dominating alternative</a:t>
            </a:r>
          </a:p>
          <a:p>
            <a:pPr algn="just" eaLnBrk="1" hangingPunct="1">
              <a:buFont typeface="Symbol" pitchFamily="18" charset="2"/>
              <a:buChar char="·"/>
            </a:pPr>
            <a:r>
              <a:rPr lang="cs-CZ" smtClean="0"/>
              <a:t>Selection of the best alternative</a:t>
            </a:r>
          </a:p>
          <a:p>
            <a:pPr algn="just" eaLnBrk="1" hangingPunct="1">
              <a:buFont typeface="Symbol" pitchFamily="18" charset="2"/>
              <a:buChar char="·"/>
            </a:pPr>
            <a:r>
              <a:rPr lang="cs-CZ" smtClean="0"/>
              <a:t>Selection of the alternative according to the highest utility</a:t>
            </a:r>
            <a:endParaRPr lang="en-GB"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a:xfrm>
            <a:off x="468313" y="685800"/>
            <a:ext cx="8424862" cy="1014413"/>
          </a:xfrm>
        </p:spPr>
        <p:txBody>
          <a:bodyPr/>
          <a:lstStyle/>
          <a:p>
            <a:pPr eaLnBrk="1" hangingPunct="1"/>
            <a:r>
              <a:rPr lang="cs-CZ" sz="4000" smtClean="0"/>
              <a:t>Selection of the dominating alternative</a:t>
            </a:r>
            <a:endParaRPr lang="en-GB" sz="4000" smtClean="0"/>
          </a:p>
        </p:txBody>
      </p:sp>
      <p:sp>
        <p:nvSpPr>
          <p:cNvPr id="3078" name="Rectangle 3"/>
          <p:cNvSpPr>
            <a:spLocks noGrp="1" noChangeArrowheads="1"/>
          </p:cNvSpPr>
          <p:nvPr>
            <p:ph type="body" idx="1"/>
          </p:nvPr>
        </p:nvSpPr>
        <p:spPr>
          <a:xfrm>
            <a:off x="468313" y="1844675"/>
            <a:ext cx="7772400" cy="4114800"/>
          </a:xfrm>
        </p:spPr>
        <p:txBody>
          <a:bodyPr/>
          <a:lstStyle/>
          <a:p>
            <a:pPr eaLnBrk="1" hangingPunct="1"/>
            <a:r>
              <a:rPr lang="cs-CZ" smtClean="0"/>
              <a:t>Outcome dominance</a:t>
            </a:r>
            <a:r>
              <a:rPr lang="en-GB" smtClean="0"/>
              <a:t>: a</a:t>
            </a:r>
            <a:r>
              <a:rPr lang="en-GB" baseline="-25000" smtClean="0"/>
              <a:t>I</a:t>
            </a:r>
            <a:r>
              <a:rPr lang="en-GB" smtClean="0"/>
              <a:t> domin</a:t>
            </a:r>
            <a:r>
              <a:rPr lang="cs-CZ" smtClean="0"/>
              <a:t>ates</a:t>
            </a:r>
            <a:r>
              <a:rPr lang="en-GB" smtClean="0"/>
              <a:t> a</a:t>
            </a:r>
            <a:r>
              <a:rPr lang="en-GB" baseline="-25000" smtClean="0"/>
              <a:t>K</a:t>
            </a:r>
            <a:endParaRPr lang="en-GB" smtClean="0"/>
          </a:p>
          <a:p>
            <a:pPr eaLnBrk="1" hangingPunct="1">
              <a:lnSpc>
                <a:spcPct val="150000"/>
              </a:lnSpc>
            </a:pPr>
            <a:endParaRPr lang="en-GB" smtClean="0"/>
          </a:p>
          <a:p>
            <a:pPr eaLnBrk="1" hangingPunct="1"/>
            <a:r>
              <a:rPr lang="cs-CZ" smtClean="0"/>
              <a:t>Event dominance</a:t>
            </a:r>
            <a:r>
              <a:rPr lang="en-GB" smtClean="0"/>
              <a:t>: a</a:t>
            </a:r>
            <a:r>
              <a:rPr lang="en-GB" baseline="-25000" smtClean="0"/>
              <a:t>I</a:t>
            </a:r>
            <a:r>
              <a:rPr lang="en-GB" smtClean="0"/>
              <a:t> domin</a:t>
            </a:r>
            <a:r>
              <a:rPr lang="cs-CZ" smtClean="0"/>
              <a:t>ates</a:t>
            </a:r>
            <a:r>
              <a:rPr lang="en-GB" smtClean="0"/>
              <a:t> a</a:t>
            </a:r>
            <a:r>
              <a:rPr lang="en-GB" baseline="-25000" smtClean="0"/>
              <a:t>K</a:t>
            </a:r>
          </a:p>
          <a:p>
            <a:pPr eaLnBrk="1" hangingPunct="1">
              <a:lnSpc>
                <a:spcPct val="150000"/>
              </a:lnSpc>
            </a:pPr>
            <a:endParaRPr lang="en-GB" smtClean="0"/>
          </a:p>
          <a:p>
            <a:pPr eaLnBrk="1" hangingPunct="1"/>
            <a:r>
              <a:rPr lang="cs-CZ" smtClean="0"/>
              <a:t>Probabilistic dominance</a:t>
            </a:r>
            <a:r>
              <a:rPr lang="en-GB" smtClean="0"/>
              <a:t>: a</a:t>
            </a:r>
            <a:r>
              <a:rPr lang="en-GB" baseline="-25000" smtClean="0"/>
              <a:t>I</a:t>
            </a:r>
            <a:r>
              <a:rPr lang="en-GB" smtClean="0"/>
              <a:t> domin</a:t>
            </a:r>
            <a:r>
              <a:rPr lang="cs-CZ" smtClean="0"/>
              <a:t>ates</a:t>
            </a:r>
            <a:r>
              <a:rPr lang="en-GB" smtClean="0"/>
              <a:t> a</a:t>
            </a:r>
            <a:r>
              <a:rPr lang="en-GB" baseline="-25000" smtClean="0"/>
              <a:t>K</a:t>
            </a:r>
          </a:p>
        </p:txBody>
      </p:sp>
      <p:graphicFrame>
        <p:nvGraphicFramePr>
          <p:cNvPr id="3074" name="Object 4"/>
          <p:cNvGraphicFramePr>
            <a:graphicFrameLocks noChangeAspect="1"/>
          </p:cNvGraphicFramePr>
          <p:nvPr/>
        </p:nvGraphicFramePr>
        <p:xfrm>
          <a:off x="5219700" y="2492375"/>
          <a:ext cx="2971800" cy="739775"/>
        </p:xfrm>
        <a:graphic>
          <a:graphicData uri="http://schemas.openxmlformats.org/presentationml/2006/ole">
            <mc:AlternateContent xmlns:mc="http://schemas.openxmlformats.org/markup-compatibility/2006">
              <mc:Choice xmlns:v="urn:schemas-microsoft-com:vml" Requires="v">
                <p:oleObj spid="_x0000_s3077" name="Rovnice" r:id="rId3" imgW="1168200" imgH="291960" progId="Equation.3">
                  <p:embed/>
                </p:oleObj>
              </mc:Choice>
              <mc:Fallback>
                <p:oleObj name="Rovnice" r:id="rId3" imgW="1168200" imgH="291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492375"/>
                        <a:ext cx="2971800" cy="739775"/>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p:cNvGraphicFramePr>
            <a:graphicFrameLocks noChangeAspect="1"/>
          </p:cNvGraphicFramePr>
          <p:nvPr/>
        </p:nvGraphicFramePr>
        <p:xfrm>
          <a:off x="4356100" y="3933825"/>
          <a:ext cx="3962400" cy="661988"/>
        </p:xfrm>
        <a:graphic>
          <a:graphicData uri="http://schemas.openxmlformats.org/presentationml/2006/ole">
            <mc:AlternateContent xmlns:mc="http://schemas.openxmlformats.org/markup-compatibility/2006">
              <mc:Choice xmlns:v="urn:schemas-microsoft-com:vml" Requires="v">
                <p:oleObj spid="_x0000_s3078" name="Rovnice" r:id="rId5" imgW="1434960" imgH="241200" progId="Equation.3">
                  <p:embed/>
                </p:oleObj>
              </mc:Choice>
              <mc:Fallback>
                <p:oleObj name="Rovnice" r:id="rId5" imgW="143496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933825"/>
                        <a:ext cx="3962400" cy="66198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6"/>
          <p:cNvGraphicFramePr>
            <a:graphicFrameLocks noChangeAspect="1"/>
          </p:cNvGraphicFramePr>
          <p:nvPr/>
        </p:nvGraphicFramePr>
        <p:xfrm>
          <a:off x="4427538" y="5373688"/>
          <a:ext cx="3962400" cy="596900"/>
        </p:xfrm>
        <a:graphic>
          <a:graphicData uri="http://schemas.openxmlformats.org/presentationml/2006/ole">
            <mc:AlternateContent xmlns:mc="http://schemas.openxmlformats.org/markup-compatibility/2006">
              <mc:Choice xmlns:v="urn:schemas-microsoft-com:vml" Requires="v">
                <p:oleObj spid="_x0000_s3079" name="Rovnice" r:id="rId7" imgW="1422360" imgH="215640" progId="Equation.3">
                  <p:embed/>
                </p:oleObj>
              </mc:Choice>
              <mc:Fallback>
                <p:oleObj name="Rovnice" r:id="rId7" imgW="1422360" imgH="2156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5373688"/>
                        <a:ext cx="3962400" cy="5969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cs-CZ" smtClean="0"/>
              <a:t>Selection of the best alternative</a:t>
            </a:r>
            <a:endParaRPr lang="en-GB" smtClean="0"/>
          </a:p>
        </p:txBody>
      </p:sp>
      <p:sp>
        <p:nvSpPr>
          <p:cNvPr id="53251" name="Rectangle 3"/>
          <p:cNvSpPr>
            <a:spLocks noGrp="1" noChangeArrowheads="1"/>
          </p:cNvSpPr>
          <p:nvPr>
            <p:ph type="body" idx="1"/>
          </p:nvPr>
        </p:nvSpPr>
        <p:spPr>
          <a:xfrm>
            <a:off x="685800" y="1752600"/>
            <a:ext cx="7772400" cy="4876800"/>
          </a:xfrm>
        </p:spPr>
        <p:txBody>
          <a:bodyPr/>
          <a:lstStyle/>
          <a:p>
            <a:pPr eaLnBrk="1" hangingPunct="1">
              <a:lnSpc>
                <a:spcPct val="90000"/>
              </a:lnSpc>
            </a:pPr>
            <a:r>
              <a:rPr lang="cs-CZ" smtClean="0"/>
              <a:t>Decision-making under certainty</a:t>
            </a:r>
            <a:endParaRPr lang="en-GB" smtClean="0"/>
          </a:p>
          <a:p>
            <a:pPr eaLnBrk="1" hangingPunct="1">
              <a:lnSpc>
                <a:spcPct val="90000"/>
              </a:lnSpc>
            </a:pPr>
            <a:r>
              <a:rPr lang="cs-CZ" smtClean="0"/>
              <a:t>Decision-making under uncertainty</a:t>
            </a:r>
            <a:endParaRPr lang="en-GB" smtClean="0"/>
          </a:p>
          <a:p>
            <a:pPr lvl="1" eaLnBrk="1" hangingPunct="1">
              <a:lnSpc>
                <a:spcPct val="90000"/>
              </a:lnSpc>
              <a:spcBef>
                <a:spcPct val="0"/>
              </a:spcBef>
            </a:pPr>
            <a:r>
              <a:rPr lang="en-GB" sz="2400" smtClean="0"/>
              <a:t>Maximax</a:t>
            </a:r>
            <a:r>
              <a:rPr lang="cs-CZ" sz="2400" smtClean="0"/>
              <a:t> rule</a:t>
            </a:r>
            <a:endParaRPr lang="en-GB" sz="2400" smtClean="0"/>
          </a:p>
          <a:p>
            <a:pPr lvl="1" eaLnBrk="1" hangingPunct="1">
              <a:lnSpc>
                <a:spcPct val="90000"/>
              </a:lnSpc>
              <a:spcBef>
                <a:spcPct val="0"/>
              </a:spcBef>
            </a:pPr>
            <a:r>
              <a:rPr lang="en-GB" sz="2400" smtClean="0"/>
              <a:t>Wald</a:t>
            </a:r>
            <a:r>
              <a:rPr lang="cs-CZ" sz="2400" smtClean="0"/>
              <a:t> criterion</a:t>
            </a:r>
            <a:r>
              <a:rPr lang="en-GB" sz="2400" smtClean="0"/>
              <a:t> - maximin </a:t>
            </a:r>
            <a:r>
              <a:rPr lang="cs-CZ" sz="2400" smtClean="0"/>
              <a:t>rule</a:t>
            </a:r>
            <a:endParaRPr lang="en-GB" sz="2400" smtClean="0"/>
          </a:p>
          <a:p>
            <a:pPr lvl="1" eaLnBrk="1" hangingPunct="1">
              <a:lnSpc>
                <a:spcPct val="90000"/>
              </a:lnSpc>
              <a:spcBef>
                <a:spcPct val="0"/>
              </a:spcBef>
            </a:pPr>
            <a:r>
              <a:rPr lang="en-GB" sz="2400" smtClean="0"/>
              <a:t>Savage criterion </a:t>
            </a:r>
            <a:r>
              <a:rPr lang="cs-CZ" sz="2400" smtClean="0"/>
              <a:t>- </a:t>
            </a:r>
            <a:r>
              <a:rPr lang="en-GB" sz="2400" smtClean="0"/>
              <a:t>minimax regret rule </a:t>
            </a:r>
          </a:p>
          <a:p>
            <a:pPr lvl="1" eaLnBrk="1" hangingPunct="1">
              <a:lnSpc>
                <a:spcPct val="90000"/>
              </a:lnSpc>
              <a:spcBef>
                <a:spcPct val="0"/>
              </a:spcBef>
            </a:pPr>
            <a:r>
              <a:rPr lang="en-GB" sz="2400" smtClean="0"/>
              <a:t>Laplace</a:t>
            </a:r>
            <a:r>
              <a:rPr lang="cs-CZ" sz="2400" smtClean="0"/>
              <a:t> criterion - </a:t>
            </a:r>
            <a:r>
              <a:rPr lang="en-US" sz="2400" smtClean="0"/>
              <a:t>principle of insufficient reason</a:t>
            </a:r>
            <a:endParaRPr lang="cs-CZ" sz="2400" smtClean="0"/>
          </a:p>
          <a:p>
            <a:pPr lvl="1" eaLnBrk="1" hangingPunct="1">
              <a:lnSpc>
                <a:spcPct val="90000"/>
              </a:lnSpc>
              <a:spcBef>
                <a:spcPct val="0"/>
              </a:spcBef>
            </a:pPr>
            <a:r>
              <a:rPr lang="en-GB" sz="2400" smtClean="0"/>
              <a:t>Hurwicz</a:t>
            </a:r>
            <a:r>
              <a:rPr lang="cs-CZ" sz="2400" smtClean="0"/>
              <a:t> </a:t>
            </a:r>
            <a:r>
              <a:rPr lang="en-GB" sz="2400" smtClean="0"/>
              <a:t>criterion </a:t>
            </a:r>
          </a:p>
          <a:p>
            <a:pPr eaLnBrk="1" hangingPunct="1">
              <a:lnSpc>
                <a:spcPct val="90000"/>
              </a:lnSpc>
            </a:pPr>
            <a:r>
              <a:rPr lang="cs-CZ" smtClean="0"/>
              <a:t>Decision-making under risk</a:t>
            </a:r>
            <a:endParaRPr lang="en-GB" smtClean="0"/>
          </a:p>
          <a:p>
            <a:pPr lvl="1" eaLnBrk="1" hangingPunct="1">
              <a:lnSpc>
                <a:spcPct val="90000"/>
              </a:lnSpc>
              <a:spcBef>
                <a:spcPct val="0"/>
              </a:spcBef>
            </a:pPr>
            <a:r>
              <a:rPr lang="en-GB" sz="2400" smtClean="0"/>
              <a:t>EMV </a:t>
            </a:r>
            <a:r>
              <a:rPr lang="cs-CZ" sz="2400" smtClean="0"/>
              <a:t>criterion </a:t>
            </a:r>
            <a:r>
              <a:rPr lang="en-GB" sz="2400" smtClean="0"/>
              <a:t>- expected monetary value criterion</a:t>
            </a:r>
          </a:p>
          <a:p>
            <a:pPr lvl="1" eaLnBrk="1" hangingPunct="1">
              <a:lnSpc>
                <a:spcPct val="90000"/>
              </a:lnSpc>
              <a:spcBef>
                <a:spcPct val="0"/>
              </a:spcBef>
            </a:pPr>
            <a:r>
              <a:rPr lang="en-GB" sz="2400" smtClean="0"/>
              <a:t>EOL</a:t>
            </a:r>
            <a:r>
              <a:rPr lang="cs-CZ" sz="2400" smtClean="0"/>
              <a:t> criterion</a:t>
            </a:r>
            <a:r>
              <a:rPr lang="en-GB" sz="2400" smtClean="0"/>
              <a:t> - expected opportunity loss </a:t>
            </a:r>
            <a:r>
              <a:rPr lang="cs-CZ" sz="2400" smtClean="0"/>
              <a:t>criterion</a:t>
            </a:r>
            <a:r>
              <a:rPr lang="en-GB" sz="2400" smtClean="0"/>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sz="4000" smtClean="0"/>
              <a:t>Multiple Objective Decision Making</a:t>
            </a:r>
          </a:p>
        </p:txBody>
      </p:sp>
      <p:sp>
        <p:nvSpPr>
          <p:cNvPr id="4100" name="Rectangle 3"/>
          <p:cNvSpPr>
            <a:spLocks noGrp="1" noChangeArrowheads="1"/>
          </p:cNvSpPr>
          <p:nvPr>
            <p:ph type="body" idx="1"/>
          </p:nvPr>
        </p:nvSpPr>
        <p:spPr>
          <a:xfrm>
            <a:off x="457200" y="1828800"/>
            <a:ext cx="8229600" cy="1354138"/>
          </a:xfrm>
        </p:spPr>
        <p:txBody>
          <a:bodyPr/>
          <a:lstStyle/>
          <a:p>
            <a:pPr eaLnBrk="1" hangingPunct="1"/>
            <a:r>
              <a:rPr lang="en-US" smtClean="0"/>
              <a:t>Infinite Number of Alternatives</a:t>
            </a:r>
          </a:p>
          <a:p>
            <a:pPr eaLnBrk="1" hangingPunct="1"/>
            <a:r>
              <a:rPr lang="en-US" smtClean="0"/>
              <a:t>At least two criteria</a:t>
            </a:r>
          </a:p>
          <a:p>
            <a:pPr eaLnBrk="1" hangingPunct="1"/>
            <a:r>
              <a:rPr lang="en-US" smtClean="0"/>
              <a:t>Example – Linear multi criteria programming</a:t>
            </a:r>
          </a:p>
        </p:txBody>
      </p:sp>
      <p:graphicFrame>
        <p:nvGraphicFramePr>
          <p:cNvPr id="4098" name="Object 4"/>
          <p:cNvGraphicFramePr>
            <a:graphicFrameLocks noChangeAspect="1"/>
          </p:cNvGraphicFramePr>
          <p:nvPr/>
        </p:nvGraphicFramePr>
        <p:xfrm>
          <a:off x="2495550" y="3962400"/>
          <a:ext cx="3852863" cy="2587625"/>
        </p:xfrm>
        <a:graphic>
          <a:graphicData uri="http://schemas.openxmlformats.org/presentationml/2006/ole">
            <mc:AlternateContent xmlns:mc="http://schemas.openxmlformats.org/markup-compatibility/2006">
              <mc:Choice xmlns:v="urn:schemas-microsoft-com:vml" Requires="v">
                <p:oleObj spid="_x0000_s4099" name="Rovnice" r:id="rId3" imgW="1282680" imgH="863280" progId="Equation.3">
                  <p:embed/>
                </p:oleObj>
              </mc:Choice>
              <mc:Fallback>
                <p:oleObj name="Rovnice" r:id="rId3" imgW="1282680" imgH="8632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550" y="3962400"/>
                        <a:ext cx="3852863" cy="25876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lnSpc>
                <a:spcPct val="90000"/>
              </a:lnSpc>
            </a:pPr>
            <a:r>
              <a:rPr lang="cs-CZ" smtClean="0"/>
              <a:t>V</a:t>
            </a:r>
            <a:r>
              <a:rPr lang="en-US" smtClean="0"/>
              <a:t>ector spaces</a:t>
            </a:r>
            <a:endParaRPr lang="cs-CZ" smtClean="0"/>
          </a:p>
        </p:txBody>
      </p:sp>
      <p:sp>
        <p:nvSpPr>
          <p:cNvPr id="12291" name="Rectangle 3"/>
          <p:cNvSpPr>
            <a:spLocks noGrp="1" noChangeArrowheads="1"/>
          </p:cNvSpPr>
          <p:nvPr>
            <p:ph type="body" idx="1"/>
          </p:nvPr>
        </p:nvSpPr>
        <p:spPr/>
        <p:txBody>
          <a:bodyPr/>
          <a:lstStyle/>
          <a:p>
            <a:pPr eaLnBrk="1" hangingPunct="1"/>
            <a:r>
              <a:rPr lang="en-US" smtClean="0"/>
              <a:t>Generators</a:t>
            </a:r>
          </a:p>
          <a:p>
            <a:pPr eaLnBrk="1" hangingPunct="1"/>
            <a:r>
              <a:rPr lang="en-US" smtClean="0"/>
              <a:t>Basis</a:t>
            </a:r>
          </a:p>
          <a:p>
            <a:pPr eaLnBrk="1" hangingPunct="1"/>
            <a:r>
              <a:rPr lang="en-US" smtClean="0"/>
              <a:t>Basis extension</a:t>
            </a:r>
          </a:p>
          <a:p>
            <a:pPr lvl="1" eaLnBrk="1" hangingPunct="1"/>
            <a:r>
              <a:rPr lang="en-US" smtClean="0"/>
              <a:t>Steiner’s theorem</a:t>
            </a:r>
            <a:endParaRPr lang="cs-CZ"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533400"/>
            <a:ext cx="8686800" cy="1143000"/>
          </a:xfrm>
        </p:spPr>
        <p:txBody>
          <a:bodyPr/>
          <a:lstStyle/>
          <a:p>
            <a:pPr eaLnBrk="1" hangingPunct="1"/>
            <a:r>
              <a:rPr lang="en-US" smtClean="0"/>
              <a:t>Multiple Attribute Decision Making</a:t>
            </a:r>
          </a:p>
        </p:txBody>
      </p:sp>
      <p:sp>
        <p:nvSpPr>
          <p:cNvPr id="5124" name="Rectangle 3"/>
          <p:cNvSpPr>
            <a:spLocks noGrp="1" noChangeArrowheads="1"/>
          </p:cNvSpPr>
          <p:nvPr>
            <p:ph type="body" idx="1"/>
          </p:nvPr>
        </p:nvSpPr>
        <p:spPr>
          <a:xfrm>
            <a:off x="457200" y="1828800"/>
            <a:ext cx="8229600" cy="1752600"/>
          </a:xfrm>
        </p:spPr>
        <p:txBody>
          <a:bodyPr/>
          <a:lstStyle/>
          <a:p>
            <a:pPr eaLnBrk="1" hangingPunct="1"/>
            <a:r>
              <a:rPr lang="en-US" smtClean="0"/>
              <a:t>Finite Number of Alternatives</a:t>
            </a:r>
          </a:p>
          <a:p>
            <a:pPr eaLnBrk="1" hangingPunct="1"/>
            <a:r>
              <a:rPr lang="en-US" smtClean="0"/>
              <a:t>Evaluation of all alternatives with respect to all </a:t>
            </a:r>
            <a:r>
              <a:rPr lang="cs-CZ" smtClean="0"/>
              <a:t>attributes</a:t>
            </a:r>
            <a:r>
              <a:rPr lang="en-US" smtClean="0"/>
              <a:t> </a:t>
            </a:r>
          </a:p>
        </p:txBody>
      </p:sp>
      <p:graphicFrame>
        <p:nvGraphicFramePr>
          <p:cNvPr id="5122" name="Object 4"/>
          <p:cNvGraphicFramePr>
            <a:graphicFrameLocks noChangeAspect="1"/>
          </p:cNvGraphicFramePr>
          <p:nvPr/>
        </p:nvGraphicFramePr>
        <p:xfrm>
          <a:off x="2344738" y="3451225"/>
          <a:ext cx="4864100" cy="2640013"/>
        </p:xfrm>
        <a:graphic>
          <a:graphicData uri="http://schemas.openxmlformats.org/presentationml/2006/ole">
            <mc:AlternateContent xmlns:mc="http://schemas.openxmlformats.org/markup-compatibility/2006">
              <mc:Choice xmlns:v="urn:schemas-microsoft-com:vml" Requires="v">
                <p:oleObj spid="_x0000_s5123" name="Equation" r:id="rId3" imgW="1638000" imgH="888840" progId="Equation.DSMT4">
                  <p:embed/>
                </p:oleObj>
              </mc:Choice>
              <mc:Fallback>
                <p:oleObj name="Equation" r:id="rId3" imgW="1638000" imgH="8888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4738" y="3451225"/>
                        <a:ext cx="4864100" cy="264001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Basic terms</a:t>
            </a:r>
          </a:p>
        </p:txBody>
      </p:sp>
      <p:sp>
        <p:nvSpPr>
          <p:cNvPr id="54275" name="Rectangle 3"/>
          <p:cNvSpPr>
            <a:spLocks noGrp="1" noChangeArrowheads="1"/>
          </p:cNvSpPr>
          <p:nvPr>
            <p:ph type="body" idx="1"/>
          </p:nvPr>
        </p:nvSpPr>
        <p:spPr/>
        <p:txBody>
          <a:bodyPr/>
          <a:lstStyle/>
          <a:p>
            <a:pPr eaLnBrk="1" hangingPunct="1"/>
            <a:r>
              <a:rPr lang="en-US" smtClean="0"/>
              <a:t>Ideal alternative</a:t>
            </a:r>
          </a:p>
          <a:p>
            <a:pPr eaLnBrk="1" hangingPunct="1"/>
            <a:r>
              <a:rPr lang="en-US" smtClean="0"/>
              <a:t>Nadir alternative</a:t>
            </a:r>
            <a:br>
              <a:rPr lang="en-US" smtClean="0"/>
            </a:br>
            <a:endParaRPr lang="en-US" smtClean="0"/>
          </a:p>
          <a:p>
            <a:pPr eaLnBrk="1" hangingPunct="1"/>
            <a:r>
              <a:rPr lang="en-US" smtClean="0"/>
              <a:t>Dominating and dominated alternative</a:t>
            </a:r>
          </a:p>
          <a:p>
            <a:pPr eaLnBrk="1" hangingPunct="1"/>
            <a:r>
              <a:rPr lang="en-US" smtClean="0"/>
              <a:t>The best alternative – preferred alternative</a:t>
            </a:r>
          </a:p>
          <a:p>
            <a:pPr eaLnBrk="1" hangingPunct="1"/>
            <a:r>
              <a:rPr lang="en-US" smtClean="0"/>
              <a:t>Pareto efficient alternative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The aim of MADM</a:t>
            </a:r>
          </a:p>
        </p:txBody>
      </p:sp>
      <p:sp>
        <p:nvSpPr>
          <p:cNvPr id="18435" name="Rectangle 3"/>
          <p:cNvSpPr>
            <a:spLocks noGrp="1" noChangeArrowheads="1"/>
          </p:cNvSpPr>
          <p:nvPr>
            <p:ph type="body" idx="1"/>
          </p:nvPr>
        </p:nvSpPr>
        <p:spPr>
          <a:xfrm>
            <a:off x="425450" y="1844675"/>
            <a:ext cx="8529638" cy="4746625"/>
          </a:xfrm>
        </p:spPr>
        <p:txBody>
          <a:bodyPr/>
          <a:lstStyle/>
          <a:p>
            <a:pPr eaLnBrk="1" hangingPunct="1">
              <a:defRPr/>
            </a:pPr>
            <a:r>
              <a:rPr lang="en-US" dirty="0" smtClean="0"/>
              <a:t>Selection of the best alternatives (one or more)</a:t>
            </a:r>
          </a:p>
          <a:p>
            <a:pPr eaLnBrk="1" hangingPunct="1">
              <a:defRPr/>
            </a:pPr>
            <a:r>
              <a:rPr lang="en-US" dirty="0" smtClean="0"/>
              <a:t>Dichotomizing into the efficient and non efficient alternatives</a:t>
            </a:r>
          </a:p>
          <a:p>
            <a:pPr eaLnBrk="1" hangingPunct="1">
              <a:defRPr/>
            </a:pPr>
            <a:r>
              <a:rPr lang="en-US" dirty="0" smtClean="0"/>
              <a:t>Ranking of all alternatives</a:t>
            </a:r>
          </a:p>
          <a:p>
            <a:pPr lvl="4" eaLnBrk="1" hangingPunct="1">
              <a:defRPr/>
            </a:pPr>
            <a:endParaRPr lang="en-US" sz="1050" dirty="0" smtClean="0"/>
          </a:p>
          <a:p>
            <a:pPr eaLnBrk="1" hangingPunct="1">
              <a:defRPr/>
            </a:pPr>
            <a:r>
              <a:rPr lang="en-US" dirty="0" err="1" smtClean="0"/>
              <a:t>Noncompensatory</a:t>
            </a:r>
            <a:r>
              <a:rPr lang="en-US" dirty="0" smtClean="0"/>
              <a:t> model </a:t>
            </a:r>
          </a:p>
          <a:p>
            <a:pPr lvl="1" eaLnBrk="1" hangingPunct="1">
              <a:defRPr/>
            </a:pPr>
            <a:r>
              <a:rPr lang="en-US" dirty="0" smtClean="0"/>
              <a:t>Not permit trade-offs between attributes</a:t>
            </a:r>
          </a:p>
          <a:p>
            <a:pPr eaLnBrk="1" hangingPunct="1">
              <a:defRPr/>
            </a:pPr>
            <a:r>
              <a:rPr lang="en-US" dirty="0" smtClean="0"/>
              <a:t>Compensatory Model </a:t>
            </a:r>
          </a:p>
          <a:p>
            <a:pPr lvl="1" eaLnBrk="1" hangingPunct="1">
              <a:defRPr/>
            </a:pPr>
            <a:r>
              <a:rPr lang="en-US" dirty="0" smtClean="0"/>
              <a:t>Permit trade-offs between attributes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Utility, utility function</a:t>
            </a:r>
          </a:p>
        </p:txBody>
      </p:sp>
      <p:sp>
        <p:nvSpPr>
          <p:cNvPr id="56323" name="Rectangle 3"/>
          <p:cNvSpPr>
            <a:spLocks noGrp="1" noChangeArrowheads="1"/>
          </p:cNvSpPr>
          <p:nvPr>
            <p:ph type="body" idx="1"/>
          </p:nvPr>
        </p:nvSpPr>
        <p:spPr/>
        <p:txBody>
          <a:bodyPr/>
          <a:lstStyle/>
          <a:p>
            <a:pPr eaLnBrk="1" hangingPunct="1"/>
            <a:r>
              <a:rPr lang="en-US" b="1" smtClean="0"/>
              <a:t>Utility</a:t>
            </a:r>
            <a:r>
              <a:rPr lang="en-US" smtClean="0"/>
              <a:t> is a measure of satisfaction </a:t>
            </a:r>
          </a:p>
          <a:p>
            <a:pPr eaLnBrk="1" hangingPunct="1"/>
            <a:r>
              <a:rPr lang="en-US" smtClean="0"/>
              <a:t>All attribute values can be expresed by utility value</a:t>
            </a:r>
          </a:p>
          <a:p>
            <a:pPr eaLnBrk="1" hangingPunct="1"/>
            <a:r>
              <a:rPr lang="en-US" smtClean="0"/>
              <a:t>Partial utility values can be combined into global utility value</a:t>
            </a:r>
            <a:endParaRPr lang="cs-CZ" smtClean="0"/>
          </a:p>
          <a:p>
            <a:pPr eaLnBrk="1" hangingPunct="1"/>
            <a:r>
              <a:rPr lang="cs-CZ" smtClean="0"/>
              <a:t>Risk seeking, risk neutral and risk aversion decision maker</a:t>
            </a:r>
          </a:p>
          <a:p>
            <a:pPr eaLnBrk="1" hangingPunct="1"/>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Utility function</a:t>
            </a:r>
          </a:p>
        </p:txBody>
      </p:sp>
      <p:sp>
        <p:nvSpPr>
          <p:cNvPr id="57347" name="Rectangle 3"/>
          <p:cNvSpPr>
            <a:spLocks noGrp="1" noChangeArrowheads="1"/>
          </p:cNvSpPr>
          <p:nvPr>
            <p:ph type="body" idx="1"/>
          </p:nvPr>
        </p:nvSpPr>
        <p:spPr>
          <a:xfrm>
            <a:off x="228600" y="1752600"/>
            <a:ext cx="8534400" cy="1244600"/>
          </a:xfrm>
        </p:spPr>
        <p:txBody>
          <a:bodyPr/>
          <a:lstStyle/>
          <a:p>
            <a:pPr eaLnBrk="1" hangingPunct="1"/>
            <a:r>
              <a:rPr lang="en-US" sz="2800" smtClean="0"/>
              <a:t>A utility function  represents a preference relation </a:t>
            </a:r>
          </a:p>
          <a:p>
            <a:pPr eaLnBrk="1" hangingPunct="1"/>
            <a:r>
              <a:rPr lang="en-US" sz="2800" smtClean="0"/>
              <a:t>Mapping of attribute values into interval </a:t>
            </a:r>
            <a:r>
              <a:rPr lang="en-US" sz="2800" smtClean="0">
                <a:sym typeface="Symbol" pitchFamily="18" charset="2"/>
              </a:rPr>
              <a:t>0, 1</a:t>
            </a:r>
            <a:r>
              <a:rPr lang="en-US" sz="2800" smtClean="0"/>
              <a:t>  </a:t>
            </a:r>
          </a:p>
        </p:txBody>
      </p:sp>
      <p:grpSp>
        <p:nvGrpSpPr>
          <p:cNvPr id="57348" name="Group 4"/>
          <p:cNvGrpSpPr>
            <a:grpSpLocks/>
          </p:cNvGrpSpPr>
          <p:nvPr/>
        </p:nvGrpSpPr>
        <p:grpSpPr bwMode="auto">
          <a:xfrm>
            <a:off x="1835150" y="3284538"/>
            <a:ext cx="5835650" cy="2605087"/>
            <a:chOff x="1584" y="2448"/>
            <a:chExt cx="3676" cy="1641"/>
          </a:xfrm>
        </p:grpSpPr>
        <p:sp>
          <p:nvSpPr>
            <p:cNvPr id="57349" name="Freeform 5"/>
            <p:cNvSpPr>
              <a:spLocks/>
            </p:cNvSpPr>
            <p:nvPr/>
          </p:nvSpPr>
          <p:spPr bwMode="auto">
            <a:xfrm>
              <a:off x="1915" y="2564"/>
              <a:ext cx="2693" cy="1470"/>
            </a:xfrm>
            <a:custGeom>
              <a:avLst/>
              <a:gdLst>
                <a:gd name="T0" fmla="*/ 0 w 2693"/>
                <a:gd name="T1" fmla="*/ 0 h 1470"/>
                <a:gd name="T2" fmla="*/ 1 w 2693"/>
                <a:gd name="T3" fmla="*/ 1470 h 1470"/>
                <a:gd name="T4" fmla="*/ 2693 w 2693"/>
                <a:gd name="T5" fmla="*/ 1468 h 1470"/>
                <a:gd name="T6" fmla="*/ 0 60000 65536"/>
                <a:gd name="T7" fmla="*/ 0 60000 65536"/>
                <a:gd name="T8" fmla="*/ 0 60000 65536"/>
                <a:gd name="T9" fmla="*/ 0 w 2693"/>
                <a:gd name="T10" fmla="*/ 0 h 1470"/>
                <a:gd name="T11" fmla="*/ 2693 w 2693"/>
                <a:gd name="T12" fmla="*/ 1470 h 1470"/>
              </a:gdLst>
              <a:ahLst/>
              <a:cxnLst>
                <a:cxn ang="T6">
                  <a:pos x="T0" y="T1"/>
                </a:cxn>
                <a:cxn ang="T7">
                  <a:pos x="T2" y="T3"/>
                </a:cxn>
                <a:cxn ang="T8">
                  <a:pos x="T4" y="T5"/>
                </a:cxn>
              </a:cxnLst>
              <a:rect l="T9" t="T10" r="T11" b="T12"/>
              <a:pathLst>
                <a:path w="2693" h="1470">
                  <a:moveTo>
                    <a:pt x="0" y="0"/>
                  </a:moveTo>
                  <a:lnTo>
                    <a:pt x="1" y="1470"/>
                  </a:lnTo>
                  <a:lnTo>
                    <a:pt x="2693" y="1468"/>
                  </a:lnTo>
                </a:path>
              </a:pathLst>
            </a:custGeom>
            <a:noFill/>
            <a:ln w="38100">
              <a:solidFill>
                <a:schemeClr val="tx1"/>
              </a:solidFill>
              <a:round/>
              <a:headEnd type="triangle" w="med" len="med"/>
              <a:tailEnd type="triangle" w="med" len="med"/>
            </a:ln>
          </p:spPr>
          <p:txBody>
            <a:bodyPr wrap="none" anchor="ctr"/>
            <a:lstStyle/>
            <a:p>
              <a:endParaRPr lang="cs-CZ"/>
            </a:p>
          </p:txBody>
        </p:sp>
        <p:sp>
          <p:nvSpPr>
            <p:cNvPr id="57350" name="Text Box 6"/>
            <p:cNvSpPr txBox="1">
              <a:spLocks noChangeArrowheads="1"/>
            </p:cNvSpPr>
            <p:nvPr/>
          </p:nvSpPr>
          <p:spPr bwMode="auto">
            <a:xfrm>
              <a:off x="1584" y="2592"/>
              <a:ext cx="336" cy="1497"/>
            </a:xfrm>
            <a:prstGeom prst="rect">
              <a:avLst/>
            </a:prstGeom>
            <a:noFill/>
            <a:ln w="9525">
              <a:noFill/>
              <a:miter lim="800000"/>
              <a:headEnd/>
              <a:tailEnd/>
            </a:ln>
          </p:spPr>
          <p:txBody>
            <a:bodyPr>
              <a:spAutoFit/>
            </a:bodyPr>
            <a:lstStyle/>
            <a:p>
              <a:pPr eaLnBrk="0" hangingPunct="0">
                <a:spcBef>
                  <a:spcPct val="50000"/>
                </a:spcBef>
              </a:pPr>
              <a:r>
                <a:rPr lang="en-GB" sz="2400"/>
                <a:t>1</a:t>
              </a:r>
            </a:p>
            <a:p>
              <a:pPr eaLnBrk="0" hangingPunct="0">
                <a:spcBef>
                  <a:spcPct val="50000"/>
                </a:spcBef>
              </a:pPr>
              <a:endParaRPr lang="en-GB" sz="2000"/>
            </a:p>
            <a:p>
              <a:pPr eaLnBrk="0" hangingPunct="0">
                <a:spcBef>
                  <a:spcPct val="50000"/>
                </a:spcBef>
              </a:pPr>
              <a:endParaRPr lang="en-GB" sz="2000"/>
            </a:p>
            <a:p>
              <a:pPr eaLnBrk="0" hangingPunct="0">
                <a:spcBef>
                  <a:spcPct val="50000"/>
                </a:spcBef>
              </a:pPr>
              <a:endParaRPr lang="en-GB" sz="2000"/>
            </a:p>
            <a:p>
              <a:pPr eaLnBrk="0" hangingPunct="0">
                <a:spcBef>
                  <a:spcPct val="50000"/>
                </a:spcBef>
              </a:pPr>
              <a:r>
                <a:rPr lang="en-GB" sz="2400"/>
                <a:t>0</a:t>
              </a:r>
            </a:p>
          </p:txBody>
        </p:sp>
        <p:sp>
          <p:nvSpPr>
            <p:cNvPr id="57351" name="Line 7"/>
            <p:cNvSpPr>
              <a:spLocks noChangeShapeType="1"/>
            </p:cNvSpPr>
            <p:nvPr/>
          </p:nvSpPr>
          <p:spPr bwMode="auto">
            <a:xfrm>
              <a:off x="1872" y="2736"/>
              <a:ext cx="96" cy="0"/>
            </a:xfrm>
            <a:prstGeom prst="line">
              <a:avLst/>
            </a:prstGeom>
            <a:noFill/>
            <a:ln w="9525">
              <a:solidFill>
                <a:schemeClr val="tx1"/>
              </a:solidFill>
              <a:round/>
              <a:headEnd/>
              <a:tailEnd/>
            </a:ln>
          </p:spPr>
          <p:txBody>
            <a:bodyPr wrap="none" anchor="ctr"/>
            <a:lstStyle/>
            <a:p>
              <a:endParaRPr lang="cs-CZ"/>
            </a:p>
          </p:txBody>
        </p:sp>
        <p:sp>
          <p:nvSpPr>
            <p:cNvPr id="57352" name="Line 8"/>
            <p:cNvSpPr>
              <a:spLocks noChangeShapeType="1"/>
            </p:cNvSpPr>
            <p:nvPr/>
          </p:nvSpPr>
          <p:spPr bwMode="auto">
            <a:xfrm flipV="1">
              <a:off x="2016" y="2736"/>
              <a:ext cx="1968" cy="1200"/>
            </a:xfrm>
            <a:prstGeom prst="line">
              <a:avLst/>
            </a:prstGeom>
            <a:noFill/>
            <a:ln w="50800">
              <a:solidFill>
                <a:schemeClr val="tx1"/>
              </a:solidFill>
              <a:round/>
              <a:headEnd/>
              <a:tailEnd/>
            </a:ln>
          </p:spPr>
          <p:txBody>
            <a:bodyPr wrap="none" anchor="ctr"/>
            <a:lstStyle/>
            <a:p>
              <a:endParaRPr lang="cs-CZ"/>
            </a:p>
          </p:txBody>
        </p:sp>
        <p:sp>
          <p:nvSpPr>
            <p:cNvPr id="57353" name="Freeform 9"/>
            <p:cNvSpPr>
              <a:spLocks/>
            </p:cNvSpPr>
            <p:nvPr/>
          </p:nvSpPr>
          <p:spPr bwMode="auto">
            <a:xfrm>
              <a:off x="2016" y="2736"/>
              <a:ext cx="1968" cy="1200"/>
            </a:xfrm>
            <a:custGeom>
              <a:avLst/>
              <a:gdLst>
                <a:gd name="T0" fmla="*/ 0 w 1968"/>
                <a:gd name="T1" fmla="*/ 1200 h 1200"/>
                <a:gd name="T2" fmla="*/ 516 w 1968"/>
                <a:gd name="T3" fmla="*/ 271 h 1200"/>
                <a:gd name="T4" fmla="*/ 1968 w 1968"/>
                <a:gd name="T5" fmla="*/ 0 h 1200"/>
                <a:gd name="T6" fmla="*/ 0 60000 65536"/>
                <a:gd name="T7" fmla="*/ 0 60000 65536"/>
                <a:gd name="T8" fmla="*/ 0 60000 65536"/>
                <a:gd name="T9" fmla="*/ 0 w 1968"/>
                <a:gd name="T10" fmla="*/ 0 h 1200"/>
                <a:gd name="T11" fmla="*/ 1968 w 1968"/>
                <a:gd name="T12" fmla="*/ 1200 h 1200"/>
              </a:gdLst>
              <a:ahLst/>
              <a:cxnLst>
                <a:cxn ang="T6">
                  <a:pos x="T0" y="T1"/>
                </a:cxn>
                <a:cxn ang="T7">
                  <a:pos x="T2" y="T3"/>
                </a:cxn>
                <a:cxn ang="T8">
                  <a:pos x="T4" y="T5"/>
                </a:cxn>
              </a:cxnLst>
              <a:rect l="T9" t="T10" r="T11" b="T12"/>
              <a:pathLst>
                <a:path w="1968" h="1200">
                  <a:moveTo>
                    <a:pt x="0" y="1200"/>
                  </a:moveTo>
                  <a:cubicBezTo>
                    <a:pt x="86" y="1045"/>
                    <a:pt x="188" y="471"/>
                    <a:pt x="516" y="271"/>
                  </a:cubicBezTo>
                  <a:cubicBezTo>
                    <a:pt x="844" y="71"/>
                    <a:pt x="1666" y="56"/>
                    <a:pt x="1968" y="0"/>
                  </a:cubicBezTo>
                </a:path>
              </a:pathLst>
            </a:custGeom>
            <a:noFill/>
            <a:ln w="50800" cap="flat">
              <a:solidFill>
                <a:schemeClr val="tx1"/>
              </a:solidFill>
              <a:prstDash val="sysDot"/>
              <a:round/>
              <a:headEnd type="none" w="med" len="med"/>
              <a:tailEnd type="none" w="med" len="med"/>
            </a:ln>
          </p:spPr>
          <p:txBody>
            <a:bodyPr wrap="none" anchor="ctr"/>
            <a:lstStyle/>
            <a:p>
              <a:endParaRPr lang="cs-CZ"/>
            </a:p>
          </p:txBody>
        </p:sp>
        <p:sp>
          <p:nvSpPr>
            <p:cNvPr id="57354" name="Freeform 10"/>
            <p:cNvSpPr>
              <a:spLocks/>
            </p:cNvSpPr>
            <p:nvPr/>
          </p:nvSpPr>
          <p:spPr bwMode="auto">
            <a:xfrm rot="-10758472">
              <a:off x="2016" y="2736"/>
              <a:ext cx="1968" cy="1200"/>
            </a:xfrm>
            <a:custGeom>
              <a:avLst/>
              <a:gdLst>
                <a:gd name="T0" fmla="*/ 0 w 1968"/>
                <a:gd name="T1" fmla="*/ 1200 h 1200"/>
                <a:gd name="T2" fmla="*/ 516 w 1968"/>
                <a:gd name="T3" fmla="*/ 271 h 1200"/>
                <a:gd name="T4" fmla="*/ 1968 w 1968"/>
                <a:gd name="T5" fmla="*/ 0 h 1200"/>
                <a:gd name="T6" fmla="*/ 0 60000 65536"/>
                <a:gd name="T7" fmla="*/ 0 60000 65536"/>
                <a:gd name="T8" fmla="*/ 0 60000 65536"/>
                <a:gd name="T9" fmla="*/ 0 w 1968"/>
                <a:gd name="T10" fmla="*/ 0 h 1200"/>
                <a:gd name="T11" fmla="*/ 1968 w 1968"/>
                <a:gd name="T12" fmla="*/ 1200 h 1200"/>
              </a:gdLst>
              <a:ahLst/>
              <a:cxnLst>
                <a:cxn ang="T6">
                  <a:pos x="T0" y="T1"/>
                </a:cxn>
                <a:cxn ang="T7">
                  <a:pos x="T2" y="T3"/>
                </a:cxn>
                <a:cxn ang="T8">
                  <a:pos x="T4" y="T5"/>
                </a:cxn>
              </a:cxnLst>
              <a:rect l="T9" t="T10" r="T11" b="T12"/>
              <a:pathLst>
                <a:path w="1968" h="1200">
                  <a:moveTo>
                    <a:pt x="0" y="1200"/>
                  </a:moveTo>
                  <a:cubicBezTo>
                    <a:pt x="86" y="1045"/>
                    <a:pt x="188" y="471"/>
                    <a:pt x="516" y="271"/>
                  </a:cubicBezTo>
                  <a:cubicBezTo>
                    <a:pt x="844" y="71"/>
                    <a:pt x="1666" y="56"/>
                    <a:pt x="1968" y="0"/>
                  </a:cubicBezTo>
                </a:path>
              </a:pathLst>
            </a:custGeom>
            <a:noFill/>
            <a:ln w="50800" cap="flat">
              <a:solidFill>
                <a:schemeClr val="tx1"/>
              </a:solidFill>
              <a:prstDash val="dash"/>
              <a:round/>
              <a:headEnd type="none" w="med" len="med"/>
              <a:tailEnd type="none" w="med" len="med"/>
            </a:ln>
          </p:spPr>
          <p:txBody>
            <a:bodyPr wrap="none" anchor="ctr"/>
            <a:lstStyle/>
            <a:p>
              <a:endParaRPr lang="cs-CZ"/>
            </a:p>
          </p:txBody>
        </p:sp>
        <p:sp>
          <p:nvSpPr>
            <p:cNvPr id="57355" name="AutoShape 11"/>
            <p:cNvSpPr>
              <a:spLocks/>
            </p:cNvSpPr>
            <p:nvPr/>
          </p:nvSpPr>
          <p:spPr bwMode="auto">
            <a:xfrm>
              <a:off x="4272" y="2448"/>
              <a:ext cx="748" cy="465"/>
            </a:xfrm>
            <a:prstGeom prst="borderCallout2">
              <a:avLst>
                <a:gd name="adj1" fmla="val 17560"/>
                <a:gd name="adj2" fmla="val -6417"/>
                <a:gd name="adj3" fmla="val 17560"/>
                <a:gd name="adj4" fmla="val -100667"/>
                <a:gd name="adj5" fmla="val 115611"/>
                <a:gd name="adj6" fmla="val -198528"/>
              </a:avLst>
            </a:prstGeom>
            <a:noFill/>
            <a:ln w="9525">
              <a:solidFill>
                <a:schemeClr val="tx1"/>
              </a:solidFill>
              <a:miter lim="800000"/>
              <a:headEnd/>
              <a:tailEnd/>
            </a:ln>
          </p:spPr>
          <p:txBody>
            <a:bodyPr>
              <a:spAutoFit/>
            </a:bodyPr>
            <a:lstStyle/>
            <a:p>
              <a:pPr eaLnBrk="0" hangingPunct="0"/>
              <a:r>
                <a:rPr lang="cs-CZ"/>
                <a:t>Risk seeking</a:t>
              </a:r>
              <a:endParaRPr lang="en-GB" sz="2400"/>
            </a:p>
          </p:txBody>
        </p:sp>
        <p:sp>
          <p:nvSpPr>
            <p:cNvPr id="57356" name="AutoShape 12"/>
            <p:cNvSpPr>
              <a:spLocks/>
            </p:cNvSpPr>
            <p:nvPr/>
          </p:nvSpPr>
          <p:spPr bwMode="auto">
            <a:xfrm>
              <a:off x="4512" y="3504"/>
              <a:ext cx="748" cy="465"/>
            </a:xfrm>
            <a:prstGeom prst="borderCallout2">
              <a:avLst>
                <a:gd name="adj1" fmla="val 17560"/>
                <a:gd name="adj2" fmla="val -6417"/>
                <a:gd name="adj3" fmla="val 17560"/>
                <a:gd name="adj4" fmla="val -77273"/>
                <a:gd name="adj5" fmla="val 53903"/>
                <a:gd name="adj6" fmla="val -150801"/>
              </a:avLst>
            </a:prstGeom>
            <a:noFill/>
            <a:ln w="9525">
              <a:solidFill>
                <a:schemeClr val="tx1"/>
              </a:solidFill>
              <a:miter lim="800000"/>
              <a:headEnd/>
              <a:tailEnd/>
            </a:ln>
          </p:spPr>
          <p:txBody>
            <a:bodyPr>
              <a:spAutoFit/>
            </a:bodyPr>
            <a:lstStyle/>
            <a:p>
              <a:pPr eaLnBrk="0" hangingPunct="0"/>
              <a:r>
                <a:rPr lang="cs-CZ"/>
                <a:t>Risk aversion</a:t>
              </a:r>
              <a:endParaRPr lang="en-GB" sz="2400"/>
            </a:p>
          </p:txBody>
        </p:sp>
        <p:sp>
          <p:nvSpPr>
            <p:cNvPr id="57357" name="AutoShape 13"/>
            <p:cNvSpPr>
              <a:spLocks/>
            </p:cNvSpPr>
            <p:nvPr/>
          </p:nvSpPr>
          <p:spPr bwMode="auto">
            <a:xfrm>
              <a:off x="4416" y="2979"/>
              <a:ext cx="748" cy="465"/>
            </a:xfrm>
            <a:prstGeom prst="borderCallout2">
              <a:avLst>
                <a:gd name="adj1" fmla="val 17560"/>
                <a:gd name="adj2" fmla="val -6417"/>
                <a:gd name="adj3" fmla="val 17560"/>
                <a:gd name="adj4" fmla="val -92514"/>
                <a:gd name="adj5" fmla="val 73657"/>
                <a:gd name="adj6" fmla="val -175269"/>
              </a:avLst>
            </a:prstGeom>
            <a:noFill/>
            <a:ln w="9525">
              <a:solidFill>
                <a:schemeClr val="tx1"/>
              </a:solidFill>
              <a:miter lim="800000"/>
              <a:headEnd/>
              <a:tailEnd/>
            </a:ln>
          </p:spPr>
          <p:txBody>
            <a:bodyPr>
              <a:spAutoFit/>
            </a:bodyPr>
            <a:lstStyle/>
            <a:p>
              <a:pPr eaLnBrk="0" hangingPunct="0"/>
              <a:r>
                <a:rPr lang="cs-CZ"/>
                <a:t>Risk neutral</a:t>
              </a:r>
              <a:endParaRPr lang="en-GB" sz="2400"/>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cs-CZ" smtClean="0"/>
              <a:t>Informations</a:t>
            </a:r>
            <a:endParaRPr lang="en-US" smtClean="0"/>
          </a:p>
        </p:txBody>
      </p:sp>
      <p:sp>
        <p:nvSpPr>
          <p:cNvPr id="58371" name="Rectangle 3"/>
          <p:cNvSpPr>
            <a:spLocks noGrp="1" noChangeArrowheads="1"/>
          </p:cNvSpPr>
          <p:nvPr>
            <p:ph type="body" idx="1"/>
          </p:nvPr>
        </p:nvSpPr>
        <p:spPr>
          <a:xfrm>
            <a:off x="468313" y="1844675"/>
            <a:ext cx="8496300" cy="4679950"/>
          </a:xfrm>
        </p:spPr>
        <p:txBody>
          <a:bodyPr/>
          <a:lstStyle/>
          <a:p>
            <a:pPr algn="just" eaLnBrk="1" hangingPunct="1"/>
            <a:r>
              <a:rPr lang="en-US" smtClean="0"/>
              <a:t>Inter a</a:t>
            </a:r>
            <a:r>
              <a:rPr lang="cs-CZ" smtClean="0"/>
              <a:t>nd</a:t>
            </a:r>
            <a:r>
              <a:rPr lang="en-US" smtClean="0"/>
              <a:t> intra </a:t>
            </a:r>
            <a:r>
              <a:rPr lang="cs-CZ" smtClean="0"/>
              <a:t>attribute comparisons</a:t>
            </a:r>
            <a:endParaRPr lang="en-US" smtClean="0"/>
          </a:p>
          <a:p>
            <a:pPr lvl="1" algn="just" eaLnBrk="1" hangingPunct="1"/>
            <a:r>
              <a:rPr lang="cs-CZ" smtClean="0"/>
              <a:t>Criteria p</a:t>
            </a:r>
            <a:r>
              <a:rPr lang="en-US" smtClean="0"/>
              <a:t>reference</a:t>
            </a:r>
            <a:r>
              <a:rPr lang="cs-CZ" smtClean="0"/>
              <a:t>s</a:t>
            </a:r>
            <a:endParaRPr lang="en-US" smtClean="0"/>
          </a:p>
          <a:p>
            <a:pPr lvl="1" algn="just" eaLnBrk="1" hangingPunct="1"/>
            <a:r>
              <a:rPr lang="cs-CZ" smtClean="0"/>
              <a:t>Alternatives preferences</a:t>
            </a:r>
          </a:p>
          <a:p>
            <a:pPr lvl="2" algn="just" eaLnBrk="1" hangingPunct="1"/>
            <a:r>
              <a:rPr lang="cs-CZ" smtClean="0"/>
              <a:t>Not necessary in numerical form</a:t>
            </a:r>
            <a:endParaRPr lang="en-US" smtClean="0"/>
          </a:p>
          <a:p>
            <a:pPr lvl="2" algn="just" eaLnBrk="1" hangingPunct="1"/>
            <a:endParaRPr lang="en-US" smtClean="0"/>
          </a:p>
          <a:p>
            <a:pPr lvl="1" eaLnBrk="1" hangingPunct="1">
              <a:buFont typeface="Wingdings" pitchFamily="2" charset="2"/>
              <a:buChar char="§"/>
            </a:pPr>
            <a:r>
              <a:rPr lang="cs-CZ" smtClean="0"/>
              <a:t>No preference information given</a:t>
            </a:r>
            <a:endParaRPr lang="en-US" i="1" smtClean="0"/>
          </a:p>
          <a:p>
            <a:pPr lvl="1" algn="just" eaLnBrk="1" hangingPunct="1">
              <a:buFont typeface="Wingdings" pitchFamily="2" charset="2"/>
              <a:buChar char="§"/>
            </a:pPr>
            <a:r>
              <a:rPr lang="cs-CZ" smtClean="0"/>
              <a:t>N</a:t>
            </a:r>
            <a:r>
              <a:rPr lang="en-US" smtClean="0"/>
              <a:t>omin</a:t>
            </a:r>
            <a:r>
              <a:rPr lang="cs-CZ" smtClean="0"/>
              <a:t>al</a:t>
            </a:r>
            <a:r>
              <a:rPr lang="en-US" smtClean="0"/>
              <a:t> informa</a:t>
            </a:r>
            <a:r>
              <a:rPr lang="cs-CZ" smtClean="0"/>
              <a:t>tion</a:t>
            </a:r>
            <a:r>
              <a:rPr lang="en-US" smtClean="0"/>
              <a:t> – </a:t>
            </a:r>
            <a:r>
              <a:rPr lang="cs-CZ" i="1" smtClean="0"/>
              <a:t>standard level of attribute</a:t>
            </a:r>
          </a:p>
          <a:p>
            <a:pPr lvl="1" algn="just" eaLnBrk="1" hangingPunct="1">
              <a:buFont typeface="Wingdings" pitchFamily="2" charset="2"/>
              <a:buChar char="§"/>
            </a:pPr>
            <a:r>
              <a:rPr lang="cs-CZ" smtClean="0"/>
              <a:t>O</a:t>
            </a:r>
            <a:r>
              <a:rPr lang="en-US" smtClean="0"/>
              <a:t>rdin</a:t>
            </a:r>
            <a:r>
              <a:rPr lang="cs-CZ" smtClean="0"/>
              <a:t>al</a:t>
            </a:r>
            <a:r>
              <a:rPr lang="en-US" smtClean="0"/>
              <a:t> informa</a:t>
            </a:r>
            <a:r>
              <a:rPr lang="cs-CZ" smtClean="0"/>
              <a:t>tion</a:t>
            </a:r>
            <a:r>
              <a:rPr lang="en-US" smtClean="0"/>
              <a:t> – </a:t>
            </a:r>
            <a:r>
              <a:rPr lang="cs-CZ" i="1" smtClean="0"/>
              <a:t>qualitative</a:t>
            </a:r>
            <a:r>
              <a:rPr lang="en-US" i="1" smtClean="0"/>
              <a:t> - </a:t>
            </a:r>
            <a:r>
              <a:rPr lang="cs-CZ" i="1" smtClean="0"/>
              <a:t>ordering</a:t>
            </a:r>
            <a:endParaRPr lang="en-US" smtClean="0"/>
          </a:p>
          <a:p>
            <a:pPr lvl="1" eaLnBrk="1" hangingPunct="1">
              <a:buFont typeface="Wingdings" pitchFamily="2" charset="2"/>
              <a:buChar char="§"/>
            </a:pPr>
            <a:r>
              <a:rPr lang="cs-CZ" smtClean="0"/>
              <a:t>C</a:t>
            </a:r>
            <a:r>
              <a:rPr lang="en-US" smtClean="0"/>
              <a:t>ardin</a:t>
            </a:r>
            <a:r>
              <a:rPr lang="cs-CZ" smtClean="0"/>
              <a:t>al</a:t>
            </a:r>
            <a:r>
              <a:rPr lang="en-US" sz="2000" smtClean="0"/>
              <a:t> </a:t>
            </a:r>
            <a:r>
              <a:rPr lang="en-US" smtClean="0"/>
              <a:t>informa</a:t>
            </a:r>
            <a:r>
              <a:rPr lang="cs-CZ" smtClean="0"/>
              <a:t>tion</a:t>
            </a:r>
            <a:r>
              <a:rPr lang="en-US" smtClean="0"/>
              <a:t> - </a:t>
            </a:r>
            <a:r>
              <a:rPr lang="cs-CZ" i="1" smtClean="0"/>
              <a:t>quantitative</a:t>
            </a:r>
            <a:endParaRPr lang="en-US"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cs-CZ" smtClean="0"/>
              <a:t>Methods for assesing information</a:t>
            </a:r>
            <a:endParaRPr lang="en-US" smtClean="0"/>
          </a:p>
        </p:txBody>
      </p:sp>
      <p:sp>
        <p:nvSpPr>
          <p:cNvPr id="59395" name="Rectangle 3"/>
          <p:cNvSpPr>
            <a:spLocks noGrp="1" noChangeArrowheads="1"/>
          </p:cNvSpPr>
          <p:nvPr>
            <p:ph type="body" idx="1"/>
          </p:nvPr>
        </p:nvSpPr>
        <p:spPr>
          <a:xfrm>
            <a:off x="468313" y="1844675"/>
            <a:ext cx="8496300" cy="4610100"/>
          </a:xfrm>
        </p:spPr>
        <p:txBody>
          <a:bodyPr/>
          <a:lstStyle/>
          <a:p>
            <a:pPr eaLnBrk="1" hangingPunct="1"/>
            <a:r>
              <a:rPr lang="en-US" sz="2800" smtClean="0"/>
              <a:t>Sequence Method </a:t>
            </a:r>
            <a:endParaRPr lang="cs-CZ" sz="2800" smtClean="0"/>
          </a:p>
          <a:p>
            <a:pPr lvl="1" eaLnBrk="1" hangingPunct="1"/>
            <a:r>
              <a:rPr lang="cs-CZ" sz="2400" smtClean="0"/>
              <a:t>C</a:t>
            </a:r>
            <a:r>
              <a:rPr lang="en-US" sz="2400" smtClean="0"/>
              <a:t>riteria</a:t>
            </a:r>
            <a:r>
              <a:rPr lang="cs-CZ" sz="2400" smtClean="0"/>
              <a:t>/alternatives</a:t>
            </a:r>
            <a:r>
              <a:rPr lang="en-US" sz="2400" smtClean="0"/>
              <a:t> </a:t>
            </a:r>
            <a:r>
              <a:rPr lang="cs-CZ" sz="2400" smtClean="0"/>
              <a:t>are </a:t>
            </a:r>
            <a:r>
              <a:rPr lang="en-US" sz="2400" smtClean="0"/>
              <a:t>arrange</a:t>
            </a:r>
            <a:r>
              <a:rPr lang="cs-CZ" sz="2400" smtClean="0"/>
              <a:t>d</a:t>
            </a:r>
            <a:r>
              <a:rPr lang="en-US" sz="2400" smtClean="0"/>
              <a:t> according their importance to a sequence from most to least important.</a:t>
            </a:r>
            <a:endParaRPr lang="cs-CZ" sz="2400" smtClean="0"/>
          </a:p>
          <a:p>
            <a:pPr eaLnBrk="1" hangingPunct="1"/>
            <a:r>
              <a:rPr lang="en-US" sz="2800" smtClean="0"/>
              <a:t>Scor</a:t>
            </a:r>
            <a:r>
              <a:rPr lang="cs-CZ" sz="2800" smtClean="0"/>
              <a:t>ing</a:t>
            </a:r>
            <a:r>
              <a:rPr lang="en-US" sz="2800" smtClean="0"/>
              <a:t> Method </a:t>
            </a:r>
          </a:p>
          <a:p>
            <a:pPr lvl="1" eaLnBrk="1" hangingPunct="1"/>
            <a:r>
              <a:rPr lang="cs-CZ" sz="2400" smtClean="0"/>
              <a:t>E</a:t>
            </a:r>
            <a:r>
              <a:rPr lang="en-US" sz="2400" smtClean="0"/>
              <a:t>ach criterion</a:t>
            </a:r>
            <a:r>
              <a:rPr lang="cs-CZ" sz="2400" smtClean="0"/>
              <a:t>/alternative is</a:t>
            </a:r>
            <a:r>
              <a:rPr lang="en-US" sz="2400" smtClean="0"/>
              <a:t>evaluate</a:t>
            </a:r>
            <a:r>
              <a:rPr lang="cs-CZ" sz="2400" smtClean="0"/>
              <a:t>d</a:t>
            </a:r>
            <a:r>
              <a:rPr lang="en-US" sz="2400" smtClean="0"/>
              <a:t> by certain number of points from chosen scale</a:t>
            </a:r>
            <a:r>
              <a:rPr lang="cs-CZ" sz="2400" smtClean="0"/>
              <a:t>.</a:t>
            </a:r>
            <a:r>
              <a:rPr lang="en-US" sz="2400" smtClean="0"/>
              <a:t> </a:t>
            </a:r>
            <a:endParaRPr lang="cs-CZ" sz="2400" smtClean="0"/>
          </a:p>
          <a:p>
            <a:pPr eaLnBrk="1" hangingPunct="1"/>
            <a:r>
              <a:rPr lang="cs-CZ" sz="2800" smtClean="0"/>
              <a:t>Pairwise comparison</a:t>
            </a:r>
            <a:endParaRPr lang="en-US" sz="2800" smtClean="0"/>
          </a:p>
          <a:p>
            <a:pPr lvl="1" eaLnBrk="1" hangingPunct="1"/>
            <a:r>
              <a:rPr lang="cs-CZ" sz="2400" smtClean="0"/>
              <a:t>The judgement of </a:t>
            </a:r>
            <a:r>
              <a:rPr lang="en-US" sz="2400" smtClean="0"/>
              <a:t>the relative importance of each pair of criteria</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cs-CZ" smtClean="0"/>
              <a:t>MADM methods</a:t>
            </a:r>
            <a:endParaRPr lang="en-US" smtClean="0"/>
          </a:p>
        </p:txBody>
      </p:sp>
      <p:sp>
        <p:nvSpPr>
          <p:cNvPr id="60419" name="Rectangle 3"/>
          <p:cNvSpPr>
            <a:spLocks noGrp="1" noChangeArrowheads="1"/>
          </p:cNvSpPr>
          <p:nvPr>
            <p:ph type="body" idx="1"/>
          </p:nvPr>
        </p:nvSpPr>
        <p:spPr/>
        <p:txBody>
          <a:bodyPr/>
          <a:lstStyle/>
          <a:p>
            <a:pPr eaLnBrk="1" hangingPunct="1"/>
            <a:r>
              <a:rPr lang="cs-CZ" smtClean="0"/>
              <a:t>Scoring or sequence methods</a:t>
            </a:r>
            <a:endParaRPr lang="en-US" smtClean="0"/>
          </a:p>
          <a:p>
            <a:pPr eaLnBrk="1" hangingPunct="1"/>
            <a:r>
              <a:rPr lang="cs-CZ" smtClean="0"/>
              <a:t>Standard level methods</a:t>
            </a:r>
            <a:endParaRPr lang="en-US" smtClean="0"/>
          </a:p>
          <a:p>
            <a:pPr eaLnBrk="1" hangingPunct="1"/>
            <a:r>
              <a:rPr lang="cs-CZ" smtClean="0"/>
              <a:t>Simple additive weighting method</a:t>
            </a:r>
          </a:p>
          <a:p>
            <a:pPr lvl="1" eaLnBrk="1" hangingPunct="1"/>
            <a:r>
              <a:rPr lang="cs-CZ" i="1" smtClean="0"/>
              <a:t>Attributes </a:t>
            </a:r>
            <a:r>
              <a:rPr lang="en-US" i="1" smtClean="0"/>
              <a:t>must be measured in the </a:t>
            </a:r>
            <a:r>
              <a:rPr lang="en-US" b="1" i="1" smtClean="0"/>
              <a:t>same scale</a:t>
            </a:r>
            <a:endParaRPr lang="en-US" i="1"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smtClean="0"/>
              <a:t>Credit and Exam</a:t>
            </a:r>
          </a:p>
        </p:txBody>
      </p:sp>
      <p:sp>
        <p:nvSpPr>
          <p:cNvPr id="61443" name="Rectangle 3"/>
          <p:cNvSpPr>
            <a:spLocks noGrp="1" noChangeArrowheads="1"/>
          </p:cNvSpPr>
          <p:nvPr>
            <p:ph type="body" idx="1"/>
          </p:nvPr>
        </p:nvSpPr>
        <p:spPr>
          <a:xfrm>
            <a:off x="457200" y="1773238"/>
            <a:ext cx="8075613" cy="4824412"/>
          </a:xfrm>
        </p:spPr>
        <p:txBody>
          <a:bodyPr/>
          <a:lstStyle/>
          <a:p>
            <a:pPr eaLnBrk="1" hangingPunct="1"/>
            <a:r>
              <a:rPr lang="en-US" b="1" dirty="0" smtClean="0">
                <a:cs typeface="Times New Roman" pitchFamily="18" charset="0"/>
              </a:rPr>
              <a:t>Credit specifications</a:t>
            </a:r>
            <a:r>
              <a:rPr lang="en-US" dirty="0" smtClean="0">
                <a:cs typeface="Times New Roman" pitchFamily="18" charset="0"/>
              </a:rPr>
              <a:t> </a:t>
            </a:r>
          </a:p>
          <a:p>
            <a:pPr lvl="1" eaLnBrk="1" hangingPunct="1"/>
            <a:r>
              <a:rPr lang="en-US" dirty="0" err="1" smtClean="0">
                <a:cs typeface="Times New Roman" pitchFamily="18" charset="0"/>
              </a:rPr>
              <a:t>Selftests</a:t>
            </a:r>
            <a:r>
              <a:rPr lang="en-US" dirty="0" smtClean="0">
                <a:cs typeface="Times New Roman" pitchFamily="18" charset="0"/>
              </a:rPr>
              <a:t> in </a:t>
            </a:r>
            <a:r>
              <a:rPr lang="en-US" dirty="0" err="1" smtClean="0">
                <a:cs typeface="Times New Roman" pitchFamily="18" charset="0"/>
              </a:rPr>
              <a:t>Moodle</a:t>
            </a:r>
            <a:r>
              <a:rPr lang="en-US" dirty="0" smtClean="0">
                <a:cs typeface="Times New Roman" pitchFamily="18" charset="0"/>
              </a:rPr>
              <a:t> – 60 % of points</a:t>
            </a:r>
          </a:p>
          <a:p>
            <a:pPr lvl="1" eaLnBrk="1" hangingPunct="1"/>
            <a:r>
              <a:rPr lang="cs-CZ" dirty="0" err="1" smtClean="0">
                <a:cs typeface="Times New Roman" pitchFamily="18" charset="0"/>
              </a:rPr>
              <a:t>Resit</a:t>
            </a:r>
            <a:r>
              <a:rPr lang="cs-CZ" dirty="0" smtClean="0">
                <a:cs typeface="Times New Roman" pitchFamily="18" charset="0"/>
              </a:rPr>
              <a:t> c</a:t>
            </a:r>
            <a:r>
              <a:rPr lang="en-US" dirty="0" err="1" smtClean="0">
                <a:cs typeface="Times New Roman" pitchFamily="18" charset="0"/>
              </a:rPr>
              <a:t>redit</a:t>
            </a:r>
            <a:r>
              <a:rPr lang="en-US" dirty="0" smtClean="0">
                <a:cs typeface="Times New Roman" pitchFamily="18" charset="0"/>
              </a:rPr>
              <a:t> </a:t>
            </a:r>
            <a:r>
              <a:rPr lang="en-US" dirty="0" smtClean="0">
                <a:cs typeface="Times New Roman" pitchFamily="18" charset="0"/>
              </a:rPr>
              <a:t>test – 60 % of points</a:t>
            </a:r>
          </a:p>
          <a:p>
            <a:pPr lvl="4" eaLnBrk="1" hangingPunct="1"/>
            <a:endParaRPr lang="en-US" dirty="0" smtClean="0"/>
          </a:p>
          <a:p>
            <a:pPr eaLnBrk="1" hangingPunct="1"/>
            <a:r>
              <a:rPr lang="en-US" b="1" dirty="0" smtClean="0">
                <a:cs typeface="Times New Roman" pitchFamily="18" charset="0"/>
              </a:rPr>
              <a:t>Exam specifications</a:t>
            </a:r>
            <a:r>
              <a:rPr lang="en-US" dirty="0" smtClean="0">
                <a:cs typeface="Times New Roman" pitchFamily="18" charset="0"/>
              </a:rPr>
              <a:t> </a:t>
            </a:r>
            <a:endParaRPr lang="en-US" dirty="0" smtClean="0"/>
          </a:p>
          <a:p>
            <a:pPr lvl="1" eaLnBrk="1" hangingPunct="1"/>
            <a:r>
              <a:rPr lang="en-US" dirty="0" smtClean="0">
                <a:cs typeface="Times New Roman" pitchFamily="18" charset="0"/>
              </a:rPr>
              <a:t>Exam written test – 60 % of points</a:t>
            </a:r>
          </a:p>
          <a:p>
            <a:pPr lvl="2" eaLnBrk="1" hangingPunct="1"/>
            <a:r>
              <a:rPr lang="en-US" dirty="0" smtClean="0">
                <a:cs typeface="Times New Roman" pitchFamily="18" charset="0"/>
              </a:rPr>
              <a:t>Theory – </a:t>
            </a:r>
            <a:r>
              <a:rPr lang="cs-CZ" dirty="0" smtClean="0">
                <a:cs typeface="Times New Roman" pitchFamily="18" charset="0"/>
              </a:rPr>
              <a:t>2</a:t>
            </a:r>
            <a:r>
              <a:rPr lang="en-US" dirty="0" smtClean="0">
                <a:cs typeface="Times New Roman" pitchFamily="18" charset="0"/>
              </a:rPr>
              <a:t> </a:t>
            </a:r>
            <a:r>
              <a:rPr lang="en-US" dirty="0" smtClean="0">
                <a:cs typeface="Times New Roman" pitchFamily="18" charset="0"/>
              </a:rPr>
              <a:t>questions (</a:t>
            </a:r>
            <a:r>
              <a:rPr lang="en-US" dirty="0" smtClean="0">
                <a:cs typeface="Times New Roman" pitchFamily="18" charset="0"/>
              </a:rPr>
              <a:t>1</a:t>
            </a:r>
            <a:r>
              <a:rPr lang="cs-CZ" dirty="0" smtClean="0">
                <a:cs typeface="Times New Roman" pitchFamily="18" charset="0"/>
              </a:rPr>
              <a:t>5</a:t>
            </a:r>
            <a:r>
              <a:rPr lang="en-US" dirty="0" smtClean="0">
                <a:cs typeface="Times New Roman" pitchFamily="18" charset="0"/>
              </a:rPr>
              <a:t> </a:t>
            </a:r>
            <a:r>
              <a:rPr lang="en-US" dirty="0" smtClean="0">
                <a:cs typeface="Times New Roman" pitchFamily="18" charset="0"/>
              </a:rPr>
              <a:t>points each)</a:t>
            </a:r>
          </a:p>
          <a:p>
            <a:pPr lvl="2" eaLnBrk="1" hangingPunct="1"/>
            <a:r>
              <a:rPr lang="en-US" dirty="0" smtClean="0">
                <a:cs typeface="Times New Roman" pitchFamily="18" charset="0"/>
              </a:rPr>
              <a:t>Small </a:t>
            </a:r>
            <a:r>
              <a:rPr lang="en-US" dirty="0" smtClean="0">
                <a:cs typeface="Times New Roman" pitchFamily="18" charset="0"/>
              </a:rPr>
              <a:t>example </a:t>
            </a:r>
            <a:r>
              <a:rPr lang="cs-CZ" dirty="0" smtClean="0">
                <a:cs typeface="Times New Roman" pitchFamily="18" charset="0"/>
              </a:rPr>
              <a:t>(30 </a:t>
            </a:r>
            <a:r>
              <a:rPr lang="en-US" dirty="0" smtClean="0">
                <a:cs typeface="Times New Roman" pitchFamily="18" charset="0"/>
              </a:rPr>
              <a:t>points</a:t>
            </a:r>
            <a:r>
              <a:rPr lang="cs-CZ" dirty="0" smtClean="0">
                <a:cs typeface="Times New Roman" pitchFamily="18" charset="0"/>
              </a:rPr>
              <a:t>)</a:t>
            </a:r>
            <a:endParaRPr lang="en-US" dirty="0" smtClean="0">
              <a:cs typeface="Times New Roman" pitchFamily="18" charset="0"/>
            </a:endParaRPr>
          </a:p>
          <a:p>
            <a:pPr lvl="2" eaLnBrk="1" hangingPunct="1"/>
            <a:r>
              <a:rPr lang="en-US" dirty="0" smtClean="0">
                <a:cs typeface="Times New Roman" pitchFamily="18" charset="0"/>
              </a:rPr>
              <a:t>Practical application (40 </a:t>
            </a:r>
            <a:r>
              <a:rPr lang="en-US" dirty="0" smtClean="0">
                <a:cs typeface="Times New Roman" pitchFamily="18" charset="0"/>
              </a:rPr>
              <a:t>points</a:t>
            </a:r>
            <a:r>
              <a:rPr lang="en-US" dirty="0" smtClean="0">
                <a:cs typeface="Times New Roman" pitchFamily="18" charset="0"/>
              </a:rPr>
              <a:t>)</a:t>
            </a:r>
          </a:p>
          <a:p>
            <a:pPr lvl="1" eaLnBrk="1" hangingPunct="1"/>
            <a:r>
              <a:rPr lang="en-US" dirty="0" smtClean="0">
                <a:cs typeface="Times New Roman" pitchFamily="18" charset="0"/>
              </a:rPr>
              <a:t>Oral examination (immediately after test)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Matrices</a:t>
            </a:r>
          </a:p>
        </p:txBody>
      </p:sp>
      <p:sp>
        <p:nvSpPr>
          <p:cNvPr id="13315" name="Rectangle 3"/>
          <p:cNvSpPr>
            <a:spLocks noGrp="1" noChangeArrowheads="1"/>
          </p:cNvSpPr>
          <p:nvPr>
            <p:ph type="body" sz="half" idx="1"/>
          </p:nvPr>
        </p:nvSpPr>
        <p:spPr>
          <a:xfrm>
            <a:off x="457200" y="1828800"/>
            <a:ext cx="8291513" cy="4695825"/>
          </a:xfrm>
        </p:spPr>
        <p:txBody>
          <a:bodyPr/>
          <a:lstStyle/>
          <a:p>
            <a:pPr eaLnBrk="1" hangingPunct="1"/>
            <a:r>
              <a:rPr lang="cs-CZ" smtClean="0"/>
              <a:t>Type of matrix</a:t>
            </a:r>
          </a:p>
          <a:p>
            <a:pPr eaLnBrk="1" hangingPunct="1"/>
            <a:r>
              <a:rPr lang="en-US" smtClean="0"/>
              <a:t>Matrix addition</a:t>
            </a:r>
          </a:p>
          <a:p>
            <a:pPr eaLnBrk="1" hangingPunct="1"/>
            <a:r>
              <a:rPr lang="en-US" smtClean="0"/>
              <a:t>Matrix multiplication</a:t>
            </a:r>
          </a:p>
          <a:p>
            <a:pPr eaLnBrk="1" hangingPunct="1"/>
            <a:r>
              <a:rPr lang="en-US" smtClean="0"/>
              <a:t>Scalar multiplication of matrix</a:t>
            </a:r>
          </a:p>
          <a:p>
            <a:pPr eaLnBrk="1" hangingPunct="1"/>
            <a:r>
              <a:rPr lang="en-US" smtClean="0"/>
              <a:t>Inversion of square matrix</a:t>
            </a:r>
            <a:endParaRPr lang="cs-CZ" smtClean="0"/>
          </a:p>
          <a:p>
            <a:pPr eaLnBrk="1" hangingPunct="1"/>
            <a:r>
              <a:rPr lang="cs-CZ" smtClean="0"/>
              <a:t>Rank of matrix</a:t>
            </a: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System of linear equations </a:t>
            </a:r>
          </a:p>
        </p:txBody>
      </p:sp>
      <p:sp>
        <p:nvSpPr>
          <p:cNvPr id="14339" name="Rectangle 3"/>
          <p:cNvSpPr>
            <a:spLocks noGrp="1" noChangeArrowheads="1"/>
          </p:cNvSpPr>
          <p:nvPr>
            <p:ph type="body" idx="1"/>
          </p:nvPr>
        </p:nvSpPr>
        <p:spPr>
          <a:xfrm>
            <a:off x="457200" y="1844675"/>
            <a:ext cx="8362950" cy="4897438"/>
          </a:xfrm>
        </p:spPr>
        <p:txBody>
          <a:bodyPr/>
          <a:lstStyle/>
          <a:p>
            <a:pPr algn="ctr" eaLnBrk="1" hangingPunct="1">
              <a:lnSpc>
                <a:spcPct val="90000"/>
              </a:lnSpc>
              <a:buFont typeface="Wingdings" pitchFamily="2" charset="2"/>
              <a:buNone/>
            </a:pPr>
            <a:r>
              <a:rPr lang="en-US" sz="2800" b="1" i="1" smtClean="0"/>
              <a:t>Ax</a:t>
            </a:r>
            <a:r>
              <a:rPr lang="en-US" sz="2800" i="1" smtClean="0"/>
              <a:t> = </a:t>
            </a:r>
            <a:r>
              <a:rPr lang="en-US" sz="2800" b="1" i="1" smtClean="0"/>
              <a:t>b</a:t>
            </a:r>
            <a:endParaRPr lang="en-US" sz="1800" smtClean="0"/>
          </a:p>
          <a:p>
            <a:pPr algn="ctr" eaLnBrk="1" hangingPunct="1">
              <a:lnSpc>
                <a:spcPct val="90000"/>
              </a:lnSpc>
              <a:buFont typeface="Wingdings" pitchFamily="2" charset="2"/>
              <a:buNone/>
            </a:pPr>
            <a:r>
              <a:rPr lang="cs-CZ" sz="1200" smtClean="0"/>
              <a:t>_______________________________________________________________________________</a:t>
            </a:r>
            <a:endParaRPr lang="cs-CZ" sz="2800" smtClean="0"/>
          </a:p>
          <a:p>
            <a:pPr algn="ctr" eaLnBrk="1" hangingPunct="1">
              <a:lnSpc>
                <a:spcPct val="90000"/>
              </a:lnSpc>
              <a:buFont typeface="Wingdings" pitchFamily="2" charset="2"/>
              <a:buNone/>
            </a:pPr>
            <a:endParaRPr lang="cs-CZ" sz="1200" i="1" smtClean="0"/>
          </a:p>
          <a:p>
            <a:pPr algn="ctr" eaLnBrk="1" hangingPunct="1">
              <a:lnSpc>
                <a:spcPct val="90000"/>
              </a:lnSpc>
              <a:buFont typeface="Wingdings" pitchFamily="2" charset="2"/>
              <a:buNone/>
            </a:pPr>
            <a:r>
              <a:rPr lang="en-US" sz="2800" i="1" smtClean="0"/>
              <a:t>x</a:t>
            </a:r>
            <a:r>
              <a:rPr lang="en-US" sz="2800" i="1" baseline="-25000" smtClean="0"/>
              <a:t>1</a:t>
            </a:r>
            <a:r>
              <a:rPr lang="en-US" sz="2800" i="1" smtClean="0"/>
              <a:t>.</a:t>
            </a:r>
            <a:r>
              <a:rPr lang="en-US" sz="2800" b="1" i="1" smtClean="0"/>
              <a:t>a</a:t>
            </a:r>
            <a:r>
              <a:rPr lang="en-US" sz="2800" i="1" baseline="-25000" smtClean="0"/>
              <a:t>1</a:t>
            </a:r>
            <a:r>
              <a:rPr lang="en-US" sz="2800" i="1" smtClean="0"/>
              <a:t>+ x</a:t>
            </a:r>
            <a:r>
              <a:rPr lang="en-US" sz="2800" i="1" baseline="-25000" smtClean="0"/>
              <a:t>2</a:t>
            </a:r>
            <a:r>
              <a:rPr lang="en-US" sz="2800" i="1" smtClean="0"/>
              <a:t>.</a:t>
            </a:r>
            <a:r>
              <a:rPr lang="en-US" sz="2800" b="1" i="1" smtClean="0"/>
              <a:t>a</a:t>
            </a:r>
            <a:r>
              <a:rPr lang="en-US" sz="2800" i="1" baseline="-25000" smtClean="0"/>
              <a:t>2</a:t>
            </a:r>
            <a:r>
              <a:rPr lang="en-US" sz="2800" i="1" smtClean="0"/>
              <a:t>+ … + x</a:t>
            </a:r>
            <a:r>
              <a:rPr lang="en-US" sz="2800" i="1" baseline="-25000" smtClean="0"/>
              <a:t>n</a:t>
            </a:r>
            <a:r>
              <a:rPr lang="en-US" sz="2800" i="1" smtClean="0"/>
              <a:t>.</a:t>
            </a:r>
            <a:r>
              <a:rPr lang="en-US" sz="2800" b="1" i="1" smtClean="0"/>
              <a:t>a</a:t>
            </a:r>
            <a:r>
              <a:rPr lang="en-US" sz="2800" i="1" baseline="-25000" smtClean="0"/>
              <a:t>n </a:t>
            </a:r>
            <a:r>
              <a:rPr lang="en-US" sz="2800" i="1" smtClean="0"/>
              <a:t> = </a:t>
            </a:r>
            <a:r>
              <a:rPr lang="en-US" sz="2800" b="1" i="1" smtClean="0"/>
              <a:t>b</a:t>
            </a:r>
            <a:endParaRPr lang="cs-CZ" sz="2800" b="1" i="1" smtClean="0"/>
          </a:p>
          <a:p>
            <a:pPr algn="ctr" eaLnBrk="1" hangingPunct="1">
              <a:lnSpc>
                <a:spcPct val="90000"/>
              </a:lnSpc>
              <a:buFont typeface="Wingdings" pitchFamily="2" charset="2"/>
              <a:buNone/>
            </a:pPr>
            <a:r>
              <a:rPr lang="cs-CZ" sz="1800" smtClean="0"/>
              <a:t>____________________________________________________</a:t>
            </a:r>
            <a:r>
              <a:rPr lang="en-US" sz="1800" smtClean="0"/>
              <a:t> </a:t>
            </a:r>
            <a:endParaRPr lang="cs-CZ" sz="1800" smtClean="0"/>
          </a:p>
          <a:p>
            <a:pPr algn="ctr" eaLnBrk="1" hangingPunct="1">
              <a:lnSpc>
                <a:spcPct val="90000"/>
              </a:lnSpc>
              <a:buFont typeface="Wingdings" pitchFamily="2" charset="2"/>
              <a:buNone/>
            </a:pPr>
            <a:endParaRPr lang="cs-CZ" sz="1200" i="1" smtClean="0"/>
          </a:p>
          <a:p>
            <a:pPr algn="ctr" eaLnBrk="1" hangingPunct="1">
              <a:lnSpc>
                <a:spcPct val="90000"/>
              </a:lnSpc>
              <a:buFont typeface="Wingdings" pitchFamily="2" charset="2"/>
              <a:buNone/>
            </a:pPr>
            <a:r>
              <a:rPr lang="en-US" sz="2800" i="1" smtClean="0"/>
              <a:t>a</a:t>
            </a:r>
            <a:r>
              <a:rPr lang="en-US" sz="2800" i="1" baseline="-25000" smtClean="0"/>
              <a:t>11</a:t>
            </a:r>
            <a:r>
              <a:rPr lang="en-US" sz="2800" i="1" smtClean="0"/>
              <a:t>x</a:t>
            </a:r>
            <a:r>
              <a:rPr lang="en-US" sz="2800" i="1" baseline="-25000" smtClean="0"/>
              <a:t>1</a:t>
            </a:r>
            <a:r>
              <a:rPr lang="en-US" sz="2800" i="1" smtClean="0"/>
              <a:t> + a</a:t>
            </a:r>
            <a:r>
              <a:rPr lang="en-US" sz="2800" i="1" baseline="-25000" smtClean="0"/>
              <a:t>12</a:t>
            </a:r>
            <a:r>
              <a:rPr lang="en-US" sz="2800" i="1" smtClean="0"/>
              <a:t>x</a:t>
            </a:r>
            <a:r>
              <a:rPr lang="en-US" sz="2800" i="1" baseline="-25000" smtClean="0"/>
              <a:t>2</a:t>
            </a:r>
            <a:r>
              <a:rPr lang="en-US" sz="2800" i="1" smtClean="0"/>
              <a:t> + … + a</a:t>
            </a:r>
            <a:r>
              <a:rPr lang="en-US" sz="2800" i="1" baseline="-25000" smtClean="0"/>
              <a:t>1n</a:t>
            </a:r>
            <a:r>
              <a:rPr lang="en-US" sz="2800" i="1" smtClean="0"/>
              <a:t>x</a:t>
            </a:r>
            <a:r>
              <a:rPr lang="en-US" sz="2800" i="1" baseline="-25000" smtClean="0"/>
              <a:t>n</a:t>
            </a:r>
            <a:r>
              <a:rPr lang="en-US" sz="2800" i="1" smtClean="0"/>
              <a:t> = b</a:t>
            </a:r>
            <a:r>
              <a:rPr lang="en-US" sz="2800" i="1" baseline="-25000" smtClean="0"/>
              <a:t>1</a:t>
            </a:r>
            <a:r>
              <a:rPr lang="en-US" sz="2800" i="1" smtClean="0"/>
              <a:t> </a:t>
            </a:r>
          </a:p>
          <a:p>
            <a:pPr algn="ctr" eaLnBrk="1" hangingPunct="1">
              <a:buFont typeface="Wingdings" pitchFamily="2" charset="2"/>
              <a:buNone/>
            </a:pPr>
            <a:r>
              <a:rPr lang="en-US" sz="2800" i="1" smtClean="0"/>
              <a:t> a</a:t>
            </a:r>
            <a:r>
              <a:rPr lang="en-US" sz="2800" i="1" baseline="-25000" smtClean="0"/>
              <a:t>21</a:t>
            </a:r>
            <a:r>
              <a:rPr lang="en-US" sz="2800" i="1" smtClean="0"/>
              <a:t>x</a:t>
            </a:r>
            <a:r>
              <a:rPr lang="en-US" sz="2800" i="1" baseline="-25000" smtClean="0"/>
              <a:t>1</a:t>
            </a:r>
            <a:r>
              <a:rPr lang="en-US" sz="2800" i="1" smtClean="0"/>
              <a:t> + a</a:t>
            </a:r>
            <a:r>
              <a:rPr lang="en-US" sz="2800" i="1" baseline="-25000" smtClean="0"/>
              <a:t>22</a:t>
            </a:r>
            <a:r>
              <a:rPr lang="en-US" sz="2800" i="1" smtClean="0"/>
              <a:t>x</a:t>
            </a:r>
            <a:r>
              <a:rPr lang="en-US" sz="2800" i="1" baseline="-25000" smtClean="0"/>
              <a:t>2</a:t>
            </a:r>
            <a:r>
              <a:rPr lang="en-US" sz="2800" i="1" smtClean="0"/>
              <a:t> + … + a</a:t>
            </a:r>
            <a:r>
              <a:rPr lang="en-US" sz="2800" i="1" baseline="-25000" smtClean="0"/>
              <a:t>2n</a:t>
            </a:r>
            <a:r>
              <a:rPr lang="en-US" sz="2800" i="1" smtClean="0"/>
              <a:t>x</a:t>
            </a:r>
            <a:r>
              <a:rPr lang="en-US" sz="2800" i="1" baseline="-25000" smtClean="0"/>
              <a:t>n</a:t>
            </a:r>
            <a:r>
              <a:rPr lang="en-US" sz="2800" i="1" smtClean="0"/>
              <a:t> = b</a:t>
            </a:r>
            <a:r>
              <a:rPr lang="en-US" sz="2800" i="1" baseline="-25000" smtClean="0"/>
              <a:t>2</a:t>
            </a:r>
            <a:r>
              <a:rPr lang="en-US" sz="2800" i="1" smtClean="0"/>
              <a:t> </a:t>
            </a:r>
          </a:p>
          <a:p>
            <a:pPr algn="ctr" eaLnBrk="1" hangingPunct="1">
              <a:buFont typeface="Wingdings" pitchFamily="2" charset="2"/>
              <a:buNone/>
            </a:pPr>
            <a:r>
              <a:rPr lang="en-US" sz="2800" i="1" smtClean="0"/>
              <a:t>    : </a:t>
            </a:r>
          </a:p>
          <a:p>
            <a:pPr algn="ctr" eaLnBrk="1" hangingPunct="1">
              <a:buFont typeface="Wingdings" pitchFamily="2" charset="2"/>
              <a:buNone/>
            </a:pPr>
            <a:r>
              <a:rPr lang="en-US" sz="2800" i="1" smtClean="0"/>
              <a:t>a</a:t>
            </a:r>
            <a:r>
              <a:rPr lang="en-US" sz="2800" i="1" baseline="-25000" smtClean="0"/>
              <a:t>m1</a:t>
            </a:r>
            <a:r>
              <a:rPr lang="en-US" sz="2800" i="1" smtClean="0"/>
              <a:t>x</a:t>
            </a:r>
            <a:r>
              <a:rPr lang="en-US" sz="2800" i="1" baseline="-25000" smtClean="0"/>
              <a:t>1</a:t>
            </a:r>
            <a:r>
              <a:rPr lang="en-US" sz="2800" i="1" smtClean="0"/>
              <a:t> + a</a:t>
            </a:r>
            <a:r>
              <a:rPr lang="en-US" sz="2800" i="1" baseline="-25000" smtClean="0"/>
              <a:t>m2</a:t>
            </a:r>
            <a:r>
              <a:rPr lang="en-US" sz="2800" i="1" smtClean="0"/>
              <a:t>x</a:t>
            </a:r>
            <a:r>
              <a:rPr lang="en-US" sz="2800" i="1" baseline="-25000" smtClean="0"/>
              <a:t>2</a:t>
            </a:r>
            <a:r>
              <a:rPr lang="en-US" sz="2800" i="1" smtClean="0"/>
              <a:t> + … + a</a:t>
            </a:r>
            <a:r>
              <a:rPr lang="en-US" sz="2800" i="1" baseline="-25000" smtClean="0"/>
              <a:t>mn</a:t>
            </a:r>
            <a:r>
              <a:rPr lang="en-US" sz="2800" i="1" smtClean="0"/>
              <a:t>x</a:t>
            </a:r>
            <a:r>
              <a:rPr lang="en-US" sz="2800" i="1" baseline="-25000" smtClean="0"/>
              <a:t>n</a:t>
            </a:r>
            <a:r>
              <a:rPr lang="en-US" sz="2800" i="1" smtClean="0"/>
              <a:t> = b</a:t>
            </a:r>
            <a:r>
              <a:rPr lang="en-US" sz="2800" i="1" baseline="-25000" smtClean="0"/>
              <a:t>m</a:t>
            </a:r>
            <a:endParaRPr lang="cs-CZ" sz="2800" i="1" baseline="-25000" smtClean="0"/>
          </a:p>
          <a:p>
            <a:pPr algn="ctr" eaLnBrk="1" hangingPunct="1">
              <a:buFont typeface="Wingdings" pitchFamily="2" charset="2"/>
              <a:buNone/>
            </a:pPr>
            <a:endParaRPr lang="cs-CZ" sz="2400" smtClean="0"/>
          </a:p>
          <a:p>
            <a:pPr algn="ctr" eaLnBrk="1" hangingPunct="1">
              <a:buFont typeface="Wingdings" pitchFamily="2" charset="2"/>
              <a:buNone/>
            </a:pPr>
            <a:r>
              <a:rPr lang="cs-CZ" sz="2800" smtClean="0"/>
              <a:t>Equivalent system of linear equations</a:t>
            </a:r>
            <a:endParaRPr lang="en-US" sz="2800" smtClean="0"/>
          </a:p>
          <a:p>
            <a:pPr algn="ctr" eaLnBrk="1" hangingPunct="1">
              <a:lnSpc>
                <a:spcPct val="90000"/>
              </a:lnSpc>
              <a:buFont typeface="Wingdings" pitchFamily="2" charset="2"/>
              <a:buNone/>
            </a:pPr>
            <a:endParaRPr lang="cs-CZ" sz="28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533400"/>
            <a:ext cx="8686800" cy="1143000"/>
          </a:xfrm>
        </p:spPr>
        <p:txBody>
          <a:bodyPr/>
          <a:lstStyle/>
          <a:p>
            <a:pPr eaLnBrk="1" hangingPunct="1"/>
            <a:r>
              <a:rPr lang="cs-CZ" smtClean="0"/>
              <a:t>Solution of system of linear equations</a:t>
            </a:r>
            <a:endParaRPr lang="en-US" smtClean="0"/>
          </a:p>
        </p:txBody>
      </p:sp>
      <p:sp>
        <p:nvSpPr>
          <p:cNvPr id="15363" name="Rectangle 3"/>
          <p:cNvSpPr>
            <a:spLocks noGrp="1" noChangeArrowheads="1"/>
          </p:cNvSpPr>
          <p:nvPr>
            <p:ph type="body" idx="1"/>
          </p:nvPr>
        </p:nvSpPr>
        <p:spPr/>
        <p:txBody>
          <a:bodyPr/>
          <a:lstStyle/>
          <a:p>
            <a:pPr eaLnBrk="1" hangingPunct="1"/>
            <a:r>
              <a:rPr lang="en-US" smtClean="0"/>
              <a:t>Gauss elimination</a:t>
            </a:r>
            <a:endParaRPr lang="cs-CZ" smtClean="0"/>
          </a:p>
          <a:p>
            <a:pPr eaLnBrk="1" hangingPunct="1"/>
            <a:r>
              <a:rPr lang="en-US" smtClean="0"/>
              <a:t>Jordanian</a:t>
            </a:r>
            <a:r>
              <a:rPr lang="cs-CZ" smtClean="0"/>
              <a:t> elimination</a:t>
            </a:r>
          </a:p>
          <a:p>
            <a:pPr eaLnBrk="1" hangingPunct="1"/>
            <a:r>
              <a:rPr lang="en-US" smtClean="0"/>
              <a:t>Row echelon form</a:t>
            </a:r>
          </a:p>
          <a:p>
            <a:pPr eaLnBrk="1" hangingPunct="1"/>
            <a:r>
              <a:rPr lang="en-US" smtClean="0"/>
              <a:t>Reduced row echelon form</a:t>
            </a:r>
          </a:p>
          <a:p>
            <a:pPr lvl="1" eaLnBrk="1" hangingPunct="1">
              <a:lnSpc>
                <a:spcPct val="90000"/>
              </a:lnSpc>
            </a:pPr>
            <a:r>
              <a:rPr lang="en-US" smtClean="0"/>
              <a:t>Canonical form</a:t>
            </a:r>
          </a:p>
          <a:p>
            <a:pPr eaLnBrk="1" hangingPunct="1"/>
            <a:r>
              <a:rPr lang="en-US" smtClean="0"/>
              <a:t>Transformation of matrix </a:t>
            </a:r>
            <a:r>
              <a:rPr lang="en-US" b="1" smtClean="0"/>
              <a:t>A</a:t>
            </a:r>
            <a:r>
              <a:rPr lang="en-US" smtClean="0"/>
              <a:t> </a:t>
            </a:r>
            <a:r>
              <a:rPr lang="en-US" smtClean="0">
                <a:sym typeface="Symbol" pitchFamily="18" charset="2"/>
              </a:rPr>
              <a:t></a:t>
            </a:r>
            <a:r>
              <a:rPr lang="en-US" b="1" smtClean="0">
                <a:sym typeface="Symbol" pitchFamily="18" charset="2"/>
              </a:rPr>
              <a:t>b</a:t>
            </a:r>
            <a:r>
              <a:rPr lang="en-US" smtClean="0"/>
              <a:t> to reduced row echelon form</a:t>
            </a:r>
          </a:p>
          <a:p>
            <a:pPr eaLnBrk="1" hangingPunct="1"/>
            <a:r>
              <a:rPr lang="en-US" smtClean="0"/>
              <a:t>Frobenius theorem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Jordanian elimination</a:t>
            </a:r>
          </a:p>
        </p:txBody>
      </p:sp>
      <p:sp>
        <p:nvSpPr>
          <p:cNvPr id="16387" name="Rectangle 3"/>
          <p:cNvSpPr>
            <a:spLocks noGrp="1" noChangeArrowheads="1"/>
          </p:cNvSpPr>
          <p:nvPr>
            <p:ph type="body" idx="1"/>
          </p:nvPr>
        </p:nvSpPr>
        <p:spPr>
          <a:xfrm>
            <a:off x="457200" y="1981200"/>
            <a:ext cx="8194675" cy="4627563"/>
          </a:xfrm>
        </p:spPr>
        <p:txBody>
          <a:bodyPr/>
          <a:lstStyle/>
          <a:p>
            <a:pPr eaLnBrk="1" hangingPunct="1">
              <a:lnSpc>
                <a:spcPct val="90000"/>
              </a:lnSpc>
            </a:pPr>
            <a:r>
              <a:rPr lang="en-US" sz="2800" smtClean="0"/>
              <a:t>Elementary row (column) operation</a:t>
            </a:r>
          </a:p>
          <a:p>
            <a:pPr lvl="1" eaLnBrk="1" hangingPunct="1">
              <a:lnSpc>
                <a:spcPct val="90000"/>
              </a:lnSpc>
            </a:pPr>
            <a:r>
              <a:rPr lang="en-US" sz="2400" smtClean="0"/>
              <a:t>Exchange the rows</a:t>
            </a:r>
          </a:p>
          <a:p>
            <a:pPr lvl="1" eaLnBrk="1" hangingPunct="1">
              <a:lnSpc>
                <a:spcPct val="90000"/>
              </a:lnSpc>
            </a:pPr>
            <a:r>
              <a:rPr lang="en-US" sz="2400" smtClean="0"/>
              <a:t>Multiplying row by a scalar</a:t>
            </a:r>
          </a:p>
          <a:p>
            <a:pPr lvl="1" eaLnBrk="1" hangingPunct="1">
              <a:lnSpc>
                <a:spcPct val="90000"/>
              </a:lnSpc>
            </a:pPr>
            <a:r>
              <a:rPr lang="en-US" sz="2400" smtClean="0"/>
              <a:t>Add one row to another row</a:t>
            </a:r>
          </a:p>
          <a:p>
            <a:pPr lvl="1" eaLnBrk="1" hangingPunct="1">
              <a:lnSpc>
                <a:spcPct val="90000"/>
              </a:lnSpc>
            </a:pPr>
            <a:endParaRPr lang="en-US" sz="2400" smtClean="0"/>
          </a:p>
          <a:p>
            <a:pPr eaLnBrk="1" hangingPunct="1">
              <a:lnSpc>
                <a:spcPct val="90000"/>
              </a:lnSpc>
            </a:pPr>
            <a:r>
              <a:rPr lang="en-US" sz="2800" smtClean="0"/>
              <a:t>Jordanian elimination</a:t>
            </a:r>
          </a:p>
          <a:p>
            <a:pPr lvl="1" eaLnBrk="1" hangingPunct="1">
              <a:lnSpc>
                <a:spcPct val="90000"/>
              </a:lnSpc>
            </a:pPr>
            <a:r>
              <a:rPr lang="en-US" sz="2400" smtClean="0"/>
              <a:t>Choosing </a:t>
            </a:r>
            <a:r>
              <a:rPr lang="en-US" sz="2400" b="1" smtClean="0"/>
              <a:t>leading element – pivot</a:t>
            </a:r>
            <a:r>
              <a:rPr lang="en-US" sz="2400" smtClean="0"/>
              <a:t> on the main diagonal</a:t>
            </a:r>
          </a:p>
          <a:p>
            <a:pPr lvl="1" eaLnBrk="1" hangingPunct="1">
              <a:lnSpc>
                <a:spcPct val="90000"/>
              </a:lnSpc>
            </a:pPr>
            <a:r>
              <a:rPr lang="en-US" sz="2400" smtClean="0"/>
              <a:t>Replacing it by 1</a:t>
            </a:r>
            <a:r>
              <a:rPr lang="cs-CZ" sz="2400" smtClean="0"/>
              <a:t> </a:t>
            </a:r>
            <a:r>
              <a:rPr lang="cs-CZ" sz="2400" i="1" smtClean="0"/>
              <a:t>using elementary operations</a:t>
            </a:r>
            <a:endParaRPr lang="en-US" sz="2400" smtClean="0"/>
          </a:p>
          <a:p>
            <a:pPr lvl="1" eaLnBrk="1" hangingPunct="1">
              <a:lnSpc>
                <a:spcPct val="90000"/>
              </a:lnSpc>
            </a:pPr>
            <a:r>
              <a:rPr lang="en-US" sz="2400" smtClean="0"/>
              <a:t>Other elements in </a:t>
            </a:r>
            <a:r>
              <a:rPr lang="en-US" sz="2400" b="1" smtClean="0"/>
              <a:t>column</a:t>
            </a:r>
            <a:r>
              <a:rPr lang="en-US" sz="2400" smtClean="0"/>
              <a:t> replace by 0 </a:t>
            </a:r>
            <a:r>
              <a:rPr lang="cs-CZ" sz="2400" i="1" smtClean="0"/>
              <a:t>using elementary operations</a:t>
            </a:r>
            <a:endParaRPr lang="en-US" sz="2400" i="1"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vadrant">
  <a:themeElements>
    <a:clrScheme name="Kv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Kvadrant">
      <a:majorFont>
        <a:latin typeface="Times New Roman"/>
        <a:ea typeface=""/>
        <a:cs typeface=""/>
      </a:majorFont>
      <a:minorFont>
        <a:latin typeface="Times New Roman"/>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v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Kv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Kv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Kv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Kv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Kv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Kv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Kv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Kv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
      <a:clrScheme name="Kvadrant 10">
        <a:dk1>
          <a:srgbClr val="000014"/>
        </a:dk1>
        <a:lt1>
          <a:srgbClr val="FFFFFF"/>
        </a:lt1>
        <a:dk2>
          <a:srgbClr val="003366"/>
        </a:dk2>
        <a:lt2>
          <a:srgbClr val="275C6D"/>
        </a:lt2>
        <a:accent1>
          <a:srgbClr val="A7D2DF"/>
        </a:accent1>
        <a:accent2>
          <a:srgbClr val="108DA6"/>
        </a:accent2>
        <a:accent3>
          <a:srgbClr val="FFFFFF"/>
        </a:accent3>
        <a:accent4>
          <a:srgbClr val="00000F"/>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Kvadrant 11">
        <a:dk1>
          <a:srgbClr val="000014"/>
        </a:dk1>
        <a:lt1>
          <a:srgbClr val="FFFFFF"/>
        </a:lt1>
        <a:dk2>
          <a:srgbClr val="000099"/>
        </a:dk2>
        <a:lt2>
          <a:srgbClr val="275C6D"/>
        </a:lt2>
        <a:accent1>
          <a:srgbClr val="A7D2DF"/>
        </a:accent1>
        <a:accent2>
          <a:srgbClr val="108DA6"/>
        </a:accent2>
        <a:accent3>
          <a:srgbClr val="FFFFFF"/>
        </a:accent3>
        <a:accent4>
          <a:srgbClr val="00000F"/>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Kvadrant 12">
        <a:dk1>
          <a:srgbClr val="000014"/>
        </a:dk1>
        <a:lt1>
          <a:srgbClr val="FFFFFF"/>
        </a:lt1>
        <a:dk2>
          <a:srgbClr val="000000"/>
        </a:dk2>
        <a:lt2>
          <a:srgbClr val="275C6D"/>
        </a:lt2>
        <a:accent1>
          <a:srgbClr val="A7D2DF"/>
        </a:accent1>
        <a:accent2>
          <a:srgbClr val="108DA6"/>
        </a:accent2>
        <a:accent3>
          <a:srgbClr val="FFFFFF"/>
        </a:accent3>
        <a:accent4>
          <a:srgbClr val="00000F"/>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iv sady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774</TotalTime>
  <Words>2409</Words>
  <Application>Microsoft Office PowerPoint</Application>
  <PresentationFormat>Předvádění na obrazovce (4:3)</PresentationFormat>
  <Paragraphs>431</Paragraphs>
  <Slides>58</Slides>
  <Notes>6</Notes>
  <HiddenSlides>0</HiddenSlides>
  <MMClips>0</MMClips>
  <ScaleCrop>false</ScaleCrop>
  <HeadingPairs>
    <vt:vector size="8" baseType="variant">
      <vt:variant>
        <vt:lpstr>Použitá písma</vt:lpstr>
      </vt:variant>
      <vt:variant>
        <vt:i4>5</vt:i4>
      </vt:variant>
      <vt:variant>
        <vt:lpstr>Motiv</vt:lpstr>
      </vt:variant>
      <vt:variant>
        <vt:i4>1</vt:i4>
      </vt:variant>
      <vt:variant>
        <vt:lpstr>Vložené servery OLE</vt:lpstr>
      </vt:variant>
      <vt:variant>
        <vt:i4>2</vt:i4>
      </vt:variant>
      <vt:variant>
        <vt:lpstr>Nadpisy snímků</vt:lpstr>
      </vt:variant>
      <vt:variant>
        <vt:i4>58</vt:i4>
      </vt:variant>
    </vt:vector>
  </HeadingPairs>
  <TitlesOfParts>
    <vt:vector size="66" baseType="lpstr">
      <vt:lpstr>Arial</vt:lpstr>
      <vt:lpstr>MT Symbol</vt:lpstr>
      <vt:lpstr>Symbol</vt:lpstr>
      <vt:lpstr>Times New Roman</vt:lpstr>
      <vt:lpstr>Wingdings</vt:lpstr>
      <vt:lpstr>Kvadrant</vt:lpstr>
      <vt:lpstr>Equation</vt:lpstr>
      <vt:lpstr>Rovnice</vt:lpstr>
      <vt:lpstr>Topics overview</vt:lpstr>
      <vt:lpstr>Mathematical models</vt:lpstr>
      <vt:lpstr>Abstract algebra</vt:lpstr>
      <vt:lpstr>Linear algebra</vt:lpstr>
      <vt:lpstr>Vector spaces</vt:lpstr>
      <vt:lpstr>Matrices</vt:lpstr>
      <vt:lpstr>System of linear equations </vt:lpstr>
      <vt:lpstr>Solution of system of linear equations</vt:lpstr>
      <vt:lpstr>Jordanian elimination</vt:lpstr>
      <vt:lpstr>Solubility of system of linear equations</vt:lpstr>
      <vt:lpstr>Mathematical programming</vt:lpstr>
      <vt:lpstr>General optimality problems</vt:lpstr>
      <vt:lpstr>Classification of optimization models</vt:lpstr>
      <vt:lpstr>Linear optimization model</vt:lpstr>
      <vt:lpstr>Fundamental Theorem of  LP</vt:lpstr>
      <vt:lpstr>Fundamentals theorems</vt:lpstr>
      <vt:lpstr>Terminology</vt:lpstr>
      <vt:lpstr>Terminology</vt:lpstr>
      <vt:lpstr>Existence of solution</vt:lpstr>
      <vt:lpstr>Matrices as basic vectors</vt:lpstr>
      <vt:lpstr>Graphical representation I</vt:lpstr>
      <vt:lpstr>Graphical representation II</vt:lpstr>
      <vt:lpstr>Simplex Method</vt:lpstr>
      <vt:lpstr>The Simplex Algorithm</vt:lpstr>
      <vt:lpstr>The Simplex Algorithm</vt:lpstr>
      <vt:lpstr>Solubility of linear model</vt:lpstr>
      <vt:lpstr>Simple transportation problem</vt:lpstr>
      <vt:lpstr>Transportation table</vt:lpstr>
      <vt:lpstr>Balanced transportation model</vt:lpstr>
      <vt:lpstr>Balanced transportation system</vt:lpstr>
      <vt:lpstr>Solving of the TP</vt:lpstr>
      <vt:lpstr>Transportation method</vt:lpstr>
      <vt:lpstr>Degeneracy</vt:lpstr>
      <vt:lpstr>Result analysis</vt:lpstr>
      <vt:lpstr>Vehicle routing problem</vt:lpstr>
      <vt:lpstr>Travelling salesman problem </vt:lpstr>
      <vt:lpstr>Solving of TSP</vt:lpstr>
      <vt:lpstr>Vehicle routing problem</vt:lpstr>
      <vt:lpstr>Game</vt:lpstr>
      <vt:lpstr>Solution of game</vt:lpstr>
      <vt:lpstr>Model of game</vt:lpstr>
      <vt:lpstr>Matrix game</vt:lpstr>
      <vt:lpstr>Pure and mixed strategy</vt:lpstr>
      <vt:lpstr>Matrix game solution</vt:lpstr>
      <vt:lpstr>Decision model</vt:lpstr>
      <vt:lpstr>Solution of decision problems </vt:lpstr>
      <vt:lpstr>Selection of the dominating alternative</vt:lpstr>
      <vt:lpstr>Selection of the best alternative</vt:lpstr>
      <vt:lpstr>Multiple Objective Decision Making</vt:lpstr>
      <vt:lpstr>Multiple Attribute Decision Making</vt:lpstr>
      <vt:lpstr>Basic terms</vt:lpstr>
      <vt:lpstr>The aim of MADM</vt:lpstr>
      <vt:lpstr>Utility, utility function</vt:lpstr>
      <vt:lpstr>Utility function</vt:lpstr>
      <vt:lpstr>Informations</vt:lpstr>
      <vt:lpstr>Methods for assesing information</vt:lpstr>
      <vt:lpstr>MADM methods</vt:lpstr>
      <vt:lpstr>Credit and Exam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Lineární algebra</dc:title>
  <dc:creator>.</dc:creator>
  <cp:lastModifiedBy>pc</cp:lastModifiedBy>
  <cp:revision>68</cp:revision>
  <dcterms:created xsi:type="dcterms:W3CDTF">2006-09-21T20:54:06Z</dcterms:created>
  <dcterms:modified xsi:type="dcterms:W3CDTF">2017-01-06T08:29:19Z</dcterms:modified>
</cp:coreProperties>
</file>