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67" r:id="rId3"/>
    <p:sldId id="269" r:id="rId4"/>
    <p:sldId id="261" r:id="rId5"/>
    <p:sldId id="271" r:id="rId6"/>
    <p:sldId id="273" r:id="rId7"/>
    <p:sldId id="274" r:id="rId8"/>
    <p:sldId id="275" r:id="rId9"/>
    <p:sldId id="277" r:id="rId10"/>
    <p:sldId id="276" r:id="rId11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62B3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B09B78-CA07-46F6-BB69-1F6BE524B79F}" type="datetimeFigureOut">
              <a:rPr lang="cs-CZ" smtClean="0"/>
              <a:pPr/>
              <a:t>8.11.2015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ACEB94-271E-416C-A45B-4121C3445BA1}" type="slidenum">
              <a:rPr lang="cs-CZ" smtClean="0"/>
              <a:pPr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CEB94-271E-416C-A45B-4121C3445BA1}" type="slidenum">
              <a:rPr lang="cs-CZ" smtClean="0"/>
              <a:pPr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CEB94-271E-416C-A45B-4121C3445BA1}" type="slidenum">
              <a:rPr lang="cs-CZ" smtClean="0"/>
              <a:pPr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CEB94-271E-416C-A45B-4121C3445BA1}" type="slidenum">
              <a:rPr lang="cs-CZ" smtClean="0"/>
              <a:pPr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CEB94-271E-416C-A45B-4121C3445BA1}" type="slidenum">
              <a:rPr lang="cs-CZ" smtClean="0"/>
              <a:pPr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CEB94-271E-416C-A45B-4121C3445BA1}" type="slidenum">
              <a:rPr lang="cs-CZ" smtClean="0"/>
              <a:pPr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CEB94-271E-416C-A45B-4121C3445BA1}" type="slidenum">
              <a:rPr lang="cs-CZ" smtClean="0"/>
              <a:pPr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CEB94-271E-416C-A45B-4121C3445BA1}" type="slidenum">
              <a:rPr lang="cs-CZ" smtClean="0"/>
              <a:pPr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CEB94-271E-416C-A45B-4121C3445BA1}" type="slidenum">
              <a:rPr lang="cs-CZ" smtClean="0"/>
              <a:pPr/>
              <a:t>9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CEB94-271E-416C-A45B-4121C3445BA1}" type="slidenum">
              <a:rPr lang="cs-CZ" smtClean="0"/>
              <a:pPr/>
              <a:t>10</a:t>
            </a:fld>
            <a:endParaRPr lang="cs-C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Klepnutím lze upravit styl předlohy podnadpisů.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B4313-4430-4F2E-BE8E-57410078F962}" type="datetime1">
              <a:rPr lang="cs-CZ" smtClean="0"/>
              <a:pPr/>
              <a:t>8.11.2015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Database systems</a:t>
            </a: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11005-143D-44AC-8380-C8C29A93E063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846C6-0F10-4A5B-9D3D-8DBCE2E009E2}" type="datetime1">
              <a:rPr lang="cs-CZ" smtClean="0"/>
              <a:pPr/>
              <a:t>8.11.2015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Database systems</a:t>
            </a: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11005-143D-44AC-8380-C8C29A93E063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4DB30-E9C8-4FA5-BB79-0BCE2A54C7B8}" type="datetime1">
              <a:rPr lang="cs-CZ" smtClean="0"/>
              <a:pPr/>
              <a:t>8.11.2015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Database systems</a:t>
            </a: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11005-143D-44AC-8380-C8C29A93E063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DC4A1-E94E-4284-A2AE-3E126B765F93}" type="datetime1">
              <a:rPr lang="cs-CZ" smtClean="0"/>
              <a:pPr/>
              <a:t>8.11.2015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Database systems</a:t>
            </a: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11005-143D-44AC-8380-C8C29A93E063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507A8-2173-49EE-B67A-81B86D85E452}" type="datetime1">
              <a:rPr lang="cs-CZ" smtClean="0"/>
              <a:pPr/>
              <a:t>8.11.2015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Database systems</a:t>
            </a: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11005-143D-44AC-8380-C8C29A93E063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59E38-197D-44AE-8CCD-C6B66629C078}" type="datetime1">
              <a:rPr lang="cs-CZ" smtClean="0"/>
              <a:pPr/>
              <a:t>8.11.2015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Database systems</a:t>
            </a:r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11005-143D-44AC-8380-C8C29A93E063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32DC1-E3AC-42AD-BB57-66D0745C589F}" type="datetime1">
              <a:rPr lang="cs-CZ" smtClean="0"/>
              <a:pPr/>
              <a:t>8.11.2015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Database systems</a:t>
            </a:r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11005-143D-44AC-8380-C8C29A93E063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F5052-2471-4030-B38F-1A0134007A27}" type="datetime1">
              <a:rPr lang="cs-CZ" smtClean="0"/>
              <a:pPr/>
              <a:t>8.11.2015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Database systems</a:t>
            </a:r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11005-143D-44AC-8380-C8C29A93E063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D6FF5-C90F-434A-A119-4B33B24A972A}" type="datetime1">
              <a:rPr lang="cs-CZ" smtClean="0"/>
              <a:pPr/>
              <a:t>8.11.2015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Database systems</a:t>
            </a:r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11005-143D-44AC-8380-C8C29A93E063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8AD43-1C13-45A6-B806-91596C681FEB}" type="datetime1">
              <a:rPr lang="cs-CZ" smtClean="0"/>
              <a:pPr/>
              <a:t>8.11.2015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Database systems</a:t>
            </a:r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11005-143D-44AC-8380-C8C29A93E063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3C460-6F9D-4B33-AA70-850019B7E813}" type="datetime1">
              <a:rPr lang="cs-CZ" smtClean="0"/>
              <a:pPr/>
              <a:t>8.11.2015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Database systems</a:t>
            </a:r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11005-143D-44AC-8380-C8C29A93E063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7D9F6-D36C-47F8-81E1-36B57377984F}" type="datetime1">
              <a:rPr lang="cs-CZ" smtClean="0"/>
              <a:pPr/>
              <a:t>8.11.2015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cs-CZ" smtClean="0"/>
              <a:t>Database systems</a:t>
            </a: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511005-143D-44AC-8380-C8C29A93E063}" type="slidenum">
              <a:rPr lang="cs-CZ" smtClean="0"/>
              <a:pPr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/>
        </p:nvSpPr>
        <p:spPr>
          <a:xfrm>
            <a:off x="0" y="1196752"/>
            <a:ext cx="9144000" cy="5256584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3568" y="2276872"/>
            <a:ext cx="7772400" cy="1470025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DATABASE SYSTEMS (EIE36E):</a:t>
            </a:r>
            <a:br>
              <a:rPr lang="en-GB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EXERCISE #2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403648" y="4149080"/>
            <a:ext cx="6400800" cy="1752600"/>
          </a:xfrm>
        </p:spPr>
        <p:txBody>
          <a:bodyPr>
            <a:normAutofit/>
          </a:bodyPr>
          <a:lstStyle/>
          <a:p>
            <a:r>
              <a:rPr lang="cs-CZ" sz="2400" dirty="0" smtClean="0">
                <a:solidFill>
                  <a:schemeClr val="bg1">
                    <a:lumMod val="95000"/>
                  </a:schemeClr>
                </a:solidFill>
              </a:rPr>
              <a:t>Doc. Ing. Václav </a:t>
            </a:r>
            <a:r>
              <a:rPr lang="cs-CZ" sz="2400" dirty="0" err="1" smtClean="0">
                <a:solidFill>
                  <a:schemeClr val="bg1">
                    <a:lumMod val="95000"/>
                  </a:schemeClr>
                </a:solidFill>
              </a:rPr>
              <a:t>Vostrovský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 Ph.D.</a:t>
            </a:r>
            <a:endParaRPr lang="cs-CZ" sz="24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cs-CZ" sz="2400" dirty="0" smtClean="0">
                <a:solidFill>
                  <a:schemeClr val="bg1">
                    <a:lumMod val="95000"/>
                  </a:schemeClr>
                </a:solidFill>
              </a:rPr>
              <a:t> Ing. Petr Hanzlík</a:t>
            </a:r>
          </a:p>
          <a:p>
            <a:endParaRPr lang="cs-CZ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88640"/>
            <a:ext cx="5976664" cy="1415103"/>
          </a:xfrm>
          <a:prstGeom prst="rect">
            <a:avLst/>
          </a:prstGeom>
          <a:noFill/>
          <a:ln w="9525">
            <a:solidFill>
              <a:srgbClr val="B62B34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Obdélník 4"/>
          <p:cNvSpPr/>
          <p:nvPr/>
        </p:nvSpPr>
        <p:spPr>
          <a:xfrm>
            <a:off x="0" y="6453336"/>
            <a:ext cx="9144000" cy="404664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1520" y="0"/>
            <a:ext cx="8640960" cy="864096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Task 2 - SQL DDL and DML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51520" y="1412776"/>
            <a:ext cx="8640960" cy="5040560"/>
          </a:xfrm>
        </p:spPr>
        <p:txBody>
          <a:bodyPr>
            <a:normAutofit/>
          </a:bodyPr>
          <a:lstStyle/>
          <a:p>
            <a:pPr marL="360363" indent="-360363"/>
            <a:r>
              <a:rPr lang="en-GB" dirty="0" smtClean="0"/>
              <a:t>Delete </a:t>
            </a:r>
            <a:r>
              <a:rPr lang="en-GB" dirty="0" smtClean="0"/>
              <a:t>all the products cheaper than 50</a:t>
            </a:r>
            <a:r>
              <a:rPr lang="en-US" dirty="0" smtClean="0"/>
              <a:t>$</a:t>
            </a:r>
            <a:endParaRPr lang="en-GB" dirty="0" smtClean="0"/>
          </a:p>
          <a:p>
            <a:pPr marL="360363" indent="-360363">
              <a:buNone/>
            </a:pPr>
            <a:endParaRPr lang="en-GB" dirty="0" smtClean="0"/>
          </a:p>
          <a:p>
            <a:pPr marL="360363" indent="-360363"/>
            <a:r>
              <a:rPr lang="en-GB" dirty="0" smtClean="0"/>
              <a:t>Remove </a:t>
            </a:r>
            <a:r>
              <a:rPr lang="en-GB" dirty="0" smtClean="0"/>
              <a:t>the entire </a:t>
            </a:r>
            <a:r>
              <a:rPr lang="en-GB" i="1" dirty="0" err="1" smtClean="0"/>
              <a:t>product_info</a:t>
            </a:r>
            <a:r>
              <a:rPr lang="en-GB" dirty="0" smtClean="0"/>
              <a:t> </a:t>
            </a:r>
            <a:r>
              <a:rPr lang="en-GB" dirty="0" smtClean="0"/>
              <a:t>table, </a:t>
            </a:r>
            <a:r>
              <a:rPr lang="en-GB" dirty="0" smtClean="0"/>
              <a:t>including all the data </a:t>
            </a:r>
            <a:r>
              <a:rPr lang="en-GB" dirty="0" smtClean="0"/>
              <a:t>inside.</a:t>
            </a:r>
            <a:endParaRPr lang="en-GB" dirty="0" smtClean="0"/>
          </a:p>
          <a:p>
            <a:pPr marL="360363" indent="-360363">
              <a:buNone/>
            </a:pPr>
            <a:endParaRPr lang="en-GB" dirty="0" smtClean="0"/>
          </a:p>
          <a:p>
            <a:pPr marL="360363" indent="-360363">
              <a:buNone/>
            </a:pPr>
            <a:endParaRPr lang="en-GB" dirty="0" smtClean="0"/>
          </a:p>
          <a:p>
            <a:pPr marL="360363" indent="-360363">
              <a:buNone/>
            </a:pPr>
            <a:endParaRPr lang="en-GB" dirty="0" smtClean="0"/>
          </a:p>
          <a:p>
            <a:pPr marL="360363" indent="-360363">
              <a:buNone/>
            </a:pPr>
            <a:endParaRPr lang="en-GB" dirty="0" smtClean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3995936" y="6453336"/>
            <a:ext cx="1115616" cy="404664"/>
          </a:xfrm>
        </p:spPr>
        <p:txBody>
          <a:bodyPr/>
          <a:lstStyle/>
          <a:p>
            <a:pPr algn="ctr"/>
            <a:fld id="{F2511005-143D-44AC-8380-C8C29A93E063}" type="slidenum">
              <a:rPr lang="cs-CZ" sz="1600" b="1" smtClean="0">
                <a:solidFill>
                  <a:schemeClr val="bg1"/>
                </a:solidFill>
              </a:rPr>
              <a:pPr algn="ctr"/>
              <a:t>10</a:t>
            </a:fld>
            <a:endParaRPr lang="cs-CZ" sz="1600" b="1" dirty="0">
              <a:solidFill>
                <a:schemeClr val="bg1"/>
              </a:solidFill>
            </a:endParaRPr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>
          <a:xfrm>
            <a:off x="0" y="6453336"/>
            <a:ext cx="2195736" cy="404664"/>
          </a:xfrm>
        </p:spPr>
        <p:txBody>
          <a:bodyPr/>
          <a:lstStyle/>
          <a:p>
            <a:r>
              <a:rPr lang="en-US" sz="1600" dirty="0" smtClean="0">
                <a:solidFill>
                  <a:schemeClr val="bg1"/>
                </a:solidFill>
              </a:rPr>
              <a:t>Database systems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9" name="Obrázek 8" descr="PEF_logo_whi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4288" y="6519605"/>
            <a:ext cx="1838495" cy="3383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Obdélník 4"/>
          <p:cNvSpPr/>
          <p:nvPr/>
        </p:nvSpPr>
        <p:spPr>
          <a:xfrm>
            <a:off x="0" y="6453336"/>
            <a:ext cx="9144000" cy="404664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1520" y="0"/>
            <a:ext cx="8640960" cy="864096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Task 1 - Revising the SQL DDL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51520" y="1412776"/>
            <a:ext cx="8640960" cy="50405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Create </a:t>
            </a:r>
            <a:r>
              <a:rPr lang="en-US" dirty="0" smtClean="0"/>
              <a:t>a table </a:t>
            </a:r>
            <a:r>
              <a:rPr lang="en-US" dirty="0" smtClean="0"/>
              <a:t>storing information about customers with </a:t>
            </a:r>
            <a:r>
              <a:rPr lang="en-US" dirty="0" smtClean="0"/>
              <a:t>the following</a:t>
            </a:r>
            <a:r>
              <a:rPr lang="en-US" dirty="0" smtClean="0"/>
              <a:t> </a:t>
            </a:r>
            <a:r>
              <a:rPr lang="en-US" dirty="0" smtClean="0"/>
              <a:t>structure: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Note: </a:t>
            </a:r>
            <a:r>
              <a:rPr lang="en-US" dirty="0" smtClean="0"/>
              <a:t>Implicit length of DATE data type is 7 bytes, </a:t>
            </a:r>
            <a:r>
              <a:rPr lang="en-US" dirty="0" smtClean="0"/>
              <a:t>you do not need to set it up! </a:t>
            </a:r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3995936" y="6453336"/>
            <a:ext cx="1115616" cy="404664"/>
          </a:xfrm>
        </p:spPr>
        <p:txBody>
          <a:bodyPr/>
          <a:lstStyle/>
          <a:p>
            <a:pPr algn="ctr"/>
            <a:fld id="{F2511005-143D-44AC-8380-C8C29A93E063}" type="slidenum">
              <a:rPr lang="cs-CZ" sz="1600" b="1" smtClean="0">
                <a:solidFill>
                  <a:schemeClr val="bg1"/>
                </a:solidFill>
              </a:rPr>
              <a:pPr algn="ctr"/>
              <a:t>2</a:t>
            </a:fld>
            <a:endParaRPr lang="cs-CZ" sz="1600" b="1" dirty="0">
              <a:solidFill>
                <a:schemeClr val="bg1"/>
              </a:solidFill>
            </a:endParaRPr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>
          <a:xfrm>
            <a:off x="0" y="6453336"/>
            <a:ext cx="2195736" cy="404664"/>
          </a:xfrm>
        </p:spPr>
        <p:txBody>
          <a:bodyPr/>
          <a:lstStyle/>
          <a:p>
            <a:r>
              <a:rPr lang="en-US" sz="1600" dirty="0" smtClean="0">
                <a:solidFill>
                  <a:schemeClr val="bg1"/>
                </a:solidFill>
              </a:rPr>
              <a:t>Database systems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9" name="Obrázek 8" descr="PEF_logo_whi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4288" y="6519605"/>
            <a:ext cx="1838495" cy="338395"/>
          </a:xfrm>
          <a:prstGeom prst="rect">
            <a:avLst/>
          </a:prstGeom>
        </p:spPr>
      </p:pic>
      <p:pic>
        <p:nvPicPr>
          <p:cNvPr id="11" name="Obrázek 10" descr="tbl1.png"/>
          <p:cNvPicPr>
            <a:picLocks noChangeAspect="1"/>
          </p:cNvPicPr>
          <p:nvPr/>
        </p:nvPicPr>
        <p:blipFill>
          <a:blip r:embed="rId4" cstate="print"/>
          <a:srcRect r="17314"/>
          <a:stretch>
            <a:fillRect/>
          </a:stretch>
        </p:blipFill>
        <p:spPr>
          <a:xfrm>
            <a:off x="251520" y="2708920"/>
            <a:ext cx="8488332" cy="1800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Obdélník 4"/>
          <p:cNvSpPr/>
          <p:nvPr/>
        </p:nvSpPr>
        <p:spPr>
          <a:xfrm>
            <a:off x="0" y="6453336"/>
            <a:ext cx="9144000" cy="404664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1520" y="0"/>
            <a:ext cx="8640960" cy="864096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Task 1 - Revising the SQL DDL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51520" y="1412776"/>
            <a:ext cx="8640960" cy="5040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Fill the table with following entities: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Formatted input data:</a:t>
            </a:r>
          </a:p>
          <a:p>
            <a:pPr marL="0" indent="0">
              <a:buNone/>
            </a:pPr>
            <a:endParaRPr lang="en-GB" dirty="0" smtClean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3995936" y="6453336"/>
            <a:ext cx="1115616" cy="404664"/>
          </a:xfrm>
        </p:spPr>
        <p:txBody>
          <a:bodyPr/>
          <a:lstStyle/>
          <a:p>
            <a:pPr algn="ctr"/>
            <a:fld id="{F2511005-143D-44AC-8380-C8C29A93E063}" type="slidenum">
              <a:rPr lang="cs-CZ" sz="1600" b="1" smtClean="0">
                <a:solidFill>
                  <a:schemeClr val="bg1"/>
                </a:solidFill>
              </a:rPr>
              <a:pPr algn="ctr"/>
              <a:t>3</a:t>
            </a:fld>
            <a:endParaRPr lang="cs-CZ" sz="1600" b="1" dirty="0">
              <a:solidFill>
                <a:schemeClr val="bg1"/>
              </a:solidFill>
            </a:endParaRPr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>
          <a:xfrm>
            <a:off x="0" y="6453336"/>
            <a:ext cx="2195736" cy="404664"/>
          </a:xfrm>
        </p:spPr>
        <p:txBody>
          <a:bodyPr/>
          <a:lstStyle/>
          <a:p>
            <a:r>
              <a:rPr lang="en-US" sz="1600" dirty="0" smtClean="0">
                <a:solidFill>
                  <a:schemeClr val="bg1"/>
                </a:solidFill>
              </a:rPr>
              <a:t>Database systems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9" name="Obrázek 8" descr="PEF_logo_whi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4288" y="6519605"/>
            <a:ext cx="1838495" cy="338395"/>
          </a:xfrm>
          <a:prstGeom prst="rect">
            <a:avLst/>
          </a:prstGeom>
        </p:spPr>
      </p:pic>
      <p:sp>
        <p:nvSpPr>
          <p:cNvPr id="13" name="TextovéPole 12"/>
          <p:cNvSpPr txBox="1"/>
          <p:nvPr/>
        </p:nvSpPr>
        <p:spPr>
          <a:xfrm>
            <a:off x="251520" y="4941168"/>
            <a:ext cx="864096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defTabSz="360000">
              <a:tabLst>
                <a:tab pos="628650" algn="l"/>
              </a:tabLst>
            </a:pPr>
            <a:r>
              <a:rPr lang="cs-CZ" dirty="0" smtClean="0">
                <a:latin typeface="Courier New" pitchFamily="49" charset="0"/>
                <a:cs typeface="Courier New" pitchFamily="49" charset="0"/>
              </a:rPr>
              <a:t>'ABC1', 'John </a:t>
            </a:r>
            <a:r>
              <a:rPr lang="cs-CZ" dirty="0" err="1" smtClean="0">
                <a:latin typeface="Courier New" pitchFamily="49" charset="0"/>
                <a:cs typeface="Courier New" pitchFamily="49" charset="0"/>
              </a:rPr>
              <a:t>Smith</a:t>
            </a:r>
            <a:r>
              <a:rPr lang="cs-CZ" dirty="0" smtClean="0">
                <a:latin typeface="Courier New" pitchFamily="49" charset="0"/>
                <a:cs typeface="Courier New" pitchFamily="49" charset="0"/>
              </a:rPr>
              <a:t>', 'New York City', '10.30.1982'</a:t>
            </a:r>
          </a:p>
          <a:p>
            <a:pPr defTabSz="360000">
              <a:tabLst>
                <a:tab pos="628650" algn="l"/>
              </a:tabLst>
            </a:pPr>
            <a:r>
              <a:rPr lang="cs-CZ" dirty="0" smtClean="0">
                <a:latin typeface="Courier New" pitchFamily="49" charset="0"/>
                <a:cs typeface="Courier New" pitchFamily="49" charset="0"/>
              </a:rPr>
              <a:t>'BSW1', 'Jack </a:t>
            </a:r>
            <a:r>
              <a:rPr lang="cs-CZ" dirty="0" err="1" smtClean="0">
                <a:latin typeface="Courier New" pitchFamily="49" charset="0"/>
                <a:cs typeface="Courier New" pitchFamily="49" charset="0"/>
              </a:rPr>
              <a:t>Black</a:t>
            </a:r>
            <a:r>
              <a:rPr lang="cs-CZ" dirty="0" smtClean="0">
                <a:latin typeface="Courier New" pitchFamily="49" charset="0"/>
                <a:cs typeface="Courier New" pitchFamily="49" charset="0"/>
              </a:rPr>
              <a:t>', 'London', '10.10.1930'</a:t>
            </a:r>
          </a:p>
          <a:p>
            <a:pPr defTabSz="360000">
              <a:tabLst>
                <a:tab pos="628650" algn="l"/>
              </a:tabLst>
            </a:pPr>
            <a:r>
              <a:rPr lang="cs-CZ" dirty="0" smtClean="0">
                <a:latin typeface="Courier New" pitchFamily="49" charset="0"/>
                <a:cs typeface="Courier New" pitchFamily="49" charset="0"/>
              </a:rPr>
              <a:t>'5', '</a:t>
            </a:r>
            <a:r>
              <a:rPr lang="cs-CZ" dirty="0" err="1" smtClean="0">
                <a:latin typeface="Courier New" pitchFamily="49" charset="0"/>
                <a:cs typeface="Courier New" pitchFamily="49" charset="0"/>
              </a:rPr>
              <a:t>Aaron</a:t>
            </a:r>
            <a:r>
              <a:rPr lang="cs-CZ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cs-CZ" dirty="0" err="1" smtClean="0">
                <a:latin typeface="Courier New" pitchFamily="49" charset="0"/>
                <a:cs typeface="Courier New" pitchFamily="49" charset="0"/>
              </a:rPr>
              <a:t>Lee</a:t>
            </a:r>
            <a:r>
              <a:rPr lang="cs-CZ" dirty="0" smtClean="0">
                <a:latin typeface="Courier New" pitchFamily="49" charset="0"/>
                <a:cs typeface="Courier New" pitchFamily="49" charset="0"/>
              </a:rPr>
              <a:t>', 'London', '02.11.1953'</a:t>
            </a:r>
          </a:p>
          <a:p>
            <a:pPr defTabSz="360000">
              <a:tabLst>
                <a:tab pos="628650" algn="l"/>
              </a:tabLst>
            </a:pPr>
            <a:r>
              <a:rPr lang="cs-CZ" dirty="0" smtClean="0">
                <a:latin typeface="Courier New" pitchFamily="49" charset="0"/>
                <a:cs typeface="Courier New" pitchFamily="49" charset="0"/>
              </a:rPr>
              <a:t>'4', 'Petr Bok', 'Praha 5', '05.01.1982'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1" name="Obrázek 10" descr="tbl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1520" y="2060848"/>
            <a:ext cx="5625397" cy="21460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Obdélník 4"/>
          <p:cNvSpPr/>
          <p:nvPr/>
        </p:nvSpPr>
        <p:spPr>
          <a:xfrm>
            <a:off x="0" y="6453336"/>
            <a:ext cx="9144000" cy="404664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1520" y="0"/>
            <a:ext cx="8640960" cy="864096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Task 1 – Solution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51520" y="1484784"/>
            <a:ext cx="8640960" cy="5040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Run following SQL commands:</a:t>
            </a:r>
            <a:endParaRPr lang="cs-CZ" dirty="0"/>
          </a:p>
          <a:p>
            <a:pPr>
              <a:buNone/>
            </a:pPr>
            <a:endParaRPr lang="cs-CZ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3995936" y="6453336"/>
            <a:ext cx="1115616" cy="404664"/>
          </a:xfrm>
        </p:spPr>
        <p:txBody>
          <a:bodyPr/>
          <a:lstStyle/>
          <a:p>
            <a:pPr algn="ctr"/>
            <a:fld id="{F2511005-143D-44AC-8380-C8C29A93E063}" type="slidenum">
              <a:rPr lang="cs-CZ" sz="1600" b="1" smtClean="0">
                <a:solidFill>
                  <a:schemeClr val="bg1"/>
                </a:solidFill>
              </a:rPr>
              <a:pPr algn="ctr"/>
              <a:t>4</a:t>
            </a:fld>
            <a:endParaRPr lang="cs-CZ" sz="1600" b="1" dirty="0">
              <a:solidFill>
                <a:schemeClr val="bg1"/>
              </a:solidFill>
            </a:endParaRPr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>
          <a:xfrm>
            <a:off x="0" y="6453336"/>
            <a:ext cx="2195736" cy="404664"/>
          </a:xfrm>
        </p:spPr>
        <p:txBody>
          <a:bodyPr/>
          <a:lstStyle/>
          <a:p>
            <a:r>
              <a:rPr lang="en-US" sz="1600" dirty="0" smtClean="0">
                <a:solidFill>
                  <a:schemeClr val="bg1"/>
                </a:solidFill>
              </a:rPr>
              <a:t>Database systems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" name="TextovéPole 8"/>
          <p:cNvSpPr txBox="1"/>
          <p:nvPr/>
        </p:nvSpPr>
        <p:spPr>
          <a:xfrm>
            <a:off x="251520" y="2204864"/>
            <a:ext cx="8640960" cy="369331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defTabSz="360000">
              <a:tabLst>
                <a:tab pos="628650" algn="l"/>
              </a:tabLst>
            </a:pPr>
            <a:r>
              <a:rPr lang="cs-CZ" dirty="0" smtClean="0">
                <a:latin typeface="Courier New" pitchFamily="49" charset="0"/>
                <a:cs typeface="Courier New" pitchFamily="49" charset="0"/>
              </a:rPr>
              <a:t>CREATE TABLE </a:t>
            </a:r>
            <a:r>
              <a:rPr lang="cs-CZ" dirty="0" err="1" smtClean="0">
                <a:latin typeface="Courier New" pitchFamily="49" charset="0"/>
                <a:cs typeface="Courier New" pitchFamily="49" charset="0"/>
              </a:rPr>
              <a:t>customer</a:t>
            </a:r>
            <a:r>
              <a:rPr lang="cs-CZ" dirty="0" smtClean="0">
                <a:latin typeface="Courier New" pitchFamily="49" charset="0"/>
                <a:cs typeface="Courier New" pitchFamily="49" charset="0"/>
              </a:rPr>
              <a:t> (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customer</a:t>
            </a:r>
            <a:r>
              <a:rPr lang="cs-CZ" dirty="0" smtClean="0">
                <a:latin typeface="Courier New" pitchFamily="49" charset="0"/>
                <a:cs typeface="Courier New" pitchFamily="49" charset="0"/>
              </a:rPr>
              <a:t>ID CHAR(4) PRIMARY KEY, </a:t>
            </a:r>
            <a:r>
              <a:rPr lang="cs-CZ" dirty="0" err="1" smtClean="0">
                <a:latin typeface="Courier New" pitchFamily="49" charset="0"/>
                <a:cs typeface="Courier New" pitchFamily="49" charset="0"/>
              </a:rPr>
              <a:t>name</a:t>
            </a:r>
            <a:r>
              <a:rPr lang="cs-CZ" dirty="0" smtClean="0">
                <a:latin typeface="Courier New" pitchFamily="49" charset="0"/>
                <a:cs typeface="Courier New" pitchFamily="49" charset="0"/>
              </a:rPr>
              <a:t> VARCHAR(30), </a:t>
            </a:r>
            <a:r>
              <a:rPr lang="cs-CZ" dirty="0" err="1" smtClean="0">
                <a:latin typeface="Courier New" pitchFamily="49" charset="0"/>
                <a:cs typeface="Courier New" pitchFamily="49" charset="0"/>
              </a:rPr>
              <a:t>address</a:t>
            </a:r>
            <a:r>
              <a:rPr lang="cs-CZ" dirty="0" smtClean="0">
                <a:latin typeface="Courier New" pitchFamily="49" charset="0"/>
                <a:cs typeface="Courier New" pitchFamily="49" charset="0"/>
              </a:rPr>
              <a:t> VARCHAR(60), </a:t>
            </a:r>
            <a:r>
              <a:rPr lang="cs-CZ" dirty="0" err="1" smtClean="0">
                <a:latin typeface="Courier New" pitchFamily="49" charset="0"/>
                <a:cs typeface="Courier New" pitchFamily="49" charset="0"/>
              </a:rPr>
              <a:t>birthday</a:t>
            </a:r>
            <a:r>
              <a:rPr lang="cs-CZ" dirty="0" smtClean="0">
                <a:latin typeface="Courier New" pitchFamily="49" charset="0"/>
                <a:cs typeface="Courier New" pitchFamily="49" charset="0"/>
              </a:rPr>
              <a:t> DATE);</a:t>
            </a:r>
          </a:p>
          <a:p>
            <a:pPr defTabSz="360000">
              <a:tabLst>
                <a:tab pos="628650" algn="l"/>
              </a:tabLst>
            </a:pPr>
            <a:endParaRPr lang="cs-CZ" dirty="0" smtClean="0">
              <a:latin typeface="Courier New" pitchFamily="49" charset="0"/>
              <a:cs typeface="Courier New" pitchFamily="49" charset="0"/>
            </a:endParaRPr>
          </a:p>
          <a:p>
            <a:pPr defTabSz="360000">
              <a:tabLst>
                <a:tab pos="628650" algn="l"/>
              </a:tabLst>
            </a:pPr>
            <a:r>
              <a:rPr lang="cs-CZ" dirty="0" smtClean="0">
                <a:latin typeface="Courier New" pitchFamily="49" charset="0"/>
                <a:cs typeface="Courier New" pitchFamily="49" charset="0"/>
              </a:rPr>
              <a:t>INSERT INTO </a:t>
            </a:r>
            <a:r>
              <a:rPr lang="cs-CZ" dirty="0" err="1" smtClean="0">
                <a:latin typeface="Courier New" pitchFamily="49" charset="0"/>
                <a:cs typeface="Courier New" pitchFamily="49" charset="0"/>
              </a:rPr>
              <a:t>customer</a:t>
            </a:r>
            <a:r>
              <a:rPr lang="cs-CZ" dirty="0" smtClean="0">
                <a:latin typeface="Courier New" pitchFamily="49" charset="0"/>
                <a:cs typeface="Courier New" pitchFamily="49" charset="0"/>
              </a:rPr>
              <a:t> VALUES ('ABC1', 'John </a:t>
            </a:r>
            <a:r>
              <a:rPr lang="cs-CZ" dirty="0" err="1" smtClean="0">
                <a:latin typeface="Courier New" pitchFamily="49" charset="0"/>
                <a:cs typeface="Courier New" pitchFamily="49" charset="0"/>
              </a:rPr>
              <a:t>Smith</a:t>
            </a:r>
            <a:r>
              <a:rPr lang="cs-CZ" dirty="0" smtClean="0">
                <a:latin typeface="Courier New" pitchFamily="49" charset="0"/>
                <a:cs typeface="Courier New" pitchFamily="49" charset="0"/>
              </a:rPr>
              <a:t>', 'New York City', '10.30.1982');</a:t>
            </a:r>
          </a:p>
          <a:p>
            <a:pPr defTabSz="360000">
              <a:tabLst>
                <a:tab pos="628650" algn="l"/>
              </a:tabLst>
            </a:pPr>
            <a:r>
              <a:rPr lang="cs-CZ" dirty="0" smtClean="0">
                <a:latin typeface="Courier New" pitchFamily="49" charset="0"/>
                <a:cs typeface="Courier New" pitchFamily="49" charset="0"/>
              </a:rPr>
              <a:t>INSERT INTO </a:t>
            </a:r>
            <a:r>
              <a:rPr lang="cs-CZ" dirty="0" err="1" smtClean="0">
                <a:latin typeface="Courier New" pitchFamily="49" charset="0"/>
                <a:cs typeface="Courier New" pitchFamily="49" charset="0"/>
              </a:rPr>
              <a:t>customer</a:t>
            </a:r>
            <a:r>
              <a:rPr lang="cs-CZ" dirty="0" smtClean="0">
                <a:latin typeface="Courier New" pitchFamily="49" charset="0"/>
                <a:cs typeface="Courier New" pitchFamily="49" charset="0"/>
              </a:rPr>
              <a:t> VALUES ('BSW1', 'Jack </a:t>
            </a:r>
            <a:r>
              <a:rPr lang="cs-CZ" dirty="0" err="1" smtClean="0">
                <a:latin typeface="Courier New" pitchFamily="49" charset="0"/>
                <a:cs typeface="Courier New" pitchFamily="49" charset="0"/>
              </a:rPr>
              <a:t>Black</a:t>
            </a:r>
            <a:r>
              <a:rPr lang="cs-CZ" dirty="0" smtClean="0">
                <a:latin typeface="Courier New" pitchFamily="49" charset="0"/>
                <a:cs typeface="Courier New" pitchFamily="49" charset="0"/>
              </a:rPr>
              <a:t>', 'London', '10.10.1930');</a:t>
            </a:r>
          </a:p>
          <a:p>
            <a:pPr defTabSz="360000">
              <a:tabLst>
                <a:tab pos="628650" algn="l"/>
              </a:tabLst>
            </a:pPr>
            <a:r>
              <a:rPr lang="cs-CZ" dirty="0" smtClean="0">
                <a:latin typeface="Courier New" pitchFamily="49" charset="0"/>
                <a:cs typeface="Courier New" pitchFamily="49" charset="0"/>
              </a:rPr>
              <a:t>INSERT INTO </a:t>
            </a:r>
            <a:r>
              <a:rPr lang="cs-CZ" dirty="0" err="1" smtClean="0">
                <a:latin typeface="Courier New" pitchFamily="49" charset="0"/>
                <a:cs typeface="Courier New" pitchFamily="49" charset="0"/>
              </a:rPr>
              <a:t>customer</a:t>
            </a:r>
            <a:r>
              <a:rPr lang="cs-CZ" dirty="0" smtClean="0">
                <a:latin typeface="Courier New" pitchFamily="49" charset="0"/>
                <a:cs typeface="Courier New" pitchFamily="49" charset="0"/>
              </a:rPr>
              <a:t> VALUES ('5', '</a:t>
            </a:r>
            <a:r>
              <a:rPr lang="cs-CZ" dirty="0" err="1" smtClean="0">
                <a:latin typeface="Courier New" pitchFamily="49" charset="0"/>
                <a:cs typeface="Courier New" pitchFamily="49" charset="0"/>
              </a:rPr>
              <a:t>Aaron</a:t>
            </a:r>
            <a:r>
              <a:rPr lang="cs-CZ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cs-CZ" dirty="0" err="1" smtClean="0">
                <a:latin typeface="Courier New" pitchFamily="49" charset="0"/>
                <a:cs typeface="Courier New" pitchFamily="49" charset="0"/>
              </a:rPr>
              <a:t>Lee</a:t>
            </a:r>
            <a:r>
              <a:rPr lang="cs-CZ" dirty="0" smtClean="0">
                <a:latin typeface="Courier New" pitchFamily="49" charset="0"/>
                <a:cs typeface="Courier New" pitchFamily="49" charset="0"/>
              </a:rPr>
              <a:t>', 'London', '02.11.1953');</a:t>
            </a:r>
          </a:p>
          <a:p>
            <a:pPr defTabSz="360000">
              <a:tabLst>
                <a:tab pos="628650" algn="l"/>
              </a:tabLst>
            </a:pPr>
            <a:r>
              <a:rPr lang="cs-CZ" dirty="0" smtClean="0">
                <a:latin typeface="Courier New" pitchFamily="49" charset="0"/>
                <a:cs typeface="Courier New" pitchFamily="49" charset="0"/>
              </a:rPr>
              <a:t>INSERT INTO </a:t>
            </a:r>
            <a:r>
              <a:rPr lang="cs-CZ" dirty="0" err="1" smtClean="0">
                <a:latin typeface="Courier New" pitchFamily="49" charset="0"/>
                <a:cs typeface="Courier New" pitchFamily="49" charset="0"/>
              </a:rPr>
              <a:t>customer</a:t>
            </a:r>
            <a:r>
              <a:rPr lang="cs-CZ" dirty="0" smtClean="0">
                <a:latin typeface="Courier New" pitchFamily="49" charset="0"/>
                <a:cs typeface="Courier New" pitchFamily="49" charset="0"/>
              </a:rPr>
              <a:t> VALUES ('4', 'Petr Bok', 'Praha 5', '05.01.1982');</a:t>
            </a:r>
          </a:p>
          <a:p>
            <a:pPr defTabSz="360000">
              <a:tabLst>
                <a:tab pos="628650" algn="l"/>
              </a:tabLst>
            </a:pPr>
            <a:endParaRPr lang="cs-CZ" dirty="0" smtClean="0">
              <a:latin typeface="Courier New" pitchFamily="49" charset="0"/>
              <a:cs typeface="Courier New" pitchFamily="49" charset="0"/>
            </a:endParaRPr>
          </a:p>
          <a:p>
            <a:pPr defTabSz="360000">
              <a:tabLst>
                <a:tab pos="628650" algn="l"/>
              </a:tabLst>
            </a:pPr>
            <a:r>
              <a:rPr lang="cs-CZ" dirty="0" smtClean="0">
                <a:latin typeface="Courier New" pitchFamily="49" charset="0"/>
                <a:cs typeface="Courier New" pitchFamily="49" charset="0"/>
              </a:rPr>
              <a:t>SELECT * FROM </a:t>
            </a:r>
            <a:r>
              <a:rPr lang="cs-CZ" dirty="0" err="1" smtClean="0">
                <a:latin typeface="Courier New" pitchFamily="49" charset="0"/>
                <a:cs typeface="Courier New" pitchFamily="49" charset="0"/>
              </a:rPr>
              <a:t>customer</a:t>
            </a:r>
            <a:r>
              <a:rPr lang="cs-CZ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ovéPole 9"/>
          <p:cNvSpPr txBox="1"/>
          <p:nvPr/>
        </p:nvSpPr>
        <p:spPr>
          <a:xfrm>
            <a:off x="4788024" y="53012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cs-CZ" dirty="0"/>
          </a:p>
        </p:txBody>
      </p:sp>
      <p:pic>
        <p:nvPicPr>
          <p:cNvPr id="11" name="Obrázek 10" descr="PEF_logo_whi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4288" y="6519605"/>
            <a:ext cx="1838495" cy="3383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Obdélník 4"/>
          <p:cNvSpPr/>
          <p:nvPr/>
        </p:nvSpPr>
        <p:spPr>
          <a:xfrm>
            <a:off x="0" y="6453336"/>
            <a:ext cx="9144000" cy="404664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1520" y="0"/>
            <a:ext cx="8640960" cy="864096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Task 2 - SQL DDL and DML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51520" y="1412776"/>
            <a:ext cx="8640960" cy="5040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Create a table with </a:t>
            </a:r>
            <a:r>
              <a:rPr lang="en-GB" dirty="0" smtClean="0"/>
              <a:t>the following </a:t>
            </a:r>
            <a:r>
              <a:rPr lang="en-GB" dirty="0" smtClean="0"/>
              <a:t>structure:</a:t>
            </a:r>
          </a:p>
          <a:p>
            <a:pPr marL="0" indent="0">
              <a:buNone/>
            </a:pPr>
            <a:endParaRPr lang="cs-CZ" dirty="0" smtClean="0"/>
          </a:p>
          <a:p>
            <a:pPr marL="0" indent="0">
              <a:buNone/>
            </a:pPr>
            <a:endParaRPr lang="cs-CZ" dirty="0" smtClean="0"/>
          </a:p>
          <a:p>
            <a:pPr marL="0" indent="0">
              <a:buNone/>
            </a:pPr>
            <a:endParaRPr lang="cs-CZ" dirty="0" smtClean="0"/>
          </a:p>
          <a:p>
            <a:pPr marL="0" indent="0">
              <a:buNone/>
            </a:pPr>
            <a:endParaRPr lang="cs-CZ" dirty="0" smtClean="0"/>
          </a:p>
          <a:p>
            <a:pPr marL="0" indent="0">
              <a:buNone/>
            </a:pPr>
            <a:endParaRPr lang="cs-CZ" dirty="0" smtClean="0"/>
          </a:p>
          <a:p>
            <a:pPr marL="0" indent="0">
              <a:buNone/>
            </a:pPr>
            <a:r>
              <a:rPr lang="en-US" sz="2800" dirty="0" smtClean="0"/>
              <a:t>Note: </a:t>
            </a:r>
            <a:r>
              <a:rPr lang="en-US" sz="2800" dirty="0" smtClean="0"/>
              <a:t>Implicit length of </a:t>
            </a:r>
            <a:r>
              <a:rPr lang="cs-CZ" sz="2800" dirty="0" smtClean="0"/>
              <a:t>NUMBER </a:t>
            </a:r>
            <a:r>
              <a:rPr lang="en-US" sz="2800" dirty="0" smtClean="0"/>
              <a:t>data type </a:t>
            </a:r>
            <a:r>
              <a:rPr lang="en-US" sz="2800" dirty="0" smtClean="0"/>
              <a:t>is </a:t>
            </a:r>
            <a:r>
              <a:rPr lang="cs-CZ" sz="2800" dirty="0" smtClean="0"/>
              <a:t>22</a:t>
            </a:r>
            <a:r>
              <a:rPr lang="en-US" sz="2800" dirty="0" smtClean="0"/>
              <a:t> </a:t>
            </a:r>
            <a:r>
              <a:rPr lang="en-US" sz="2800" dirty="0" smtClean="0"/>
              <a:t>bytes, </a:t>
            </a:r>
            <a:r>
              <a:rPr lang="en-US" sz="2800" dirty="0" smtClean="0"/>
              <a:t>you do not need to set it up! </a:t>
            </a:r>
            <a:r>
              <a:rPr lang="cs-CZ" sz="2800" dirty="0" err="1" smtClean="0"/>
              <a:t>Define</a:t>
            </a:r>
            <a:r>
              <a:rPr lang="cs-CZ" sz="2800" dirty="0" smtClean="0"/>
              <a:t> </a:t>
            </a:r>
            <a:r>
              <a:rPr lang="cs-CZ" sz="2800" dirty="0" err="1" smtClean="0"/>
              <a:t>productID</a:t>
            </a:r>
            <a:r>
              <a:rPr lang="cs-CZ" sz="2800" dirty="0" smtClean="0"/>
              <a:t> just as </a:t>
            </a:r>
            <a:r>
              <a:rPr lang="cs-CZ" sz="2800" dirty="0" err="1" smtClean="0"/>
              <a:t>follows</a:t>
            </a:r>
            <a:r>
              <a:rPr lang="cs-CZ" sz="2800" dirty="0" smtClean="0"/>
              <a:t>: </a:t>
            </a:r>
            <a:r>
              <a:rPr lang="en-US" sz="2800" dirty="0" smtClean="0"/>
              <a:t>‘</a:t>
            </a:r>
            <a:r>
              <a:rPr lang="cs-CZ" sz="2800" dirty="0" err="1" smtClean="0"/>
              <a:t>Product</a:t>
            </a:r>
            <a:r>
              <a:rPr lang="en-US" sz="2800" dirty="0" smtClean="0"/>
              <a:t>ID NUMBER, …’</a:t>
            </a:r>
          </a:p>
          <a:p>
            <a:pPr marL="0" indent="0">
              <a:buNone/>
            </a:pPr>
            <a:endParaRPr lang="en-GB" dirty="0" smtClean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3995936" y="6453336"/>
            <a:ext cx="1115616" cy="404664"/>
          </a:xfrm>
        </p:spPr>
        <p:txBody>
          <a:bodyPr/>
          <a:lstStyle/>
          <a:p>
            <a:pPr algn="ctr"/>
            <a:fld id="{F2511005-143D-44AC-8380-C8C29A93E063}" type="slidenum">
              <a:rPr lang="cs-CZ" sz="1600" b="1" smtClean="0">
                <a:solidFill>
                  <a:schemeClr val="bg1"/>
                </a:solidFill>
              </a:rPr>
              <a:pPr algn="ctr"/>
              <a:t>5</a:t>
            </a:fld>
            <a:endParaRPr lang="cs-CZ" sz="1600" b="1" dirty="0">
              <a:solidFill>
                <a:schemeClr val="bg1"/>
              </a:solidFill>
            </a:endParaRPr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>
          <a:xfrm>
            <a:off x="0" y="6453336"/>
            <a:ext cx="2195736" cy="404664"/>
          </a:xfrm>
        </p:spPr>
        <p:txBody>
          <a:bodyPr/>
          <a:lstStyle/>
          <a:p>
            <a:r>
              <a:rPr lang="en-US" sz="1600" dirty="0" smtClean="0">
                <a:solidFill>
                  <a:schemeClr val="bg1"/>
                </a:solidFill>
              </a:rPr>
              <a:t>Database systems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9" name="Obrázek 8" descr="PEF_logo_whi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4288" y="6519605"/>
            <a:ext cx="1838495" cy="338395"/>
          </a:xfrm>
          <a:prstGeom prst="rect">
            <a:avLst/>
          </a:prstGeom>
        </p:spPr>
      </p:pic>
      <p:pic>
        <p:nvPicPr>
          <p:cNvPr id="10" name="Obrázek 9" descr="tbl5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1520" y="2371106"/>
            <a:ext cx="8640960" cy="17864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Obdélník 4"/>
          <p:cNvSpPr/>
          <p:nvPr/>
        </p:nvSpPr>
        <p:spPr>
          <a:xfrm>
            <a:off x="0" y="6453336"/>
            <a:ext cx="9144000" cy="404664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1520" y="0"/>
            <a:ext cx="8640960" cy="864096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Task 2 - SQL DDL and DML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51520" y="1412776"/>
            <a:ext cx="8640960" cy="5040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Fill in the </a:t>
            </a:r>
            <a:r>
              <a:rPr lang="en-GB" dirty="0" smtClean="0"/>
              <a:t>tuples:</a:t>
            </a: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 smtClean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3995936" y="6453336"/>
            <a:ext cx="1115616" cy="404664"/>
          </a:xfrm>
        </p:spPr>
        <p:txBody>
          <a:bodyPr/>
          <a:lstStyle/>
          <a:p>
            <a:pPr algn="ctr"/>
            <a:fld id="{F2511005-143D-44AC-8380-C8C29A93E063}" type="slidenum">
              <a:rPr lang="cs-CZ" sz="1600" b="1" smtClean="0">
                <a:solidFill>
                  <a:schemeClr val="bg1"/>
                </a:solidFill>
              </a:rPr>
              <a:pPr algn="ctr"/>
              <a:t>6</a:t>
            </a:fld>
            <a:endParaRPr lang="cs-CZ" sz="1600" b="1" dirty="0">
              <a:solidFill>
                <a:schemeClr val="bg1"/>
              </a:solidFill>
            </a:endParaRPr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>
          <a:xfrm>
            <a:off x="0" y="6453336"/>
            <a:ext cx="2195736" cy="404664"/>
          </a:xfrm>
        </p:spPr>
        <p:txBody>
          <a:bodyPr/>
          <a:lstStyle/>
          <a:p>
            <a:r>
              <a:rPr lang="en-US" sz="1600" dirty="0" smtClean="0">
                <a:solidFill>
                  <a:schemeClr val="bg1"/>
                </a:solidFill>
              </a:rPr>
              <a:t>Database systems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9" name="Obrázek 8" descr="PEF_logo_whi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4288" y="6519605"/>
            <a:ext cx="1838495" cy="338395"/>
          </a:xfrm>
          <a:prstGeom prst="rect">
            <a:avLst/>
          </a:prstGeom>
        </p:spPr>
      </p:pic>
      <p:pic>
        <p:nvPicPr>
          <p:cNvPr id="11" name="Obrázek 10" descr="res0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1520" y="2309169"/>
            <a:ext cx="8101588" cy="37841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Obdélník 4"/>
          <p:cNvSpPr/>
          <p:nvPr/>
        </p:nvSpPr>
        <p:spPr>
          <a:xfrm>
            <a:off x="0" y="6453336"/>
            <a:ext cx="9144000" cy="404664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1520" y="0"/>
            <a:ext cx="8640960" cy="864096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Task 2 - SQL DDL and DML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51520" y="1412776"/>
            <a:ext cx="8640960" cy="5040560"/>
          </a:xfrm>
        </p:spPr>
        <p:txBody>
          <a:bodyPr>
            <a:normAutofit fontScale="92500"/>
          </a:bodyPr>
          <a:lstStyle/>
          <a:p>
            <a:pPr marL="360363" indent="-360363"/>
            <a:r>
              <a:rPr lang="en-GB" dirty="0" smtClean="0"/>
              <a:t> Add a new attribute </a:t>
            </a:r>
            <a:r>
              <a:rPr lang="en-GB" dirty="0" smtClean="0"/>
              <a:t>called </a:t>
            </a:r>
            <a:r>
              <a:rPr lang="en-GB" dirty="0" smtClean="0"/>
              <a:t>’colour’ to </a:t>
            </a:r>
            <a:r>
              <a:rPr lang="en-GB" dirty="0" smtClean="0"/>
              <a:t>the </a:t>
            </a:r>
            <a:r>
              <a:rPr lang="en-GB" dirty="0" smtClean="0"/>
              <a:t>‘</a:t>
            </a:r>
            <a:r>
              <a:rPr lang="en-GB" i="1" dirty="0" err="1" smtClean="0"/>
              <a:t>product_info</a:t>
            </a:r>
            <a:r>
              <a:rPr lang="en-GB" dirty="0" smtClean="0"/>
              <a:t>’ </a:t>
            </a:r>
            <a:r>
              <a:rPr lang="en-GB" dirty="0" smtClean="0"/>
              <a:t>table</a:t>
            </a:r>
            <a:endParaRPr lang="en-GB" dirty="0" smtClean="0"/>
          </a:p>
          <a:p>
            <a:pPr marL="360363" indent="-360363">
              <a:buNone/>
            </a:pPr>
            <a:endParaRPr lang="en-GB" dirty="0" smtClean="0"/>
          </a:p>
          <a:p>
            <a:pPr marL="360363" indent="-360363"/>
            <a:r>
              <a:rPr lang="en-GB" dirty="0" smtClean="0"/>
              <a:t> Update ‘Business Shirt’ to be of colour blue, all the other </a:t>
            </a:r>
            <a:r>
              <a:rPr lang="en-GB" dirty="0" smtClean="0"/>
              <a:t>tuples </a:t>
            </a:r>
            <a:r>
              <a:rPr lang="en-GB" dirty="0" smtClean="0"/>
              <a:t>should be </a:t>
            </a:r>
            <a:r>
              <a:rPr lang="en-GB" dirty="0" smtClean="0"/>
              <a:t>black</a:t>
            </a:r>
            <a:r>
              <a:rPr lang="en-GB" dirty="0" smtClean="0"/>
              <a:t>;</a:t>
            </a:r>
          </a:p>
          <a:p>
            <a:pPr marL="360363" indent="-360363"/>
            <a:endParaRPr lang="en-GB" dirty="0" smtClean="0"/>
          </a:p>
          <a:p>
            <a:pPr marL="360363" indent="-360363"/>
            <a:r>
              <a:rPr lang="en-GB" dirty="0" smtClean="0"/>
              <a:t> </a:t>
            </a:r>
            <a:r>
              <a:rPr lang="en-GB" dirty="0" smtClean="0"/>
              <a:t>Display </a:t>
            </a:r>
            <a:r>
              <a:rPr lang="en-GB" dirty="0" smtClean="0"/>
              <a:t>product name with price and colour only. </a:t>
            </a:r>
          </a:p>
          <a:p>
            <a:pPr marL="360363" indent="-360363">
              <a:buNone/>
            </a:pPr>
            <a:endParaRPr lang="en-GB" dirty="0" smtClean="0"/>
          </a:p>
          <a:p>
            <a:pPr marL="360363" indent="-360363"/>
            <a:r>
              <a:rPr lang="en-GB" dirty="0" smtClean="0"/>
              <a:t> Select </a:t>
            </a:r>
            <a:r>
              <a:rPr lang="en-GB" dirty="0" smtClean="0"/>
              <a:t>products </a:t>
            </a:r>
            <a:r>
              <a:rPr lang="en-GB" dirty="0" smtClean="0"/>
              <a:t>from the “Men” category</a:t>
            </a:r>
          </a:p>
          <a:p>
            <a:pPr marL="360363" indent="-360363">
              <a:buNone/>
            </a:pPr>
            <a:endParaRPr lang="en-GB" dirty="0" smtClean="0"/>
          </a:p>
          <a:p>
            <a:pPr marL="360363" indent="-360363">
              <a:buNone/>
            </a:pPr>
            <a:endParaRPr lang="en-GB" dirty="0" smtClean="0"/>
          </a:p>
          <a:p>
            <a:pPr marL="360363" indent="-360363">
              <a:buNone/>
            </a:pPr>
            <a:endParaRPr lang="en-GB" dirty="0" smtClean="0"/>
          </a:p>
          <a:p>
            <a:pPr marL="360363" indent="-360363">
              <a:buNone/>
            </a:pPr>
            <a:endParaRPr lang="en-GB" dirty="0" smtClean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3995936" y="6453336"/>
            <a:ext cx="1115616" cy="404664"/>
          </a:xfrm>
        </p:spPr>
        <p:txBody>
          <a:bodyPr/>
          <a:lstStyle/>
          <a:p>
            <a:pPr algn="ctr"/>
            <a:fld id="{F2511005-143D-44AC-8380-C8C29A93E063}" type="slidenum">
              <a:rPr lang="cs-CZ" sz="1600" b="1" smtClean="0">
                <a:solidFill>
                  <a:schemeClr val="bg1"/>
                </a:solidFill>
              </a:rPr>
              <a:pPr algn="ctr"/>
              <a:t>7</a:t>
            </a:fld>
            <a:endParaRPr lang="cs-CZ" sz="1600" b="1" dirty="0">
              <a:solidFill>
                <a:schemeClr val="bg1"/>
              </a:solidFill>
            </a:endParaRPr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>
          <a:xfrm>
            <a:off x="0" y="6453336"/>
            <a:ext cx="2195736" cy="404664"/>
          </a:xfrm>
        </p:spPr>
        <p:txBody>
          <a:bodyPr/>
          <a:lstStyle/>
          <a:p>
            <a:r>
              <a:rPr lang="en-US" sz="1600" dirty="0" smtClean="0">
                <a:solidFill>
                  <a:schemeClr val="bg1"/>
                </a:solidFill>
              </a:rPr>
              <a:t>Database systems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9" name="Obrázek 8" descr="PEF_logo_whi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4288" y="6519605"/>
            <a:ext cx="1838495" cy="3383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Obdélník 4"/>
          <p:cNvSpPr/>
          <p:nvPr/>
        </p:nvSpPr>
        <p:spPr>
          <a:xfrm>
            <a:off x="0" y="6453336"/>
            <a:ext cx="9144000" cy="404664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1520" y="0"/>
            <a:ext cx="8640960" cy="864096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Task 2 - SQL DDL and DML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51520" y="1412776"/>
            <a:ext cx="8640960" cy="5040560"/>
          </a:xfrm>
        </p:spPr>
        <p:txBody>
          <a:bodyPr>
            <a:normAutofit/>
          </a:bodyPr>
          <a:lstStyle/>
          <a:p>
            <a:pPr marL="360363" indent="-360363"/>
            <a:r>
              <a:rPr lang="en-GB" dirty="0" smtClean="0"/>
              <a:t>List </a:t>
            </a:r>
            <a:r>
              <a:rPr lang="en-GB" i="1" dirty="0" err="1" smtClean="0"/>
              <a:t>product_name</a:t>
            </a:r>
            <a:r>
              <a:rPr lang="en-GB" dirty="0" smtClean="0"/>
              <a:t> and </a:t>
            </a:r>
            <a:r>
              <a:rPr lang="en-GB" i="1" dirty="0" smtClean="0"/>
              <a:t>price</a:t>
            </a:r>
            <a:r>
              <a:rPr lang="en-GB" dirty="0" smtClean="0"/>
              <a:t> only, order </a:t>
            </a:r>
            <a:r>
              <a:rPr lang="en-GB" dirty="0" smtClean="0"/>
              <a:t>products from </a:t>
            </a:r>
            <a:r>
              <a:rPr lang="en-GB" dirty="0" smtClean="0"/>
              <a:t>the most expansive to the cheapest</a:t>
            </a:r>
          </a:p>
          <a:p>
            <a:pPr marL="360363" indent="-360363">
              <a:buNone/>
            </a:pPr>
            <a:endParaRPr lang="en-GB" dirty="0" smtClean="0"/>
          </a:p>
          <a:p>
            <a:pPr marL="360363" indent="-360363"/>
            <a:r>
              <a:rPr lang="en-GB" dirty="0" smtClean="0"/>
              <a:t>List all </a:t>
            </a:r>
            <a:r>
              <a:rPr lang="en-GB" dirty="0" smtClean="0"/>
              <a:t>the </a:t>
            </a:r>
            <a:r>
              <a:rPr lang="en-GB" dirty="0" smtClean="0"/>
              <a:t>distinct </a:t>
            </a:r>
            <a:r>
              <a:rPr lang="en-GB" dirty="0" smtClean="0"/>
              <a:t>colours in the product portfolio</a:t>
            </a:r>
          </a:p>
          <a:p>
            <a:pPr marL="360363" indent="-360363"/>
            <a:endParaRPr lang="en-GB" dirty="0" smtClean="0"/>
          </a:p>
          <a:p>
            <a:pPr marL="360363" indent="-360363"/>
            <a:r>
              <a:rPr lang="en-GB" dirty="0" smtClean="0"/>
              <a:t>Select </a:t>
            </a:r>
            <a:r>
              <a:rPr lang="en-GB" dirty="0" smtClean="0"/>
              <a:t>products from the “Men” category cheaper than 100$</a:t>
            </a:r>
          </a:p>
          <a:p>
            <a:pPr marL="360363" indent="-360363">
              <a:buNone/>
            </a:pPr>
            <a:endParaRPr lang="en-GB" dirty="0" smtClean="0"/>
          </a:p>
          <a:p>
            <a:pPr marL="360363" indent="-360363">
              <a:buNone/>
            </a:pPr>
            <a:endParaRPr lang="en-GB" dirty="0" smtClean="0"/>
          </a:p>
          <a:p>
            <a:pPr marL="360363" indent="-360363">
              <a:buNone/>
            </a:pPr>
            <a:endParaRPr lang="en-GB" dirty="0" smtClean="0"/>
          </a:p>
          <a:p>
            <a:pPr marL="360363" indent="-360363">
              <a:buNone/>
            </a:pPr>
            <a:endParaRPr lang="en-GB" dirty="0" smtClean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3995936" y="6453336"/>
            <a:ext cx="1115616" cy="404664"/>
          </a:xfrm>
        </p:spPr>
        <p:txBody>
          <a:bodyPr/>
          <a:lstStyle/>
          <a:p>
            <a:pPr algn="ctr"/>
            <a:fld id="{F2511005-143D-44AC-8380-C8C29A93E063}" type="slidenum">
              <a:rPr lang="cs-CZ" sz="1600" b="1" smtClean="0">
                <a:solidFill>
                  <a:schemeClr val="bg1"/>
                </a:solidFill>
              </a:rPr>
              <a:pPr algn="ctr"/>
              <a:t>8</a:t>
            </a:fld>
            <a:endParaRPr lang="cs-CZ" sz="1600" b="1" dirty="0">
              <a:solidFill>
                <a:schemeClr val="bg1"/>
              </a:solidFill>
            </a:endParaRPr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>
          <a:xfrm>
            <a:off x="0" y="6453336"/>
            <a:ext cx="2195736" cy="404664"/>
          </a:xfrm>
        </p:spPr>
        <p:txBody>
          <a:bodyPr/>
          <a:lstStyle/>
          <a:p>
            <a:r>
              <a:rPr lang="en-US" sz="1600" dirty="0" smtClean="0">
                <a:solidFill>
                  <a:schemeClr val="bg1"/>
                </a:solidFill>
              </a:rPr>
              <a:t>Database systems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9" name="Obrázek 8" descr="PEF_logo_whi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4288" y="6519605"/>
            <a:ext cx="1838495" cy="3383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Obdélník 4"/>
          <p:cNvSpPr/>
          <p:nvPr/>
        </p:nvSpPr>
        <p:spPr>
          <a:xfrm>
            <a:off x="0" y="6453336"/>
            <a:ext cx="9144000" cy="404664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1520" y="0"/>
            <a:ext cx="8640960" cy="864096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Task 2 - SQL DDL and DML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51520" y="1412776"/>
            <a:ext cx="8640960" cy="5040560"/>
          </a:xfrm>
        </p:spPr>
        <p:txBody>
          <a:bodyPr>
            <a:normAutofit fontScale="92500" lnSpcReduction="10000"/>
          </a:bodyPr>
          <a:lstStyle/>
          <a:p>
            <a:pPr marL="360363" indent="-360363"/>
            <a:r>
              <a:rPr lang="en-GB" dirty="0" smtClean="0"/>
              <a:t> What is the maximum price of a product?</a:t>
            </a:r>
          </a:p>
          <a:p>
            <a:pPr marL="360363" indent="-360363"/>
            <a:endParaRPr lang="en-GB" dirty="0" smtClean="0"/>
          </a:p>
          <a:p>
            <a:pPr marL="360363" indent="-360363"/>
            <a:r>
              <a:rPr lang="en-GB" dirty="0" smtClean="0"/>
              <a:t> What is a minimum price of a product? What is </a:t>
            </a:r>
            <a:r>
              <a:rPr lang="en-GB" dirty="0" smtClean="0"/>
              <a:t>the </a:t>
            </a:r>
            <a:r>
              <a:rPr lang="en-GB" dirty="0" smtClean="0"/>
              <a:t>average price?</a:t>
            </a:r>
            <a:endParaRPr lang="en-GB" dirty="0" smtClean="0"/>
          </a:p>
          <a:p>
            <a:pPr marL="360363" indent="-360363"/>
            <a:endParaRPr lang="en-GB" dirty="0" smtClean="0"/>
          </a:p>
          <a:p>
            <a:pPr marL="360363" indent="-360363"/>
            <a:r>
              <a:rPr lang="en-GB" dirty="0" smtClean="0"/>
              <a:t>Select </a:t>
            </a:r>
            <a:r>
              <a:rPr lang="en-GB" dirty="0" smtClean="0"/>
              <a:t>complete </a:t>
            </a:r>
            <a:r>
              <a:rPr lang="en-GB" dirty="0" smtClean="0"/>
              <a:t>description of the </a:t>
            </a:r>
            <a:r>
              <a:rPr lang="en-GB" dirty="0" smtClean="0"/>
              <a:t>most expansive product.</a:t>
            </a:r>
          </a:p>
          <a:p>
            <a:pPr marL="360363" indent="-360363"/>
            <a:endParaRPr lang="en-GB" dirty="0" smtClean="0"/>
          </a:p>
          <a:p>
            <a:pPr marL="360363" indent="-360363"/>
            <a:r>
              <a:rPr lang="en-GB" dirty="0" smtClean="0"/>
              <a:t>Count </a:t>
            </a:r>
            <a:r>
              <a:rPr lang="en-GB" dirty="0" smtClean="0"/>
              <a:t>how many products of each colour are available in the </a:t>
            </a:r>
            <a:r>
              <a:rPr lang="en-GB" dirty="0" smtClean="0"/>
              <a:t>store </a:t>
            </a:r>
            <a:endParaRPr lang="en-GB" dirty="0" smtClean="0"/>
          </a:p>
          <a:p>
            <a:pPr marL="360363" indent="-360363"/>
            <a:endParaRPr lang="en-GB" dirty="0" smtClean="0"/>
          </a:p>
          <a:p>
            <a:pPr marL="360363" indent="-360363"/>
            <a:endParaRPr lang="en-GB" dirty="0" smtClean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3995936" y="6453336"/>
            <a:ext cx="1115616" cy="404664"/>
          </a:xfrm>
        </p:spPr>
        <p:txBody>
          <a:bodyPr/>
          <a:lstStyle/>
          <a:p>
            <a:pPr algn="ctr"/>
            <a:fld id="{F2511005-143D-44AC-8380-C8C29A93E063}" type="slidenum">
              <a:rPr lang="cs-CZ" sz="1600" b="1" smtClean="0">
                <a:solidFill>
                  <a:schemeClr val="bg1"/>
                </a:solidFill>
              </a:rPr>
              <a:pPr algn="ctr"/>
              <a:t>9</a:t>
            </a:fld>
            <a:endParaRPr lang="cs-CZ" sz="1600" b="1" dirty="0">
              <a:solidFill>
                <a:schemeClr val="bg1"/>
              </a:solidFill>
            </a:endParaRPr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>
          <a:xfrm>
            <a:off x="0" y="6453336"/>
            <a:ext cx="2195736" cy="404664"/>
          </a:xfrm>
        </p:spPr>
        <p:txBody>
          <a:bodyPr/>
          <a:lstStyle/>
          <a:p>
            <a:r>
              <a:rPr lang="en-US" sz="1600" dirty="0" smtClean="0">
                <a:solidFill>
                  <a:schemeClr val="bg1"/>
                </a:solidFill>
              </a:rPr>
              <a:t>Database systems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9" name="Obrázek 8" descr="PEF_logo_whi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4288" y="6519605"/>
            <a:ext cx="1838495" cy="3383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2754</TotalTime>
  <Words>488</Words>
  <Application>Microsoft Office PowerPoint</Application>
  <PresentationFormat>Předvádění na obrazovce (4:3)</PresentationFormat>
  <Paragraphs>101</Paragraphs>
  <Slides>10</Slides>
  <Notes>9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10</vt:i4>
      </vt:variant>
    </vt:vector>
  </HeadingPairs>
  <TitlesOfParts>
    <vt:vector size="11" baseType="lpstr">
      <vt:lpstr>Motiv sady Office</vt:lpstr>
      <vt:lpstr>DATABASE SYSTEMS (EIE36E): EXERCISE #2</vt:lpstr>
      <vt:lpstr>Task 1 - Revising the SQL DDL</vt:lpstr>
      <vt:lpstr>Task 1 - Revising the SQL DDL</vt:lpstr>
      <vt:lpstr>Task 1 – Solution</vt:lpstr>
      <vt:lpstr>Task 2 - SQL DDL and DML</vt:lpstr>
      <vt:lpstr>Task 2 - SQL DDL and DML</vt:lpstr>
      <vt:lpstr>Task 2 - SQL DDL and DML</vt:lpstr>
      <vt:lpstr>Task 2 - SQL DDL and DML</vt:lpstr>
      <vt:lpstr>Task 2 - SQL DDL and DML</vt:lpstr>
      <vt:lpstr>Task 2 - SQL DDL and DML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SYSTEMS (EIE36E): Introduction</dc:title>
  <dc:creator>uzivatel</dc:creator>
  <cp:lastModifiedBy>PH</cp:lastModifiedBy>
  <cp:revision>7</cp:revision>
  <dcterms:created xsi:type="dcterms:W3CDTF">2013-10-15T14:36:04Z</dcterms:created>
  <dcterms:modified xsi:type="dcterms:W3CDTF">2015-11-08T21:51:08Z</dcterms:modified>
</cp:coreProperties>
</file>