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doc" ContentType="application/msword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80" r:id="rId3"/>
    <p:sldId id="266" r:id="rId4"/>
    <p:sldId id="267" r:id="rId5"/>
    <p:sldId id="268" r:id="rId6"/>
    <p:sldId id="270" r:id="rId7"/>
    <p:sldId id="269" r:id="rId8"/>
    <p:sldId id="278" r:id="rId9"/>
    <p:sldId id="274" r:id="rId10"/>
    <p:sldId id="261" r:id="rId11"/>
    <p:sldId id="275" r:id="rId12"/>
    <p:sldId id="279" r:id="rId13"/>
    <p:sldId id="271" r:id="rId14"/>
    <p:sldId id="272" r:id="rId15"/>
    <p:sldId id="273" r:id="rId1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B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4034" autoAdjust="0"/>
  </p:normalViewPr>
  <p:slideViewPr>
    <p:cSldViewPr>
      <p:cViewPr varScale="1">
        <p:scale>
          <a:sx n="65" d="100"/>
          <a:sy n="65" d="100"/>
        </p:scale>
        <p:origin x="-191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SQL query</a:t>
            </a:r>
            <a:r>
              <a:rPr lang="en-US" baseline="0" dirty="0" smtClean="0"/>
              <a:t> is parsed by DBMS, which selects the relevant database from the collection of available databases. 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Dokument_aplikace_Microsoft_Office_Word_97-_20031.doc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 SYSTEMS (EIE36E):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SQL – Data </a:t>
            </a:r>
            <a:r>
              <a:rPr lang="en-US" dirty="0" smtClean="0">
                <a:solidFill>
                  <a:schemeClr val="bg1"/>
                </a:solidFill>
              </a:rPr>
              <a:t>Definition </a:t>
            </a:r>
            <a:r>
              <a:rPr lang="en-US" dirty="0" smtClean="0">
                <a:solidFill>
                  <a:schemeClr val="bg1"/>
                </a:solidFill>
              </a:rPr>
              <a:t>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Ph.D.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ALTER TABLE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ALTER TABLE </a:t>
            </a:r>
            <a:r>
              <a:rPr lang="en-US" dirty="0" smtClean="0"/>
              <a:t>modifies the structure of an existing</a:t>
            </a:r>
            <a:r>
              <a:rPr lang="cs-CZ" dirty="0" smtClean="0"/>
              <a:t> </a:t>
            </a:r>
            <a:r>
              <a:rPr lang="en-US" dirty="0" smtClean="0"/>
              <a:t>table</a:t>
            </a:r>
            <a:endParaRPr lang="cs-CZ" dirty="0"/>
          </a:p>
          <a:p>
            <a:pPr>
              <a:buNone/>
            </a:pPr>
            <a:endParaRPr lang="cs-CZ" dirty="0"/>
          </a:p>
          <a:p>
            <a:pPr>
              <a:buNone/>
            </a:pPr>
            <a:r>
              <a:rPr lang="cs-CZ" b="1" dirty="0" smtClean="0"/>
              <a:t>SQL ALTER TABLE syntax: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717033"/>
            <a:ext cx="864096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ALTER TABLE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 defTabSz="360000">
              <a:tabLst>
                <a:tab pos="107632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ADD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&lt;constraint-list&gt;;</a:t>
            </a:r>
          </a:p>
          <a:p>
            <a:pPr defTabSz="360000"/>
            <a:r>
              <a:rPr lang="en-US" dirty="0" smtClean="0">
                <a:latin typeface="Courier New" pitchFamily="49" charset="0"/>
                <a:cs typeface="Courier New" pitchFamily="49" charset="0"/>
              </a:rPr>
              <a:t>				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ALTER TABLE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107632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MODIFY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&lt;constraint-list&gt;;</a:t>
            </a:r>
          </a:p>
          <a:p>
            <a:pPr defTabSz="360000"/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ALTER TABLE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1076325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DROP COLUMN &lt;column_name1&gt;;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ALTER TABLE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Add to the existing “customer” table an attribute “birthday” defined </a:t>
            </a:r>
            <a:r>
              <a:rPr lang="en-US" sz="2800" i="1" dirty="0" smtClean="0"/>
              <a:t>as </a:t>
            </a:r>
            <a:r>
              <a:rPr lang="en-US" sz="2800" i="1" dirty="0" smtClean="0"/>
              <a:t>string.</a:t>
            </a: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636912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ALTER TABLE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ADD Birthday VARCHAR(10);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tbl3.png"/>
          <p:cNvPicPr>
            <a:picLocks noChangeAspect="1"/>
          </p:cNvPicPr>
          <p:nvPr/>
        </p:nvPicPr>
        <p:blipFill>
          <a:blip r:embed="rId4" cstate="print"/>
          <a:srcRect r="8333"/>
          <a:stretch>
            <a:fillRect/>
          </a:stretch>
        </p:blipFill>
        <p:spPr>
          <a:xfrm>
            <a:off x="251520" y="4149080"/>
            <a:ext cx="8606678" cy="18073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ALTER TABLE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Modify the birthday attribute domain to </a:t>
            </a:r>
            <a:r>
              <a:rPr lang="en-US" sz="2800" i="1" dirty="0" smtClean="0"/>
              <a:t>a more </a:t>
            </a:r>
            <a:r>
              <a:rPr lang="en-US" sz="2800" i="1" dirty="0" smtClean="0"/>
              <a:t>suitable data type.</a:t>
            </a:r>
            <a:endParaRPr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636912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ALTER TABLE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MODIFY Birthday DATE;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4" name="Obrázek 13" descr="tbl4.png"/>
          <p:cNvPicPr>
            <a:picLocks noChangeAspect="1"/>
          </p:cNvPicPr>
          <p:nvPr/>
        </p:nvPicPr>
        <p:blipFill>
          <a:blip r:embed="rId4" cstate="print"/>
          <a:srcRect b="19261"/>
          <a:stretch>
            <a:fillRect/>
          </a:stretch>
        </p:blipFill>
        <p:spPr>
          <a:xfrm>
            <a:off x="251520" y="4149080"/>
            <a:ext cx="8604448" cy="18722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DROP TABLE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b="1" dirty="0" smtClean="0">
                <a:solidFill>
                  <a:srgbClr val="B62B34"/>
                </a:solidFill>
              </a:rPr>
              <a:t>DROP</a:t>
            </a:r>
            <a:r>
              <a:rPr lang="en-GB" b="1" dirty="0" smtClean="0">
                <a:solidFill>
                  <a:srgbClr val="B62B34"/>
                </a:solidFill>
              </a:rPr>
              <a:t> TABLE </a:t>
            </a:r>
            <a:r>
              <a:rPr lang="en-GB" dirty="0" smtClean="0"/>
              <a:t>removes a database table including all the data it contains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b="1" dirty="0" smtClean="0"/>
              <a:t>SQL </a:t>
            </a:r>
            <a:r>
              <a:rPr lang="cs-CZ" b="1" dirty="0" smtClean="0"/>
              <a:t>DROP</a:t>
            </a:r>
            <a:r>
              <a:rPr lang="en-GB" b="1" dirty="0" smtClean="0"/>
              <a:t> TABLE syntax: 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501008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DROP TABLE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SQL DDL 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INDEX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B62B34"/>
                </a:solidFill>
              </a:rPr>
              <a:t>INDEX</a:t>
            </a:r>
            <a:r>
              <a:rPr lang="en-GB" dirty="0" smtClean="0"/>
              <a:t> allows database applications to find data fast; without reading the whole table.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CREATE AND MANIPULATE AN INDEX:</a:t>
            </a:r>
          </a:p>
          <a:p>
            <a:pPr marL="542925" indent="-542925">
              <a:buNone/>
            </a:pPr>
            <a:r>
              <a:rPr lang="en-GB" dirty="0" smtClean="0"/>
              <a:t>		</a:t>
            </a:r>
            <a:r>
              <a:rPr lang="en-GB" dirty="0" smtClean="0">
                <a:solidFill>
                  <a:srgbClr val="B62B34"/>
                </a:solidFill>
              </a:rPr>
              <a:t>CREATE INDEX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B62B34"/>
                </a:solidFill>
              </a:rPr>
              <a:t>ALTER INDEX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B62B34"/>
                </a:solidFill>
              </a:rPr>
              <a:t>	DROP INDEX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SQL DDL 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VIEW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VIEW </a:t>
            </a:r>
            <a:r>
              <a:rPr lang="en-US" dirty="0" smtClean="0"/>
              <a:t>is a virtual table based on the result-set of an SQL statement.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CREATE AND MANIPULATE A TABLE: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B62B34"/>
                </a:solidFill>
              </a:rPr>
              <a:t>CREATE VIEW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B62B34"/>
                </a:solidFill>
              </a:rPr>
              <a:t>DROP VIEW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Outline &gt; Data Definition Language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266700" indent="-266700"/>
            <a:r>
              <a:rPr lang="en-US" dirty="0" smtClean="0"/>
              <a:t>Structure of a db system</a:t>
            </a:r>
          </a:p>
          <a:p>
            <a:pPr marL="266700" indent="-266700"/>
            <a:r>
              <a:rPr lang="en-US" dirty="0" smtClean="0"/>
              <a:t>Structured query language</a:t>
            </a:r>
          </a:p>
          <a:p>
            <a:pPr marL="266700" indent="-266700"/>
            <a:r>
              <a:rPr lang="en-US" dirty="0" smtClean="0"/>
              <a:t>Data definition language</a:t>
            </a:r>
          </a:p>
          <a:p>
            <a:pPr marL="266700" indent="-266700"/>
            <a:r>
              <a:rPr lang="en-US" dirty="0" smtClean="0"/>
              <a:t>DDL – operations with tables</a:t>
            </a:r>
          </a:p>
          <a:p>
            <a:pPr marL="266700" indent="-266700"/>
            <a:r>
              <a:rPr lang="en-US" dirty="0" smtClean="0"/>
              <a:t>DDL – view</a:t>
            </a:r>
            <a:r>
              <a:rPr lang="en-US" smtClean="0"/>
              <a:t>, index</a:t>
            </a:r>
            <a:endParaRPr lang="en-US" dirty="0" smtClean="0"/>
          </a:p>
          <a:p>
            <a:pPr marL="266700" indent="-26670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Structure of a database system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2" name="Obrázek 11" descr="PEF_logo_whit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graphicFrame>
        <p:nvGraphicFramePr>
          <p:cNvPr id="26628" name="Object 6"/>
          <p:cNvGraphicFramePr>
            <a:graphicFrameLocks noChangeAspect="1"/>
          </p:cNvGraphicFramePr>
          <p:nvPr/>
        </p:nvGraphicFramePr>
        <p:xfrm>
          <a:off x="-328602" y="2492896"/>
          <a:ext cx="9472602" cy="3910881"/>
        </p:xfrm>
        <a:graphic>
          <a:graphicData uri="http://schemas.openxmlformats.org/presentationml/2006/ole">
            <p:oleObj spid="_x0000_s26628" name="Dokument" r:id="rId5" imgW="5991120" imgH="2473200" progId="Word.Document.8">
              <p:embed/>
            </p:oleObj>
          </a:graphicData>
        </a:graphic>
      </p:graphicFrame>
      <p:sp>
        <p:nvSpPr>
          <p:cNvPr id="14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Principles of communication with a database server using SQL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Structured Query Language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operations over the data in the relational database are performed using Structured Query Language (SQL). 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266700" indent="-266700">
              <a:buNone/>
            </a:pPr>
            <a:r>
              <a:rPr lang="en-GB" b="1" dirty="0" smtClean="0"/>
              <a:t>SQL special symbols: </a:t>
            </a:r>
          </a:p>
          <a:p>
            <a:pPr marL="266700" indent="-266700"/>
            <a:endParaRPr lang="en-US" dirty="0" smtClean="0"/>
          </a:p>
          <a:p>
            <a:pPr marL="266700" indent="-266700"/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1" name="TextovéPole 10"/>
          <p:cNvSpPr txBox="1"/>
          <p:nvPr/>
        </p:nvSpPr>
        <p:spPr>
          <a:xfrm>
            <a:off x="251520" y="4005064"/>
            <a:ext cx="864096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[ ]           		optional parts of the query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{ }          			mandatory choice from options   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|           			separate possible variants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 &gt;           		represents a real value 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…           			repeating previous construct</a:t>
            </a:r>
          </a:p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'           			string constant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*							everything (every possible value)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SQL: Data Definition Language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B62B34"/>
                </a:solidFill>
              </a:rPr>
              <a:t>Data Definition Language (DDL) </a:t>
            </a:r>
            <a:r>
              <a:rPr lang="en-GB" dirty="0" smtClean="0"/>
              <a:t>is the part of SQL that allows a user to create, structure and remove database objects (e.g. Crate tables, indexes).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Basic database objects: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>
                <a:solidFill>
                  <a:srgbClr val="B62B34"/>
                </a:solidFill>
              </a:rPr>
              <a:t>TABLE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B62B34"/>
                </a:solidFill>
              </a:rPr>
              <a:t>	INDEX</a:t>
            </a:r>
          </a:p>
          <a:p>
            <a:pPr marL="0" indent="0">
              <a:buNone/>
            </a:pPr>
            <a:r>
              <a:rPr lang="en-GB" b="1" dirty="0" smtClean="0">
                <a:solidFill>
                  <a:srgbClr val="B62B34"/>
                </a:solidFill>
              </a:rPr>
              <a:t>	VIEW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it-IT" dirty="0" smtClean="0">
                <a:solidFill>
                  <a:schemeClr val="bg1">
                    <a:lumMod val="95000"/>
                  </a:schemeClr>
                </a:solidFill>
              </a:rPr>
              <a:t>SQL DDL : </a:t>
            </a:r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TABLE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B62B34"/>
                </a:solidFill>
              </a:rPr>
              <a:t>Table </a:t>
            </a:r>
            <a:r>
              <a:rPr lang="en-GB" dirty="0" smtClean="0"/>
              <a:t>represents the essential relational data model object, the relation.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CREATE AND MANIPULATE A TABLE: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B62B34"/>
                </a:solidFill>
              </a:rPr>
              <a:t>CREATE TABLE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B62B34"/>
                </a:solidFill>
              </a:rPr>
              <a:t>	ALTER TABLE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B62B34"/>
                </a:solidFill>
              </a:rPr>
              <a:t>	DROP TABLE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CREATE TABLE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B62B34"/>
                </a:solidFill>
              </a:rPr>
              <a:t>CREATE TABLE </a:t>
            </a:r>
            <a:r>
              <a:rPr lang="en-GB" dirty="0" smtClean="0"/>
              <a:t>defines the structure of a new relation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b="1" dirty="0" smtClean="0"/>
              <a:t>SQL </a:t>
            </a:r>
            <a:r>
              <a:rPr lang="cs-CZ" b="1" dirty="0" smtClean="0"/>
              <a:t>CREATE</a:t>
            </a:r>
            <a:r>
              <a:rPr lang="en-GB" b="1" dirty="0" smtClean="0"/>
              <a:t> TABLE syntax: 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501008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(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&lt;column_name1&gt; &lt;datatype1&gt; [constraint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-list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&lt;column_name2&gt; &lt;datatype2&gt; [constraint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-list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,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cs-CZ" dirty="0" smtClean="0">
                <a:latin typeface="Courier New" pitchFamily="49" charset="0"/>
                <a:cs typeface="Courier New" pitchFamily="49" charset="0"/>
              </a:rPr>
              <a:t>		…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); 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DATA TYPES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Each variable in a table has a </a:t>
            </a:r>
            <a:r>
              <a:rPr lang="en-GB" dirty="0" smtClean="0"/>
              <a:t>specific </a:t>
            </a:r>
            <a:r>
              <a:rPr lang="en-GB" dirty="0" smtClean="0"/>
              <a:t>data</a:t>
            </a:r>
            <a:r>
              <a:rPr lang="cs-CZ" dirty="0" smtClean="0"/>
              <a:t> </a:t>
            </a:r>
            <a:r>
              <a:rPr lang="en-GB" dirty="0" smtClean="0"/>
              <a:t>type, which determines domain of a property. The most commonly used </a:t>
            </a:r>
            <a:r>
              <a:rPr lang="en-GB" dirty="0" smtClean="0"/>
              <a:t>are: </a:t>
            </a:r>
            <a:endParaRPr lang="en-GB" dirty="0" smtClean="0"/>
          </a:p>
          <a:p>
            <a:pPr marL="361950" indent="-361950"/>
            <a:r>
              <a:rPr lang="en-US" b="1" dirty="0" smtClean="0">
                <a:solidFill>
                  <a:srgbClr val="B62B34"/>
                </a:solidFill>
              </a:rPr>
              <a:t>CHAR</a:t>
            </a:r>
            <a:r>
              <a:rPr lang="en-US" dirty="0" smtClean="0"/>
              <a:t> holds a fixed length string</a:t>
            </a:r>
          </a:p>
          <a:p>
            <a:pPr marL="361950" indent="-361950"/>
            <a:r>
              <a:rPr lang="en-US" b="1" dirty="0" smtClean="0">
                <a:solidFill>
                  <a:srgbClr val="B62B34"/>
                </a:solidFill>
              </a:rPr>
              <a:t>VARCHAR</a:t>
            </a:r>
            <a:r>
              <a:rPr lang="en-US" b="1" dirty="0" smtClean="0"/>
              <a:t> </a:t>
            </a:r>
            <a:r>
              <a:rPr lang="en-US" dirty="0" smtClean="0"/>
              <a:t>holds a string of variable length</a:t>
            </a:r>
          </a:p>
          <a:p>
            <a:pPr marL="361950" indent="-361950"/>
            <a:r>
              <a:rPr lang="en-US" b="1" dirty="0" smtClean="0">
                <a:solidFill>
                  <a:srgbClr val="B62B34"/>
                </a:solidFill>
              </a:rPr>
              <a:t>NUMBER</a:t>
            </a:r>
            <a:r>
              <a:rPr lang="en-US" dirty="0" smtClean="0"/>
              <a:t> is used to store any number (fixed or floating point)</a:t>
            </a:r>
          </a:p>
          <a:p>
            <a:pPr marL="361950" indent="-361950"/>
            <a:r>
              <a:rPr lang="en-US" b="1" dirty="0" smtClean="0">
                <a:solidFill>
                  <a:srgbClr val="B62B34"/>
                </a:solidFill>
              </a:rPr>
              <a:t>DATE</a:t>
            </a:r>
            <a:r>
              <a:rPr lang="en-US" dirty="0" smtClean="0"/>
              <a:t> stores date</a:t>
            </a:r>
            <a:r>
              <a:rPr lang="cs-CZ" dirty="0" smtClean="0"/>
              <a:t>,</a:t>
            </a:r>
            <a:r>
              <a:rPr lang="en-US" dirty="0" smtClean="0"/>
              <a:t> including time</a:t>
            </a:r>
            <a:endParaRPr lang="en-US" i="1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DDL: CREATE TABLE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Create a table storing attributes of customer including unique ID, customer name, address, and birthday. Assume logical data types and constraints.</a:t>
            </a:r>
            <a:endParaRPr lang="en-GB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852936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CREATE TABLE customer (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customerID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 CHAR(4) PRIMARY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KEY,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name VARCHAR(30),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address VARCHAR(60)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);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tbl2.png"/>
          <p:cNvPicPr>
            <a:picLocks noChangeAspect="1"/>
          </p:cNvPicPr>
          <p:nvPr/>
        </p:nvPicPr>
        <p:blipFill>
          <a:blip r:embed="rId4" cstate="print"/>
          <a:srcRect r="8333"/>
          <a:stretch>
            <a:fillRect/>
          </a:stretch>
        </p:blipFill>
        <p:spPr>
          <a:xfrm>
            <a:off x="251520" y="4725144"/>
            <a:ext cx="8661448" cy="1440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6363</TotalTime>
  <Words>468</Words>
  <Application>Microsoft Office PowerPoint</Application>
  <PresentationFormat>Předvádění na obrazovce (4:3)</PresentationFormat>
  <Paragraphs>142</Paragraphs>
  <Slides>15</Slides>
  <Notes>14</Notes>
  <HiddenSlides>0</HiddenSlides>
  <MMClips>0</MMClips>
  <ScaleCrop>false</ScaleCrop>
  <HeadingPairs>
    <vt:vector size="6" baseType="variant">
      <vt:variant>
        <vt:lpstr>Motiv</vt:lpstr>
      </vt:variant>
      <vt:variant>
        <vt:i4>1</vt:i4>
      </vt:variant>
      <vt:variant>
        <vt:lpstr>Vložené servery OLE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7" baseType="lpstr">
      <vt:lpstr>Motiv sady Office</vt:lpstr>
      <vt:lpstr>Dokument</vt:lpstr>
      <vt:lpstr>DATABASE SYSTEMS (EIE36E): SQL – Data Definition Language</vt:lpstr>
      <vt:lpstr>Outline &gt; Data Definition Language</vt:lpstr>
      <vt:lpstr>Structure of a database system</vt:lpstr>
      <vt:lpstr>Structured Query Language</vt:lpstr>
      <vt:lpstr>SQL: Data Definition Language</vt:lpstr>
      <vt:lpstr>SQL DDL : TABLE</vt:lpstr>
      <vt:lpstr>SQL DDL: CREATE TABLE</vt:lpstr>
      <vt:lpstr>SQL DDL: DATA TYPES</vt:lpstr>
      <vt:lpstr>SQL DDL: CREATE TABLE example</vt:lpstr>
      <vt:lpstr>SQL DDL: ALTER TABLE</vt:lpstr>
      <vt:lpstr>SQL DDL: ALTER TABLE example</vt:lpstr>
      <vt:lpstr>SQL DDL: ALTER TABLE example</vt:lpstr>
      <vt:lpstr>SQL DDL: DROP TABLE</vt:lpstr>
      <vt:lpstr>SQL DDL : INDEX</vt:lpstr>
      <vt:lpstr>SQL DDL : VIEW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14</cp:revision>
  <dcterms:created xsi:type="dcterms:W3CDTF">2013-10-15T14:36:04Z</dcterms:created>
  <dcterms:modified xsi:type="dcterms:W3CDTF">2015-11-08T20:57:11Z</dcterms:modified>
</cp:coreProperties>
</file>