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90" r:id="rId3"/>
    <p:sldId id="268" r:id="rId4"/>
    <p:sldId id="269" r:id="rId5"/>
    <p:sldId id="274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9" r:id="rId14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2B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94660"/>
  </p:normalViewPr>
  <p:slideViewPr>
    <p:cSldViewPr>
      <p:cViewPr varScale="1">
        <p:scale>
          <a:sx n="84" d="100"/>
          <a:sy n="84" d="100"/>
        </p:scale>
        <p:origin x="-133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09B78-CA07-46F6-BB69-1F6BE524B79F}" type="datetimeFigureOut">
              <a:rPr lang="cs-CZ" smtClean="0"/>
              <a:pPr/>
              <a:t>8.11.2015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CEB94-271E-416C-A45B-4121C3445BA1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313-4430-4F2E-BE8E-57410078F96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46C6-0F10-4A5B-9D3D-8DBCE2E009E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DB30-E9C8-4FA5-BB79-0BCE2A54C7B8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C4A1-E94E-4284-A2AE-3E126B765F93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7A8-2173-49EE-B67A-81B86D85E452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9E38-197D-44AE-8CCD-C6B66629C078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DC1-E3AC-42AD-BB57-66D0745C589F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052-2471-4030-B38F-1A0134007A27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6FF5-C90F-434A-A119-4B33B24A972A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AD43-1C13-45A6-B806-91596C681FEB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C460-6F9D-4B33-AA70-850019B7E813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D9F6-D36C-47F8-81E1-36B57377984F}" type="datetime1">
              <a:rPr lang="cs-CZ" smtClean="0"/>
              <a:pPr/>
              <a:t>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1196752"/>
            <a:ext cx="9144000" cy="525658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 SYSTEMS (EIE36E):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SQL – Data Manipulation Language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4149080"/>
            <a:ext cx="6400800" cy="1752600"/>
          </a:xfrm>
        </p:spPr>
        <p:txBody>
          <a:bodyPr>
            <a:normAutofit/>
          </a:bodyPr>
          <a:lstStyle/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Doc. Ing. Václav </a:t>
            </a:r>
            <a:r>
              <a:rPr lang="cs-CZ" sz="2400" dirty="0" err="1" smtClean="0">
                <a:solidFill>
                  <a:schemeClr val="bg1">
                    <a:lumMod val="95000"/>
                  </a:schemeClr>
                </a:solidFill>
              </a:rPr>
              <a:t>Vostrovský</a:t>
            </a:r>
            <a:endParaRPr lang="cs-CZ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 Ing. Petr Hanzlík</a:t>
            </a:r>
          </a:p>
          <a:p>
            <a:endParaRPr lang="cs-CZ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5976664" cy="1415103"/>
          </a:xfrm>
          <a:prstGeom prst="rect">
            <a:avLst/>
          </a:prstGeom>
          <a:noFill/>
          <a:ln w="9525">
            <a:solidFill>
              <a:srgbClr val="B62B34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DML: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DELETE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DELETE</a:t>
            </a:r>
            <a:r>
              <a:rPr lang="en-US" dirty="0" smtClean="0"/>
              <a:t> statement removes a</a:t>
            </a:r>
            <a:r>
              <a:rPr lang="cs-CZ" dirty="0" smtClean="0"/>
              <a:t>n</a:t>
            </a:r>
            <a:r>
              <a:rPr lang="en-US" dirty="0" smtClean="0"/>
              <a:t> entity (row) from an existing table.</a:t>
            </a:r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SQL DELETE syntax:</a:t>
            </a:r>
          </a:p>
          <a:p>
            <a:pPr marL="0" indent="0">
              <a:buNone/>
            </a:pPr>
            <a:r>
              <a:rPr lang="en-GB" b="1" dirty="0" smtClean="0"/>
              <a:t>SQL UPDATE syntax: 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10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3513782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DELETE FROM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WHERE &lt;conditions&gt;</a:t>
            </a:r>
          </a:p>
          <a:p>
            <a:pPr defTabSz="360000">
              <a:tabLst>
                <a:tab pos="628650" algn="l"/>
              </a:tabLst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DML: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DELETE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i="1" dirty="0" smtClean="0"/>
              <a:t>Delete records about all </a:t>
            </a:r>
            <a:r>
              <a:rPr lang="en-US" sz="2800" i="1" dirty="0" smtClean="0"/>
              <a:t>customers from </a:t>
            </a:r>
            <a:r>
              <a:rPr lang="en-US" sz="2800" i="1" dirty="0" smtClean="0"/>
              <a:t>London</a:t>
            </a:r>
            <a:endParaRPr lang="en-US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11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577678"/>
            <a:ext cx="864096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DELETE FROM customer 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WHERE address ='London';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SELECT * FROM DATABASE;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3" name="Obrázek 12" descr="res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149080"/>
            <a:ext cx="5320635" cy="1434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DML: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SELECT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SELECT</a:t>
            </a:r>
            <a:r>
              <a:rPr lang="en-US" dirty="0" smtClean="0"/>
              <a:t> statement is used to select data from a database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GB" b="1" dirty="0" smtClean="0"/>
              <a:t>SQL SELECT syntax: 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3513782"/>
            <a:ext cx="864096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SELECT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FROM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[WHERE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where_condition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DML: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SELECT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i="1" dirty="0" smtClean="0"/>
              <a:t>Select all the data </a:t>
            </a:r>
            <a:r>
              <a:rPr lang="en-GB" sz="2800" i="1" smtClean="0"/>
              <a:t>contained </a:t>
            </a:r>
            <a:r>
              <a:rPr lang="en-GB" sz="2800" i="1" smtClean="0"/>
              <a:t>in a </a:t>
            </a:r>
            <a:r>
              <a:rPr lang="en-GB" sz="2800" i="1" dirty="0" smtClean="0"/>
              <a:t>database</a:t>
            </a: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577678"/>
            <a:ext cx="864096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* FROM customer;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3" name="Obrázek 12" descr="res5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149080"/>
            <a:ext cx="5320635" cy="14349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 fontScale="90000"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Outline &gt; Data Manipulation Language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266700" indent="-266700"/>
            <a:r>
              <a:rPr lang="en-US" dirty="0" smtClean="0"/>
              <a:t>Data Manipulation </a:t>
            </a:r>
            <a:r>
              <a:rPr lang="en-US" dirty="0" smtClean="0"/>
              <a:t>Language</a:t>
            </a:r>
          </a:p>
          <a:p>
            <a:pPr marL="266700" indent="-266700"/>
            <a:r>
              <a:rPr lang="en-US" dirty="0" smtClean="0"/>
              <a:t>DML - Insert</a:t>
            </a:r>
          </a:p>
          <a:p>
            <a:pPr marL="266700" indent="-266700"/>
            <a:r>
              <a:rPr lang="en-US" dirty="0" smtClean="0"/>
              <a:t>DML - </a:t>
            </a:r>
            <a:r>
              <a:rPr lang="en-US" dirty="0" smtClean="0"/>
              <a:t>Update</a:t>
            </a:r>
            <a:endParaRPr lang="en-US" dirty="0" smtClean="0"/>
          </a:p>
          <a:p>
            <a:pPr marL="266700" indent="-266700"/>
            <a:r>
              <a:rPr lang="en-US" dirty="0" smtClean="0"/>
              <a:t>DML </a:t>
            </a:r>
            <a:r>
              <a:rPr lang="en-US" dirty="0" smtClean="0"/>
              <a:t>– Delete</a:t>
            </a:r>
          </a:p>
          <a:p>
            <a:pPr marL="266700" indent="-266700"/>
            <a:r>
              <a:rPr lang="en-US" dirty="0" smtClean="0"/>
              <a:t>DML - </a:t>
            </a:r>
            <a:r>
              <a:rPr lang="en-US" dirty="0" smtClean="0"/>
              <a:t>Select</a:t>
            </a:r>
            <a:endParaRPr lang="en-US" dirty="0" smtClean="0"/>
          </a:p>
          <a:p>
            <a:pPr marL="266700" indent="-266700"/>
            <a:endParaRPr lang="en-US" dirty="0" smtClean="0"/>
          </a:p>
          <a:p>
            <a:pPr marL="266700" indent="-266700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SQL: Data Manipulation Language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 smtClean="0">
                <a:solidFill>
                  <a:srgbClr val="B62B34"/>
                </a:solidFill>
              </a:rPr>
              <a:t>Data Manipulation Language (DDL) </a:t>
            </a:r>
            <a:r>
              <a:rPr lang="en-GB" dirty="0" smtClean="0"/>
              <a:t>is the part of SQL that governs inserting, updating, deleting, and retrieving data from the database. 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This category includes the following statements:</a:t>
            </a:r>
          </a:p>
          <a:p>
            <a:pPr marL="0" indent="0">
              <a:buNone/>
            </a:pPr>
            <a:r>
              <a:rPr lang="en-GB" dirty="0" smtClean="0"/>
              <a:t>	</a:t>
            </a:r>
            <a:r>
              <a:rPr lang="en-GB" dirty="0" smtClean="0">
                <a:solidFill>
                  <a:srgbClr val="B62B34"/>
                </a:solidFill>
              </a:rPr>
              <a:t>INSERT 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B62B34"/>
                </a:solidFill>
              </a:rPr>
              <a:t>	UPDATE	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B62B34"/>
                </a:solidFill>
              </a:rPr>
              <a:t>	DELETE</a:t>
            </a:r>
          </a:p>
          <a:p>
            <a:pPr marL="0" indent="0">
              <a:buNone/>
            </a:pPr>
            <a:r>
              <a:rPr lang="en-GB" dirty="0" smtClean="0">
                <a:solidFill>
                  <a:srgbClr val="B62B34"/>
                </a:solidFill>
              </a:rPr>
              <a:t>	SELECT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DML: INSERT INTO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smtClean="0"/>
              <a:t>The </a:t>
            </a:r>
            <a:r>
              <a:rPr lang="en-GB" b="1" dirty="0" smtClean="0">
                <a:solidFill>
                  <a:srgbClr val="C00000"/>
                </a:solidFill>
              </a:rPr>
              <a:t>INSERT</a:t>
            </a:r>
            <a:r>
              <a:rPr lang="en-GB" dirty="0" smtClean="0"/>
              <a:t> statement adds new data into a database table</a:t>
            </a:r>
          </a:p>
          <a:p>
            <a:pPr>
              <a:buNone/>
            </a:pPr>
            <a:endParaRPr lang="en-GB" b="1" dirty="0" smtClean="0"/>
          </a:p>
          <a:p>
            <a:pPr>
              <a:buNone/>
            </a:pPr>
            <a:r>
              <a:rPr lang="en-GB" b="1" dirty="0" smtClean="0"/>
              <a:t>SQL INSER INTO syntax: 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4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3501008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INSERT INTO 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 [(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column_list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	VALUES (&lt;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value_list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&gt;);</a:t>
            </a:r>
          </a:p>
          <a:p>
            <a:pPr defTabSz="360000">
              <a:tabLst>
                <a:tab pos="628650" algn="l"/>
              </a:tabLst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DML: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INSERT INTO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i="1" dirty="0" smtClean="0"/>
              <a:t>Add </a:t>
            </a:r>
            <a:r>
              <a:rPr lang="en-GB" sz="2800" i="1" dirty="0" smtClean="0"/>
              <a:t>an </a:t>
            </a:r>
            <a:r>
              <a:rPr lang="en-GB" sz="2800" i="1" dirty="0" smtClean="0"/>
              <a:t>entity into the table </a:t>
            </a:r>
            <a:r>
              <a:rPr lang="en-GB" sz="2800" i="1" dirty="0" smtClean="0"/>
              <a:t>from </a:t>
            </a:r>
            <a:r>
              <a:rPr lang="en-GB" sz="2800" i="1" dirty="0" smtClean="0"/>
              <a:t>the last </a:t>
            </a:r>
            <a:r>
              <a:rPr lang="en-GB" sz="2800" i="1" dirty="0" smtClean="0"/>
              <a:t>lecture</a:t>
            </a: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5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564904"/>
            <a:ext cx="86409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INSERT INTO customer</a:t>
            </a: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	VALUES ('ABC1','John </a:t>
            </a:r>
            <a:r>
              <a:rPr lang="en-GB" dirty="0" err="1" smtClean="0">
                <a:latin typeface="Courier New" pitchFamily="49" charset="0"/>
                <a:cs typeface="Courier New" pitchFamily="49" charset="0"/>
              </a:rPr>
              <a:t>Smith','New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 York','10.30.1982');</a:t>
            </a:r>
          </a:p>
          <a:p>
            <a:pPr defTabSz="360000">
              <a:tabLst>
                <a:tab pos="628650" algn="l"/>
              </a:tabLst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SELECT * FROM customer;</a:t>
            </a:r>
          </a:p>
          <a:p>
            <a:pPr defTabSz="360000">
              <a:tabLst>
                <a:tab pos="628650" algn="l"/>
              </a:tabLst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3" name="Obrázek 12" descr="res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336280"/>
            <a:ext cx="5333334" cy="11809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DML: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INSERT INTO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i="1" dirty="0" smtClean="0"/>
              <a:t>Add </a:t>
            </a:r>
            <a:r>
              <a:rPr lang="en-GB" sz="2800" i="1" dirty="0" smtClean="0"/>
              <a:t>an </a:t>
            </a:r>
            <a:r>
              <a:rPr lang="en-GB" sz="2800" i="1" dirty="0" smtClean="0"/>
              <a:t>entity into the table </a:t>
            </a:r>
            <a:r>
              <a:rPr lang="en-GB" sz="2800" i="1" dirty="0" smtClean="0"/>
              <a:t>from the last lecture</a:t>
            </a: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6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564904"/>
            <a:ext cx="864096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INSERT INTO customer (ADDRESS,NAME,READERID,BIRTHDAY)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VALUES ('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London','Jack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Black',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BSW1</a:t>
            </a:r>
            <a:r>
              <a:rPr lang="en-GB" dirty="0" smtClean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,'10.10.1930');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SELECT * FROM customer;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res2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365104"/>
            <a:ext cx="5295238" cy="14984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DML: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INSERT INTO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i="1" dirty="0" smtClean="0"/>
              <a:t>Add </a:t>
            </a:r>
            <a:r>
              <a:rPr lang="en-GB" sz="2800" i="1" dirty="0" smtClean="0"/>
              <a:t>2 </a:t>
            </a:r>
            <a:r>
              <a:rPr lang="en-GB" sz="2800" i="1" dirty="0" smtClean="0"/>
              <a:t>entities at once into the table </a:t>
            </a:r>
            <a:r>
              <a:rPr lang="en-GB" sz="2800" i="1" dirty="0" smtClean="0"/>
              <a:t>from the last lecture</a:t>
            </a: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7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1916832"/>
            <a:ext cx="8640960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INSERT ALL</a:t>
            </a: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	INTO customer VALUES </a:t>
            </a: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		('4','Petr Bok','Praha','01.05.1922')</a:t>
            </a: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	INTO customer VALUES </a:t>
            </a: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			('5','Aaron Lee','LA','11.02.1953')</a:t>
            </a: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SELECT * FROM dual;</a:t>
            </a:r>
          </a:p>
          <a:p>
            <a:pPr defTabSz="360000">
              <a:tabLst>
                <a:tab pos="628650" algn="l"/>
              </a:tabLst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* FROM customer;</a:t>
            </a: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res3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365104"/>
            <a:ext cx="5320635" cy="2107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DML: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UPDATE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dirty="0" smtClean="0">
                <a:solidFill>
                  <a:srgbClr val="C00000"/>
                </a:solidFill>
              </a:rPr>
              <a:t>UPDATE</a:t>
            </a:r>
            <a:r>
              <a:rPr lang="en-US" dirty="0" smtClean="0"/>
              <a:t> statement modifies records in a table</a:t>
            </a:r>
            <a:endParaRPr lang="en-GB" b="1" dirty="0" smtClean="0"/>
          </a:p>
          <a:p>
            <a:pPr marL="0" indent="0">
              <a:buNone/>
            </a:pPr>
            <a:endParaRPr lang="en-GB" b="1" dirty="0" smtClean="0"/>
          </a:p>
          <a:p>
            <a:pPr marL="0" indent="0">
              <a:buNone/>
            </a:pPr>
            <a:r>
              <a:rPr lang="en-GB" b="1" dirty="0" smtClean="0"/>
              <a:t>SQL UPDATE syntax: </a:t>
            </a: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8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3068960"/>
            <a:ext cx="864096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UPDATE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table_name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SET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column_name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 = &lt;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column_value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WHERE &lt;conditions&gt;</a:t>
            </a:r>
          </a:p>
          <a:p>
            <a:pPr defTabSz="360000">
              <a:tabLst>
                <a:tab pos="628650" algn="l"/>
              </a:tabLst>
            </a:pPr>
            <a:endParaRPr lang="en-GB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cs-CZ" dirty="0" smtClean="0">
                <a:solidFill>
                  <a:schemeClr val="bg1">
                    <a:lumMod val="95000"/>
                  </a:schemeClr>
                </a:solidFill>
              </a:rPr>
              <a:t>SQL DML: </a:t>
            </a:r>
            <a:r>
              <a:rPr lang="en-US" dirty="0" smtClean="0">
                <a:solidFill>
                  <a:schemeClr val="bg1">
                    <a:lumMod val="95000"/>
                  </a:schemeClr>
                </a:solidFill>
              </a:rPr>
              <a:t>UPDATE example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268760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i="1" dirty="0" smtClean="0"/>
              <a:t>Update address of Mr. Aaron Lee to London</a:t>
            </a:r>
            <a:endParaRPr lang="en-GB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9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577678"/>
            <a:ext cx="864096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en-GB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UPDATE customer SET address = 'London'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WHERE name = 'Aaron Lee';</a:t>
            </a:r>
          </a:p>
          <a:p>
            <a:pPr defTabSz="360000">
              <a:tabLst>
                <a:tab pos="628650" algn="l"/>
              </a:tabLst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SELECT * FROM customer;</a:t>
            </a: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res4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4149080"/>
            <a:ext cx="5320635" cy="212063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6481</TotalTime>
  <Words>293</Words>
  <Application>Microsoft Office PowerPoint</Application>
  <PresentationFormat>Předvádění na obrazovce (4:3)</PresentationFormat>
  <Paragraphs>121</Paragraphs>
  <Slides>13</Slides>
  <Notes>12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13</vt:i4>
      </vt:variant>
    </vt:vector>
  </HeadingPairs>
  <TitlesOfParts>
    <vt:vector size="14" baseType="lpstr">
      <vt:lpstr>Motiv sady Office</vt:lpstr>
      <vt:lpstr>DATABASE SYSTEMS (EIE36E): SQL – Data Manipulation Language</vt:lpstr>
      <vt:lpstr>Outline &gt; Data Manipulation Language</vt:lpstr>
      <vt:lpstr>SQL: Data Manipulation Language</vt:lpstr>
      <vt:lpstr>SQL DML: INSERT INTO</vt:lpstr>
      <vt:lpstr>SQL DML: INSERT INTO example</vt:lpstr>
      <vt:lpstr>SQL DML: INSERT INTO example</vt:lpstr>
      <vt:lpstr>SQL DML: INSERT INTO example</vt:lpstr>
      <vt:lpstr>SQL DML: UPDATE</vt:lpstr>
      <vt:lpstr>SQL DML: UPDATE example</vt:lpstr>
      <vt:lpstr>SQL DML: DELETE</vt:lpstr>
      <vt:lpstr>SQL DML: DELETE example</vt:lpstr>
      <vt:lpstr>SQL DML: SELECT</vt:lpstr>
      <vt:lpstr>SQL DML: SELECT example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(EIE36E): Introduction</dc:title>
  <dc:creator>uzivatel</dc:creator>
  <cp:lastModifiedBy>PH</cp:lastModifiedBy>
  <cp:revision>11</cp:revision>
  <dcterms:created xsi:type="dcterms:W3CDTF">2013-10-15T14:36:04Z</dcterms:created>
  <dcterms:modified xsi:type="dcterms:W3CDTF">2015-11-08T21:05:12Z</dcterms:modified>
</cp:coreProperties>
</file>