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304" r:id="rId3"/>
    <p:sldId id="287" r:id="rId4"/>
    <p:sldId id="288" r:id="rId5"/>
    <p:sldId id="289" r:id="rId6"/>
    <p:sldId id="291" r:id="rId7"/>
    <p:sldId id="290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4686" autoAdjust="0"/>
  </p:normalViewPr>
  <p:slideViewPr>
    <p:cSldViewPr>
      <p:cViewPr varScale="1">
        <p:scale>
          <a:sx n="84" d="100"/>
          <a:sy n="84" d="100"/>
        </p:scale>
        <p:origin x="-1358" y="-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SQL – Data Manipulation Language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+ WHERE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b="1" dirty="0" smtClean="0">
                <a:solidFill>
                  <a:srgbClr val="C00000"/>
                </a:solidFill>
              </a:rPr>
              <a:t>WHERE</a:t>
            </a:r>
            <a:r>
              <a:rPr lang="en-US" dirty="0" smtClean="0"/>
              <a:t> to the SELECT statement returns only the subset of entities that meet the specified </a:t>
            </a:r>
            <a:r>
              <a:rPr lang="en-US" dirty="0" smtClean="0"/>
              <a:t>condition. </a:t>
            </a:r>
            <a:endParaRPr lang="en-US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SQL SELECT </a:t>
            </a:r>
            <a:r>
              <a:rPr lang="cs-CZ" b="1" dirty="0" smtClean="0"/>
              <a:t>+ WHERE </a:t>
            </a:r>
            <a:r>
              <a:rPr lang="en-GB" b="1" dirty="0" smtClean="0"/>
              <a:t>syntax</a:t>
            </a:r>
            <a:r>
              <a:rPr lang="en-GB" b="1" dirty="0" smtClean="0"/>
              <a:t>: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US" dirty="0" smtClean="0"/>
              <a:t>Aggregate functions cannot be </a:t>
            </a:r>
            <a:r>
              <a:rPr lang="en-US" dirty="0" smtClean="0"/>
              <a:t>used in WHERE conditions!</a:t>
            </a:r>
            <a:endParaRPr lang="en-GB" b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7707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logical_condition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+ WHERE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all the customers coming from London.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address='London';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1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077072"/>
            <a:ext cx="5003175" cy="14476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+ WHERE + AND &amp; OR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Compound conditions are made up of multiple simple conditions connected by </a:t>
            </a:r>
            <a:r>
              <a:rPr lang="en-US" b="1" dirty="0" smtClean="0">
                <a:solidFill>
                  <a:srgbClr val="C00000"/>
                </a:solidFill>
              </a:rPr>
              <a:t>AND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en-GB" b="1" dirty="0" smtClean="0"/>
              <a:t>SQL SELECT </a:t>
            </a:r>
            <a:r>
              <a:rPr lang="cs-CZ" b="1" dirty="0" smtClean="0"/>
              <a:t>+ WHERE + AND/OR </a:t>
            </a:r>
            <a:r>
              <a:rPr lang="en-GB" b="1" dirty="0" smtClean="0"/>
              <a:t>syntax:</a:t>
            </a:r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AND	= Both conditions must be fulfilled </a:t>
            </a:r>
          </a:p>
          <a:p>
            <a:pPr marL="0" indent="0">
              <a:buNone/>
            </a:pPr>
            <a:r>
              <a:rPr lang="en-US" dirty="0" smtClean="0"/>
              <a:t>OR 	= At least one of the conditions must be met</a:t>
            </a:r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1378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logical_condition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&gt;[AND|OR]&lt;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logical_condition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784976" cy="864096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WHERE + AND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all the customers coming from London born after 1945.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address='London' AND birthday&gt; '1.1.1945';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res1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221088"/>
            <a:ext cx="4977778" cy="109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WHERE + OR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all the customers living in London and NY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address='London' OR address='New York City';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077072"/>
            <a:ext cx="5333334" cy="1790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SQL DML: SELECT + aggregated functions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SQL offers many built-in functions for performing calculations on selected data.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These functions include: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COUNT</a:t>
            </a:r>
            <a:r>
              <a:rPr lang="en-US" dirty="0" smtClean="0"/>
              <a:t>	- returns the number of rows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SUM</a:t>
            </a:r>
            <a:r>
              <a:rPr lang="en-US" dirty="0" smtClean="0"/>
              <a:t>		- returns the sum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AVG</a:t>
            </a:r>
            <a:r>
              <a:rPr lang="en-US" dirty="0" smtClean="0"/>
              <a:t>		-</a:t>
            </a:r>
            <a:r>
              <a:rPr lang="cs-CZ" dirty="0" smtClean="0"/>
              <a:t> </a:t>
            </a:r>
            <a:r>
              <a:rPr lang="en-US" dirty="0" smtClean="0"/>
              <a:t>returns the average value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MIN</a:t>
            </a:r>
            <a:r>
              <a:rPr lang="en-US" dirty="0" smtClean="0"/>
              <a:t>		-</a:t>
            </a:r>
            <a:r>
              <a:rPr lang="cs-CZ" dirty="0" smtClean="0"/>
              <a:t> </a:t>
            </a:r>
            <a:r>
              <a:rPr lang="en-US" dirty="0" smtClean="0"/>
              <a:t>returns the smallest value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C00000"/>
                </a:solidFill>
              </a:rPr>
              <a:t>MAX</a:t>
            </a:r>
            <a:r>
              <a:rPr lang="en-US" dirty="0" smtClean="0"/>
              <a:t>		-</a:t>
            </a:r>
            <a:r>
              <a:rPr lang="cs-CZ" dirty="0" smtClean="0"/>
              <a:t> </a:t>
            </a:r>
            <a:r>
              <a:rPr lang="en-US" dirty="0" smtClean="0"/>
              <a:t>returns the largest value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SQL DML: SELECT + aggregated functions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Adding </a:t>
            </a:r>
            <a:r>
              <a:rPr lang="en-US" b="1" dirty="0" smtClean="0">
                <a:solidFill>
                  <a:srgbClr val="C00000"/>
                </a:solidFill>
              </a:rPr>
              <a:t>WHERE</a:t>
            </a:r>
            <a:r>
              <a:rPr lang="en-US" dirty="0" smtClean="0"/>
              <a:t> to the SELECT statement returns only the subset of entities that meet the specified condition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SQL SELECT + aggregated function syntax: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7707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logical_condition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SQL DML: SELECT + function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Select birth date of the youngest customer</a:t>
            </a:r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indent="0">
              <a:buNone/>
            </a:pPr>
            <a:endParaRPr lang="en-US" sz="2800" i="1" dirty="0" smtClean="0"/>
          </a:p>
          <a:p>
            <a:pPr marL="0" lvl="0" indent="0">
              <a:buNone/>
            </a:pPr>
            <a:r>
              <a:rPr lang="en-US" sz="2800" i="1" dirty="0" smtClean="0">
                <a:solidFill>
                  <a:prstClr val="black"/>
                </a:solidFill>
              </a:rPr>
              <a:t>Select the youngest customer from the customer table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1916832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MAX(birthday)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2" name="TextovéPole 11"/>
          <p:cNvSpPr txBox="1"/>
          <p:nvPr/>
        </p:nvSpPr>
        <p:spPr>
          <a:xfrm>
            <a:off x="251520" y="4293096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birthday = (SELECT MAX(birthday) FROM customer);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pic>
        <p:nvPicPr>
          <p:cNvPr id="15" name="Obrázek 14" descr="res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2708920"/>
            <a:ext cx="3047619" cy="1092064"/>
          </a:xfrm>
          <a:prstGeom prst="rect">
            <a:avLst/>
          </a:prstGeom>
        </p:spPr>
      </p:pic>
      <p:pic>
        <p:nvPicPr>
          <p:cNvPr id="17" name="Obrázek 16" descr="res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5361272"/>
            <a:ext cx="5320635" cy="10920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SQL DML: function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 + GROUP BY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GROUP BY statement can be used in conjunction with aggregate function COUNT to group the result-set by one or more columns.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SQL SELECT + </a:t>
            </a:r>
            <a:r>
              <a:rPr lang="cs-CZ" b="1" dirty="0" smtClean="0"/>
              <a:t>COUNT + GROUP BY</a:t>
            </a:r>
            <a:r>
              <a:rPr lang="en-US" b="1" dirty="0" smtClean="0"/>
              <a:t> syntax: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7707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&gt;, COUNT(&lt;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&gt;)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GROUP BY &lt;column_name1&gt;;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SQL DML: function + GROUP BY example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Count the customer base in individual cities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address,COUNT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(*)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GROUP BY address;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1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077072"/>
            <a:ext cx="3060318" cy="17777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DML #2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DML : SELECT</a:t>
            </a:r>
          </a:p>
          <a:p>
            <a:pPr marL="266700" indent="-266700"/>
            <a:r>
              <a:rPr lang="en-US" dirty="0" smtClean="0"/>
              <a:t>DML </a:t>
            </a:r>
            <a:r>
              <a:rPr lang="en-US" dirty="0" smtClean="0"/>
              <a:t>: SELECT + ORDER BY</a:t>
            </a:r>
          </a:p>
          <a:p>
            <a:pPr marL="266700" indent="-266700"/>
            <a:r>
              <a:rPr lang="en-US" dirty="0" smtClean="0"/>
              <a:t>DML :</a:t>
            </a:r>
            <a:r>
              <a:rPr lang="en-US" dirty="0" smtClean="0"/>
              <a:t> </a:t>
            </a:r>
            <a:r>
              <a:rPr lang="en-US" dirty="0" smtClean="0"/>
              <a:t>SELECT + </a:t>
            </a:r>
            <a:r>
              <a:rPr lang="en-US" dirty="0" smtClean="0"/>
              <a:t>DISTINCT</a:t>
            </a:r>
            <a:endParaRPr lang="en-US" dirty="0" smtClean="0"/>
          </a:p>
          <a:p>
            <a:pPr marL="266700" indent="-266700"/>
            <a:r>
              <a:rPr lang="en-US" dirty="0" smtClean="0"/>
              <a:t>DML </a:t>
            </a:r>
            <a:r>
              <a:rPr lang="en-US" dirty="0" smtClean="0"/>
              <a:t>: </a:t>
            </a:r>
            <a:r>
              <a:rPr lang="en-US" dirty="0" smtClean="0"/>
              <a:t>SELECT + </a:t>
            </a:r>
            <a:r>
              <a:rPr lang="en-US" dirty="0" smtClean="0"/>
              <a:t>WHERE</a:t>
            </a:r>
            <a:endParaRPr lang="en-US" dirty="0" smtClean="0"/>
          </a:p>
          <a:p>
            <a:pPr marL="266700" indent="-266700"/>
            <a:r>
              <a:rPr lang="en-US" dirty="0" smtClean="0"/>
              <a:t>DML </a:t>
            </a:r>
            <a:r>
              <a:rPr lang="en-US" dirty="0" smtClean="0"/>
              <a:t>: </a:t>
            </a:r>
            <a:r>
              <a:rPr lang="en-US" dirty="0" smtClean="0"/>
              <a:t>SELECT + </a:t>
            </a:r>
            <a:r>
              <a:rPr lang="en-US" dirty="0" smtClean="0"/>
              <a:t>GROUP BY</a:t>
            </a:r>
          </a:p>
          <a:p>
            <a:pPr marL="266700" indent="-266700"/>
            <a:r>
              <a:rPr lang="en-US" dirty="0" smtClean="0"/>
              <a:t>DML </a:t>
            </a:r>
            <a:r>
              <a:rPr lang="en-US" dirty="0" smtClean="0"/>
              <a:t>: Aggregate functions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statement is used to select data from a database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GB" b="1" dirty="0" smtClean="0"/>
              <a:t>SQL SELECT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1378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,…&gt;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&gt;;</a:t>
            </a:r>
            <a:endParaRPr lang="cs-CZ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Let us add two arbitrary entities to the table. Then select all the data </a:t>
            </a:r>
            <a:r>
              <a:rPr lang="en-GB" sz="2800" i="1" dirty="0" smtClean="0"/>
              <a:t>from </a:t>
            </a:r>
            <a:r>
              <a:rPr lang="en-GB" sz="2800" i="1" dirty="0" smtClean="0"/>
              <a:t>the table “</a:t>
            </a:r>
            <a:r>
              <a:rPr lang="en-GB" sz="2800" i="1" dirty="0" smtClean="0"/>
              <a:t>customers”.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348880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INSERT INTO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customers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 ('BSW1','Jack Black','London','10.10.1930');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 INSERT INTO customer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VALUES ('5','Aaron Lee','London','11.02.1953');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customer;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293096"/>
            <a:ext cx="5320635" cy="210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names and address of all the customers in the database table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birthday,name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Obrázek 13" descr="res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933056"/>
            <a:ext cx="3022222" cy="21460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+ ORDER BY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ORDER BY</a:t>
            </a:r>
            <a:r>
              <a:rPr lang="en-US" dirty="0" smtClean="0"/>
              <a:t> condition enables sorting of presented data in ascending (ASC) or descending (DESC) order. If neither is set, default is ASC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SQL SELECT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77072"/>
            <a:ext cx="86409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[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ORDER BY &lt;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_name1&gt;[ASC|DESC],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					&lt;</a:t>
            </a:r>
            <a:r>
              <a:rPr lang="cs-CZ" dirty="0" err="1" smtClean="0">
                <a:latin typeface="Courier New" pitchFamily="49" charset="0"/>
                <a:cs typeface="Courier New" pitchFamily="49" charset="0"/>
              </a:rPr>
              <a:t>column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_name2&gt;[ASC|DESC]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];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 			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		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+ ORDER BY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names and address of all the customers in the database table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address,name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customer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ORDER BY address DESC, name ASC;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Obrázek 13" descr="res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005064"/>
            <a:ext cx="3060318" cy="212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DISTINCT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SELECT DISTINCT</a:t>
            </a:r>
            <a:r>
              <a:rPr lang="en-US" dirty="0" smtClean="0"/>
              <a:t> statement is used to return only distinct (unique) values.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SQL SELECT </a:t>
            </a:r>
            <a:r>
              <a:rPr lang="cs-CZ" b="1" dirty="0" smtClean="0"/>
              <a:t>DISTINCT </a:t>
            </a:r>
            <a:r>
              <a:rPr lang="en-GB" b="1" dirty="0" smtClean="0"/>
              <a:t>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407707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SELECT DISTINCT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DISTINCT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Generate the list of cities our customers come from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16703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DISTINCT address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customers;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res9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150" y="4005064"/>
            <a:ext cx="3085714" cy="1815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8022</TotalTime>
  <Words>541</Words>
  <Application>Microsoft Office PowerPoint</Application>
  <PresentationFormat>Předvádění na obrazovce (4:3)</PresentationFormat>
  <Paragraphs>175</Paragraphs>
  <Slides>19</Slides>
  <Notes>18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Motiv sady Office</vt:lpstr>
      <vt:lpstr>DATABASE SYSTEMS (EIE36E): SQL – Data Manipulation Language 2</vt:lpstr>
      <vt:lpstr>Outline &gt; DML #2</vt:lpstr>
      <vt:lpstr>SQL DML: SELECT</vt:lpstr>
      <vt:lpstr>SQL DML: SELECT example</vt:lpstr>
      <vt:lpstr>SQL DML: SELECT example</vt:lpstr>
      <vt:lpstr>SQL DML: SELECT + ORDER BY</vt:lpstr>
      <vt:lpstr>SQL DML: SELECT + ORDER BY example</vt:lpstr>
      <vt:lpstr>SQL DML: SELECT DISTINCT</vt:lpstr>
      <vt:lpstr>SQL DML: SELECT DISTINCT example</vt:lpstr>
      <vt:lpstr>SQL DML: SELECT + WHERE</vt:lpstr>
      <vt:lpstr>SQL DML: SELECT + WHERE example</vt:lpstr>
      <vt:lpstr>SQL DML: SELECT + WHERE + AND &amp; OR</vt:lpstr>
      <vt:lpstr>SQL DML: SELECT WHERE + AND example</vt:lpstr>
      <vt:lpstr>SQL DML: SELECT WHERE + OR example</vt:lpstr>
      <vt:lpstr>SQL DML: SELECT + aggregated functions</vt:lpstr>
      <vt:lpstr>SQL DML: SELECT + aggregated functions</vt:lpstr>
      <vt:lpstr>SQL DML: SELECT + function example</vt:lpstr>
      <vt:lpstr>SQL DML: function + GROUP BY</vt:lpstr>
      <vt:lpstr>SQL DML: function + GROUP BY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15</cp:revision>
  <dcterms:created xsi:type="dcterms:W3CDTF">2013-10-15T14:36:04Z</dcterms:created>
  <dcterms:modified xsi:type="dcterms:W3CDTF">2015-11-08T21:23:38Z</dcterms:modified>
</cp:coreProperties>
</file>