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86" r:id="rId3"/>
    <p:sldId id="268" r:id="rId4"/>
    <p:sldId id="273" r:id="rId5"/>
    <p:sldId id="274" r:id="rId6"/>
    <p:sldId id="276" r:id="rId7"/>
    <p:sldId id="279" r:id="rId8"/>
    <p:sldId id="278" r:id="rId9"/>
    <p:sldId id="275" r:id="rId10"/>
    <p:sldId id="281" r:id="rId11"/>
    <p:sldId id="280" r:id="rId12"/>
    <p:sldId id="282" r:id="rId13"/>
    <p:sldId id="284" r:id="rId14"/>
    <p:sldId id="283" r:id="rId15"/>
    <p:sldId id="285" r:id="rId1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2B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 varScale="1">
        <p:scale>
          <a:sx n="84" d="100"/>
          <a:sy n="84" d="100"/>
        </p:scale>
        <p:origin x="-140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09B78-CA07-46F6-BB69-1F6BE524B79F}" type="datetimeFigureOut">
              <a:rPr lang="cs-CZ" smtClean="0"/>
              <a:pPr/>
              <a:t>8.11.2015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CEB94-271E-416C-A45B-4121C3445BA1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14</a:t>
            </a:fld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15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313-4430-4F2E-BE8E-57410078F96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46C6-0F10-4A5B-9D3D-8DBCE2E009E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DB30-E9C8-4FA5-BB79-0BCE2A54C7B8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C4A1-E94E-4284-A2AE-3E126B765F93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7A8-2173-49EE-B67A-81B86D85E45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9E38-197D-44AE-8CCD-C6B66629C078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DC1-E3AC-42AD-BB57-66D0745C589F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052-2471-4030-B38F-1A0134007A27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6FF5-C90F-434A-A119-4B33B24A972A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AD43-1C13-45A6-B806-91596C681FEB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C460-6F9D-4B33-AA70-850019B7E813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D9F6-D36C-47F8-81E1-36B57377984F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cd/B28359_01/server.111/b28286/sql_elements001.ht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1196752"/>
            <a:ext cx="9144000" cy="525658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DATABASE SYSTEMS (EIE36E):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ORACLE DATA FORMATS (*</a:t>
            </a:r>
            <a:r>
              <a:rPr lang="en-US" dirty="0" smtClean="0">
                <a:solidFill>
                  <a:schemeClr val="bg1"/>
                </a:solidFill>
              </a:rPr>
              <a:t>2015)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/>
          </a:bodyPr>
          <a:lstStyle/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Doc. Ing. Václav </a:t>
            </a:r>
            <a:r>
              <a:rPr lang="cs-CZ" sz="2400" dirty="0" err="1" smtClean="0">
                <a:solidFill>
                  <a:schemeClr val="bg1">
                    <a:lumMod val="95000"/>
                  </a:schemeClr>
                </a:solidFill>
              </a:rPr>
              <a:t>Vostrovský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Ph.D.</a:t>
            </a:r>
            <a:endParaRPr lang="cs-CZ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 Ing. Petr Hanzlík</a:t>
            </a:r>
          </a:p>
          <a:p>
            <a:endParaRPr lang="cs-CZ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5976664" cy="1415103"/>
          </a:xfrm>
          <a:prstGeom prst="rect">
            <a:avLst/>
          </a:prstGeom>
          <a:noFill/>
          <a:ln w="9525">
            <a:solidFill>
              <a:srgbClr val="B62B34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ORACLE DB : Storing numbers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r>
              <a:rPr lang="en-GB" b="1" dirty="0" smtClean="0">
                <a:solidFill>
                  <a:srgbClr val="C00000"/>
                </a:solidFill>
              </a:rPr>
              <a:t>FLOAT (precision)</a:t>
            </a:r>
          </a:p>
          <a:p>
            <a:pPr marL="447675" indent="-447675"/>
            <a:r>
              <a:rPr lang="en-US" dirty="0" smtClean="0"/>
              <a:t>Subtype of Number</a:t>
            </a:r>
          </a:p>
          <a:p>
            <a:pPr marL="447675" indent="-447675"/>
            <a:r>
              <a:rPr lang="en-US" dirty="0" smtClean="0"/>
              <a:t>Scale is automatically depicted from data</a:t>
            </a:r>
          </a:p>
          <a:p>
            <a:pPr marL="447675" indent="-447675"/>
            <a:endParaRPr lang="en-US" dirty="0" smtClean="0"/>
          </a:p>
          <a:p>
            <a:pPr marL="447675" indent="-447675">
              <a:buNone/>
            </a:pPr>
            <a:r>
              <a:rPr lang="en-US" b="1" dirty="0" smtClean="0">
                <a:solidFill>
                  <a:srgbClr val="C00000"/>
                </a:solidFill>
              </a:rPr>
              <a:t>BINARY_FLOAT, BINARY_DOUBLE</a:t>
            </a:r>
          </a:p>
          <a:p>
            <a:pPr marL="447675" indent="-447675"/>
            <a:r>
              <a:rPr lang="en-US" dirty="0" smtClean="0"/>
              <a:t>Fixed size number types</a:t>
            </a:r>
          </a:p>
          <a:p>
            <a:pPr marL="447675" indent="-447675"/>
            <a:r>
              <a:rPr lang="en-US" dirty="0" smtClean="0"/>
              <a:t>Float stores data in 4 bytes, double in 8</a:t>
            </a:r>
          </a:p>
          <a:p>
            <a:pPr marL="447675" indent="-447675"/>
            <a:r>
              <a:rPr lang="en-US" dirty="0" smtClean="0"/>
              <a:t>Both types use one byte of length data too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10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ORACLE DB : Storing characters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r>
              <a:rPr lang="en-GB" b="1" dirty="0" smtClean="0">
                <a:solidFill>
                  <a:srgbClr val="C00000"/>
                </a:solidFill>
              </a:rPr>
              <a:t>CHAR (size)</a:t>
            </a:r>
          </a:p>
          <a:p>
            <a:pPr marL="447675" indent="-447675"/>
            <a:r>
              <a:rPr lang="en-US" dirty="0" smtClean="0"/>
              <a:t>Stores fixed-length character strings </a:t>
            </a:r>
          </a:p>
          <a:p>
            <a:pPr marL="447675" indent="-447675"/>
            <a:r>
              <a:rPr lang="en-US" dirty="0" smtClean="0"/>
              <a:t>Always occupies the full space specified in size</a:t>
            </a:r>
          </a:p>
          <a:p>
            <a:pPr marL="447675" indent="-447675"/>
            <a:r>
              <a:rPr lang="en-US" dirty="0" smtClean="0"/>
              <a:t>Maximum size is 2000 bytes or characters</a:t>
            </a:r>
          </a:p>
          <a:p>
            <a:pPr marL="447675" indent="-447675"/>
            <a:r>
              <a:rPr lang="en-US" dirty="0" smtClean="0"/>
              <a:t>Default and minimum size is 1 byte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11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ORACLE DB : Storing characters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r>
              <a:rPr lang="en-GB" b="1" dirty="0" smtClean="0">
                <a:solidFill>
                  <a:srgbClr val="C00000"/>
                </a:solidFill>
              </a:rPr>
              <a:t>VARCHAR (length)</a:t>
            </a:r>
          </a:p>
          <a:p>
            <a:pPr marL="447675" indent="-447675"/>
            <a:r>
              <a:rPr lang="en-US" dirty="0" smtClean="0"/>
              <a:t>stores variable-length character strings</a:t>
            </a:r>
          </a:p>
          <a:p>
            <a:pPr marL="447675" indent="-447675"/>
            <a:r>
              <a:rPr lang="en-US" dirty="0" smtClean="0"/>
              <a:t>occupies only the space actually needed</a:t>
            </a:r>
          </a:p>
          <a:p>
            <a:pPr marL="447675" indent="-447675"/>
            <a:r>
              <a:rPr lang="en-US" dirty="0" smtClean="0"/>
              <a:t>VARCHAR is currently synonymous to VARCHAR2</a:t>
            </a:r>
          </a:p>
          <a:p>
            <a:pPr marL="447675" indent="-447675"/>
            <a:r>
              <a:rPr lang="en-US" dirty="0" smtClean="0"/>
              <a:t>Maximum size is 4000 bytes or characters, and minimum is 1 byte or 1 character. </a:t>
            </a:r>
          </a:p>
          <a:p>
            <a:pPr marL="447675" indent="-447675"/>
            <a:endParaRPr lang="en-US" dirty="0" smtClean="0"/>
          </a:p>
          <a:p>
            <a:pPr marL="447675" indent="-447675"/>
            <a:r>
              <a:rPr lang="en-US" dirty="0" smtClean="0"/>
              <a:t>You must specify size for VARCHAR!</a:t>
            </a: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ORACLE DB : CHAR vs. VARCHAR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1556792"/>
            <a:ext cx="86409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t (id NUMBER PRIMARY KEY, text1 CHAR(4), text2 VARCHAR(4))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text1,VSIZE(text1),text2,VSIZE(text2) from t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4" name="Zástupný symbol pro obsah 13" descr="thr4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251520" y="3356992"/>
            <a:ext cx="4939683" cy="279365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ORACLE DB : Complex data types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r>
              <a:rPr lang="en-US" b="1" dirty="0" smtClean="0">
                <a:solidFill>
                  <a:srgbClr val="C00000"/>
                </a:solidFill>
              </a:rPr>
              <a:t>BLOB, CLOB</a:t>
            </a:r>
          </a:p>
          <a:p>
            <a:pPr marL="447675" indent="-447675"/>
            <a:r>
              <a:rPr lang="en-US" dirty="0" smtClean="0"/>
              <a:t>OB stands for Large </a:t>
            </a:r>
            <a:r>
              <a:rPr lang="en-US" dirty="0" err="1" smtClean="0"/>
              <a:t>OBject</a:t>
            </a:r>
            <a:r>
              <a:rPr lang="en-US" dirty="0" smtClean="0"/>
              <a:t>, a stream of data stored in a database</a:t>
            </a:r>
          </a:p>
          <a:p>
            <a:pPr marL="447675" indent="-447675"/>
            <a:r>
              <a:rPr lang="en-US" dirty="0" smtClean="0"/>
              <a:t>CLOB is encoding and collation sensitive</a:t>
            </a:r>
          </a:p>
          <a:p>
            <a:pPr marL="447675" indent="-447675"/>
            <a:r>
              <a:rPr lang="en-US" dirty="0" smtClean="0"/>
              <a:t>Typically used for images, audio and other multimedia objects, or binary executable code</a:t>
            </a: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14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ORACLE DB : More about data types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en-GB" dirty="0" smtClean="0">
              <a:hlinkClick r:id="rId3"/>
            </a:endParaRPr>
          </a:p>
          <a:p>
            <a:pPr marL="447675" indent="-447675">
              <a:buNone/>
            </a:pPr>
            <a:r>
              <a:rPr lang="en-GB" dirty="0" smtClean="0">
                <a:hlinkClick r:id="rId3"/>
              </a:rPr>
              <a:t>http://docs.oracle.com/cd/B28359_01/server.111/b28286/sql_elements001.htm#i45694</a:t>
            </a:r>
            <a:endParaRPr lang="en-GB" dirty="0" smtClean="0"/>
          </a:p>
          <a:p>
            <a:pPr marL="447675" indent="-447675">
              <a:buNone/>
            </a:pP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15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Outline &gt; Data formats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266700" indent="-266700"/>
            <a:r>
              <a:rPr lang="en-US" dirty="0" smtClean="0"/>
              <a:t>Meaning of data format</a:t>
            </a:r>
          </a:p>
          <a:p>
            <a:pPr marL="266700" indent="-266700"/>
            <a:r>
              <a:rPr lang="en-US" dirty="0" smtClean="0"/>
              <a:t>VSIZE</a:t>
            </a:r>
          </a:p>
          <a:p>
            <a:pPr marL="266700" indent="-266700"/>
            <a:r>
              <a:rPr lang="en-US" dirty="0" smtClean="0"/>
              <a:t>Numeric data types</a:t>
            </a:r>
            <a:endParaRPr lang="en-US" dirty="0" smtClean="0"/>
          </a:p>
          <a:p>
            <a:pPr marL="266700" indent="-266700"/>
            <a:r>
              <a:rPr lang="en-US" dirty="0" smtClean="0"/>
              <a:t>String data types</a:t>
            </a:r>
          </a:p>
          <a:p>
            <a:pPr marL="266700" indent="-266700"/>
            <a:r>
              <a:rPr lang="en-US" dirty="0" smtClean="0"/>
              <a:t>Objects</a:t>
            </a:r>
          </a:p>
          <a:p>
            <a:pPr marL="266700" indent="-266700"/>
            <a:endParaRPr lang="en-US" dirty="0" smtClean="0"/>
          </a:p>
          <a:p>
            <a:pPr marL="266700" indent="-266700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Data Format Definition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447675" indent="-447675"/>
            <a:r>
              <a:rPr lang="en-US" dirty="0" smtClean="0"/>
              <a:t>Depends on the DBMS used</a:t>
            </a:r>
          </a:p>
          <a:p>
            <a:pPr marL="447675" indent="-447675"/>
            <a:endParaRPr lang="en-US" dirty="0" smtClean="0"/>
          </a:p>
          <a:p>
            <a:pPr marL="447675" indent="-447675"/>
            <a:r>
              <a:rPr lang="en-US" dirty="0" smtClean="0"/>
              <a:t>Actual way of storing and data format name may differ</a:t>
            </a:r>
            <a:endParaRPr lang="en-GB" dirty="0" smtClean="0"/>
          </a:p>
          <a:p>
            <a:pPr marL="447675" indent="-447675">
              <a:buNone/>
            </a:pPr>
            <a:endParaRPr lang="en-GB" dirty="0" smtClean="0"/>
          </a:p>
          <a:p>
            <a:pPr marL="447675" indent="-447675"/>
            <a:r>
              <a:rPr lang="en-GB" dirty="0" smtClean="0"/>
              <a:t>When in need to optimize database in </a:t>
            </a:r>
            <a:r>
              <a:rPr lang="en-GB" dirty="0" smtClean="0"/>
              <a:t>terms </a:t>
            </a:r>
            <a:r>
              <a:rPr lang="en-GB" dirty="0" smtClean="0"/>
              <a:t>of data </a:t>
            </a:r>
            <a:r>
              <a:rPr lang="en-GB" dirty="0" smtClean="0"/>
              <a:t>type </a:t>
            </a:r>
            <a:r>
              <a:rPr lang="en-GB" dirty="0" smtClean="0"/>
              <a:t>used, refer to the  documentation provided by DBMS </a:t>
            </a:r>
            <a:r>
              <a:rPr lang="en-GB" dirty="0" smtClean="0"/>
              <a:t>vendor!</a:t>
            </a: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ORACLE DB : Internal representation size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VSIZE</a:t>
            </a:r>
            <a:r>
              <a:rPr lang="en-US" dirty="0" smtClean="0"/>
              <a:t> is a function that returns the number of </a:t>
            </a:r>
            <a:r>
              <a:rPr lang="en-US" b="1" dirty="0" smtClean="0"/>
              <a:t>bytes</a:t>
            </a:r>
            <a:r>
              <a:rPr lang="en-US" dirty="0" smtClean="0"/>
              <a:t> used for internal representation of a property</a:t>
            </a:r>
            <a:endParaRPr lang="en-GB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VSIZE </a:t>
            </a:r>
            <a:r>
              <a:rPr lang="cs-CZ" b="1" dirty="0" smtClean="0"/>
              <a:t>syntax: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4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4211796"/>
            <a:ext cx="864096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VSIZE (property)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ORACLE DB : Storing numbers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r>
              <a:rPr lang="en-GB" b="1" dirty="0" smtClean="0">
                <a:solidFill>
                  <a:srgbClr val="C00000"/>
                </a:solidFill>
              </a:rPr>
              <a:t>NUMBER (precision, scale)</a:t>
            </a:r>
          </a:p>
          <a:p>
            <a:pPr marL="447675" indent="-447675"/>
            <a:r>
              <a:rPr lang="en-US" dirty="0" smtClean="0"/>
              <a:t>requires from 1 to 22 bytes of storage space</a:t>
            </a:r>
          </a:p>
          <a:p>
            <a:pPr marL="447675" indent="-447675"/>
            <a:r>
              <a:rPr lang="en-US" dirty="0" smtClean="0"/>
              <a:t>precision represents total number of digits</a:t>
            </a:r>
          </a:p>
          <a:p>
            <a:pPr marL="447675" indent="-447675"/>
            <a:r>
              <a:rPr lang="en-US" dirty="0" smtClean="0"/>
              <a:t>scale represents number of digits to the right of the decimal point</a:t>
            </a:r>
          </a:p>
          <a:p>
            <a:pPr marL="447675" indent="-447675"/>
            <a:endParaRPr lang="en-US" dirty="0" smtClean="0"/>
          </a:p>
          <a:p>
            <a:pPr marL="447675" indent="-447675"/>
            <a:r>
              <a:rPr lang="en-US" dirty="0" smtClean="0"/>
              <a:t>if a precision is not specified, the column stores values as given. If no scale is specified, the scale is zero.</a:t>
            </a: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5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ORACLE DB : Storing numbers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r>
              <a:rPr lang="en-GB" b="1" dirty="0" smtClean="0">
                <a:solidFill>
                  <a:srgbClr val="C00000"/>
                </a:solidFill>
              </a:rPr>
              <a:t>NUMBER (precision, scale)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6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1" name="Obrázek 10" descr="thr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2060848"/>
            <a:ext cx="8640960" cy="43779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ORACLE DB : Storing numbers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endParaRPr lang="en-GB" dirty="0" smtClean="0"/>
          </a:p>
          <a:p>
            <a:pPr marL="447675" indent="-447675">
              <a:buNone/>
            </a:pP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7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1" name="Obrázek 10" descr="thr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2636912"/>
            <a:ext cx="8664906" cy="2206096"/>
          </a:xfrm>
          <a:prstGeom prst="rect">
            <a:avLst/>
          </a:prstGeom>
        </p:spPr>
      </p:pic>
      <p:sp>
        <p:nvSpPr>
          <p:cNvPr id="12" name="TextovéPole 11"/>
          <p:cNvSpPr txBox="1"/>
          <p:nvPr/>
        </p:nvSpPr>
        <p:spPr>
          <a:xfrm>
            <a:off x="251520" y="1702549"/>
            <a:ext cx="864096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t (id number, id2 number (4,2), id3 number (2,4), id4 number(4))</a:t>
            </a:r>
          </a:p>
        </p:txBody>
      </p:sp>
      <p:sp>
        <p:nvSpPr>
          <p:cNvPr id="13" name="Zástupný symbol pro obsah 2"/>
          <p:cNvSpPr txBox="1">
            <a:spLocks/>
          </p:cNvSpPr>
          <p:nvPr/>
        </p:nvSpPr>
        <p:spPr>
          <a:xfrm>
            <a:off x="251520" y="5013176"/>
            <a:ext cx="864096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800" dirty="0" smtClean="0"/>
              <a:t>When no precision is specified, the maximum admissible size of NUMBER </a:t>
            </a:r>
            <a:r>
              <a:rPr lang="en-GB" sz="2800" dirty="0" smtClean="0"/>
              <a:t>data type is </a:t>
            </a:r>
            <a:r>
              <a:rPr lang="en-GB" sz="2800" dirty="0" smtClean="0"/>
              <a:t>presented</a:t>
            </a:r>
            <a:endParaRPr kumimoji="0" lang="en-GB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ORACLE DB :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Storing numbers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" name="Zástupný symbol pro obsah 11" descr="thr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b="16667"/>
          <a:stretch>
            <a:fillRect/>
          </a:stretch>
        </p:blipFill>
        <p:spPr>
          <a:xfrm>
            <a:off x="251520" y="4149080"/>
            <a:ext cx="8628064" cy="2160240"/>
          </a:xfrm>
        </p:spPr>
      </p:pic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8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1196752"/>
            <a:ext cx="864096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t (id number, id2 number (4,2), id3 number (2,4), id4 number(4))</a:t>
            </a:r>
          </a:p>
          <a:p>
            <a:pPr defTabSz="360000">
              <a:tabLst>
                <a:tab pos="628650" algn="l"/>
              </a:tabLst>
            </a:pPr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insert into t values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(1,1,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,1)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t values (1,1,'',1)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t values (1,1,'0.0032',1)</a:t>
            </a:r>
          </a:p>
          <a:p>
            <a:pPr defTabSz="360000">
              <a:tabLst>
                <a:tab pos="628650" algn="l"/>
              </a:tabLst>
            </a:pPr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insert into t values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(1,1,'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0.0330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',1)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t values (2345.00323,23.391,0.00323,2345.00323)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t values (0.00323,0.00323,0.00323,0.00323)</a:t>
            </a:r>
          </a:p>
          <a:p>
            <a:pPr defTabSz="360000">
              <a:tabLst>
                <a:tab pos="628650" algn="l"/>
              </a:tabLst>
            </a:pPr>
            <a:r>
              <a:rPr lang="en-US" strike="sngStrike" dirty="0" smtClean="0">
                <a:latin typeface="Courier New" pitchFamily="49" charset="0"/>
                <a:cs typeface="Courier New" pitchFamily="49" charset="0"/>
              </a:rPr>
              <a:t>insert into t values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(2345.00323,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'223'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,0.00323,2345.00323)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t values (2345.00323,'',0.00323,2345.00323)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ORACLE DB : Storing numbers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447675" indent="-447675">
              <a:buNone/>
            </a:pPr>
            <a:r>
              <a:rPr lang="en-GB" b="1" dirty="0" smtClean="0">
                <a:solidFill>
                  <a:srgbClr val="C00000"/>
                </a:solidFill>
              </a:rPr>
              <a:t>NUMBER (precision, scale)</a:t>
            </a:r>
          </a:p>
          <a:p>
            <a:pPr marL="447675" indent="-447675"/>
            <a:r>
              <a:rPr lang="en-US" dirty="0" smtClean="0"/>
              <a:t>Variable space is dedicated for data declared as NUMBER</a:t>
            </a:r>
          </a:p>
          <a:p>
            <a:pPr marL="447675" indent="-447675"/>
            <a:r>
              <a:rPr lang="en-US" dirty="0" smtClean="0"/>
              <a:t>Precision determines how many positions for number are at your disposal</a:t>
            </a:r>
          </a:p>
          <a:p>
            <a:pPr marL="447675" indent="-447675"/>
            <a:r>
              <a:rPr lang="en-US" dirty="0" smtClean="0"/>
              <a:t>Scale operates decimal point</a:t>
            </a:r>
          </a:p>
          <a:p>
            <a:pPr marL="447675" indent="-447675"/>
            <a:r>
              <a:rPr lang="en-US" dirty="0" smtClean="0"/>
              <a:t>Length = byte size</a:t>
            </a: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9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5066</TotalTime>
  <Words>618</Words>
  <Application>Microsoft Office PowerPoint</Application>
  <PresentationFormat>Předvádění na obrazovce (4:3)</PresentationFormat>
  <Paragraphs>129</Paragraphs>
  <Slides>15</Slides>
  <Notes>14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6" baseType="lpstr">
      <vt:lpstr>Motiv sady Office</vt:lpstr>
      <vt:lpstr>DATABASE SYSTEMS (EIE36E): ORACLE DATA FORMATS (*2015)</vt:lpstr>
      <vt:lpstr>Outline &gt; Data formats</vt:lpstr>
      <vt:lpstr>Data Format Definition</vt:lpstr>
      <vt:lpstr>ORACLE DB : Internal representation size</vt:lpstr>
      <vt:lpstr>ORACLE DB : Storing numbers</vt:lpstr>
      <vt:lpstr>ORACLE DB : Storing numbers</vt:lpstr>
      <vt:lpstr>ORACLE DB : Storing numbers</vt:lpstr>
      <vt:lpstr>ORACLE DB : Storing numbers</vt:lpstr>
      <vt:lpstr>ORACLE DB : Storing numbers</vt:lpstr>
      <vt:lpstr>ORACLE DB : Storing numbers</vt:lpstr>
      <vt:lpstr>ORACLE DB : Storing characters</vt:lpstr>
      <vt:lpstr>ORACLE DB : Storing characters</vt:lpstr>
      <vt:lpstr>ORACLE DB : CHAR vs. VARCHAR</vt:lpstr>
      <vt:lpstr>ORACLE DB : Complex data types</vt:lpstr>
      <vt:lpstr>ORACLE DB : More about data types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(EIE36E): Introduction</dc:title>
  <dc:creator>uzivatel</dc:creator>
  <cp:lastModifiedBy>PH</cp:lastModifiedBy>
  <cp:revision>7</cp:revision>
  <dcterms:created xsi:type="dcterms:W3CDTF">2013-10-15T14:36:04Z</dcterms:created>
  <dcterms:modified xsi:type="dcterms:W3CDTF">2015-11-08T21:32:15Z</dcterms:modified>
</cp:coreProperties>
</file>