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69" r:id="rId4"/>
    <p:sldId id="272" r:id="rId5"/>
    <p:sldId id="273" r:id="rId6"/>
    <p:sldId id="270" r:id="rId7"/>
    <p:sldId id="271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5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8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out, the delete procedure can be set up in many different ways.</a:t>
            </a:r>
            <a:r>
              <a:rPr lang="en-US" baseline="0" dirty="0" smtClean="0"/>
              <a:t> It can also differ from one RDBMS to another.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out, the delete procedure can be set up in many different ways.</a:t>
            </a:r>
            <a:r>
              <a:rPr lang="en-US" baseline="0" dirty="0" smtClean="0"/>
              <a:t> It can also differ from one RDBMS </a:t>
            </a:r>
            <a:r>
              <a:rPr lang="cs-CZ" baseline="0" dirty="0" err="1" smtClean="0"/>
              <a:t>version</a:t>
            </a:r>
            <a:r>
              <a:rPr lang="cs-CZ" baseline="0" dirty="0" smtClean="0"/>
              <a:t> </a:t>
            </a:r>
            <a:r>
              <a:rPr lang="en-US" baseline="0" dirty="0" smtClean="0"/>
              <a:t>to another.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21</a:t>
            </a:fld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22</a:t>
            </a:fld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208912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Of constraints and database integrity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Domain integrity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B62B34"/>
                </a:solidFill>
              </a:rPr>
              <a:t>CHECK </a:t>
            </a:r>
            <a:r>
              <a:rPr lang="en-US" sz="2800" dirty="0" smtClean="0"/>
              <a:t>constraint enable fine-tuning of the domain specification by requiring a value in the database table to comply with a </a:t>
            </a:r>
            <a:r>
              <a:rPr lang="en-US" sz="2800" dirty="0" smtClean="0"/>
              <a:t>specific </a:t>
            </a:r>
            <a:r>
              <a:rPr lang="cs-CZ" sz="2800" dirty="0" smtClean="0"/>
              <a:t>business </a:t>
            </a:r>
            <a:r>
              <a:rPr lang="cs-CZ" sz="2800" dirty="0" smtClean="0"/>
              <a:t>rule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0" lvl="2" indent="0">
              <a:buNone/>
            </a:pPr>
            <a:endParaRPr lang="en-US" sz="2800" b="1" dirty="0" smtClean="0">
              <a:solidFill>
                <a:srgbClr val="B62B34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39904"/>
            <a:ext cx="86409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customer (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CHAR(4)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PRIMARY KEY,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name VARCHAR(30),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address VARCHAR(60)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CHECK(address IN ('London', 			                            'Praha 5', 'New York City'))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defTabSz="360000">
              <a:tabLst>
                <a:tab pos="628650" algn="l"/>
              </a:tabLst>
            </a:pP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birtdate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DATE</a:t>
            </a:r>
            <a:endParaRPr lang="en-US" b="1" dirty="0" smtClean="0">
              <a:solidFill>
                <a:srgbClr val="B62B34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Domain integrity : prove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Zástupný symbol pro obsah 11" descr="tb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5625397" cy="2146032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GO','Aaron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Lee','London','11.02.1953')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('GO12','Aaron Lee','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Munich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','11.02.1953')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00" y="4437112"/>
            <a:ext cx="504056" cy="483054"/>
          </a:xfrm>
          <a:prstGeom prst="rect">
            <a:avLst/>
          </a:prstGeom>
        </p:spPr>
      </p:pic>
      <p:pic>
        <p:nvPicPr>
          <p:cNvPr id="14" name="Obrázek 13" descr="Che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72400" y="3789040"/>
            <a:ext cx="634921" cy="495238"/>
          </a:xfrm>
          <a:prstGeom prst="rect">
            <a:avLst/>
          </a:prstGeom>
        </p:spPr>
      </p:pic>
      <p:sp>
        <p:nvSpPr>
          <p:cNvPr id="15" name="Zástupný symbol pro obsah 2"/>
          <p:cNvSpPr txBox="1">
            <a:spLocks/>
          </p:cNvSpPr>
          <p:nvPr/>
        </p:nvSpPr>
        <p:spPr>
          <a:xfrm>
            <a:off x="251520" y="5373216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indent="-361950">
              <a:spcBef>
                <a:spcPct val="20000"/>
              </a:spcBef>
            </a:pPr>
            <a:r>
              <a:rPr lang="en-US" sz="2000" dirty="0" smtClean="0"/>
              <a:t>          ORA-02290: check constraint DATASYS.SYS_C007342) violated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Obrázek 15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45224"/>
            <a:ext cx="504056" cy="48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Integrity constraints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Not all the constraints are presented in the table description. </a:t>
            </a:r>
            <a:r>
              <a:rPr lang="en-US" sz="2800" dirty="0" smtClean="0"/>
              <a:t>To show them </a:t>
            </a:r>
            <a:r>
              <a:rPr lang="en-US" sz="2800" dirty="0" smtClean="0"/>
              <a:t>all:</a:t>
            </a:r>
          </a:p>
          <a:p>
            <a:pPr marL="0" lvl="2" indent="0">
              <a:buNone/>
            </a:pPr>
            <a:endParaRPr lang="en-US" sz="2800" b="1" dirty="0" smtClean="0"/>
          </a:p>
          <a:p>
            <a:pPr marL="0" lvl="2" indent="0">
              <a:buNone/>
            </a:pPr>
            <a:r>
              <a:rPr lang="en-US" sz="2800" b="1" dirty="0" smtClean="0"/>
              <a:t>Show user defined constraints SYNTAX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01008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user_constraints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&lt;your table name&gt;;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" name="Obrázek 9" descr="constr.png"/>
          <p:cNvPicPr>
            <a:picLocks noChangeAspect="1"/>
          </p:cNvPicPr>
          <p:nvPr/>
        </p:nvPicPr>
        <p:blipFill>
          <a:blip r:embed="rId4" cstate="print"/>
          <a:srcRect b="15039"/>
          <a:stretch>
            <a:fillRect/>
          </a:stretch>
        </p:blipFill>
        <p:spPr>
          <a:xfrm>
            <a:off x="251520" y="4581128"/>
            <a:ext cx="8640960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Referencing tables – FOREIGN KEY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GB" sz="2800" dirty="0" smtClean="0"/>
              <a:t>In relational data model, individual tables are connected using keys </a:t>
            </a:r>
          </a:p>
          <a:p>
            <a:pPr marL="0" lvl="2" indent="0">
              <a:buNone/>
            </a:pPr>
            <a:endParaRPr lang="en-GB" sz="2800" dirty="0" smtClean="0"/>
          </a:p>
          <a:p>
            <a:pPr marL="0" lvl="2" indent="0">
              <a:buNone/>
            </a:pPr>
            <a:endParaRPr lang="en-GB" sz="2800" dirty="0" smtClean="0"/>
          </a:p>
          <a:p>
            <a:pPr marL="0" lvl="2" indent="0">
              <a:buNone/>
            </a:pPr>
            <a:endParaRPr lang="en-GB" sz="2800" dirty="0" smtClean="0"/>
          </a:p>
          <a:p>
            <a:pPr marL="0" lvl="2" indent="0">
              <a:buNone/>
            </a:pPr>
            <a:endParaRPr lang="en-GB" sz="2800" dirty="0" smtClean="0"/>
          </a:p>
          <a:p>
            <a:pPr marL="0" lvl="2" indent="0">
              <a:buNone/>
            </a:pPr>
            <a:r>
              <a:rPr lang="en-GB" sz="2800" dirty="0" err="1" smtClean="0"/>
              <a:t>CustomerID</a:t>
            </a:r>
            <a:r>
              <a:rPr lang="en-GB" sz="2800" dirty="0" smtClean="0"/>
              <a:t> in the „Order table“ is defined as FOREIGN KEY. Its values match the values of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declared as „Customer table“ primary key</a:t>
            </a:r>
          </a:p>
          <a:p>
            <a:pPr marL="0" lvl="2" indent="0">
              <a:buNone/>
            </a:pPr>
            <a:endParaRPr lang="en-GB" sz="2800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" name="Obrázek 9" descr="ER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2348880"/>
            <a:ext cx="6438096" cy="218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Referencing tables – FOREIGN KEY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GB" sz="2800" dirty="0" smtClean="0"/>
              <a:t>Binding two tables with „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“ key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2tb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132856"/>
            <a:ext cx="8640960" cy="4080454"/>
          </a:xfrm>
          <a:prstGeom prst="rect">
            <a:avLst/>
          </a:prstGeom>
        </p:spPr>
      </p:pic>
      <p:cxnSp>
        <p:nvCxnSpPr>
          <p:cNvPr id="15" name="Přímá spojovací šipka 14"/>
          <p:cNvCxnSpPr/>
          <p:nvPr/>
        </p:nvCxnSpPr>
        <p:spPr>
          <a:xfrm>
            <a:off x="4427984" y="3429000"/>
            <a:ext cx="864096" cy="1296144"/>
          </a:xfrm>
          <a:prstGeom prst="straightConnector1">
            <a:avLst/>
          </a:prstGeom>
          <a:ln>
            <a:solidFill>
              <a:srgbClr val="B62B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/>
          <p:cNvCxnSpPr/>
          <p:nvPr/>
        </p:nvCxnSpPr>
        <p:spPr>
          <a:xfrm>
            <a:off x="4427984" y="2852936"/>
            <a:ext cx="864096" cy="1872208"/>
          </a:xfrm>
          <a:prstGeom prst="straightConnector1">
            <a:avLst/>
          </a:prstGeom>
          <a:ln>
            <a:solidFill>
              <a:srgbClr val="B62B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Referencing tables – FOREIGN KEY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GB" sz="2800" i="1" dirty="0" smtClean="0"/>
              <a:t>Create </a:t>
            </a:r>
            <a:r>
              <a:rPr lang="en-GB" sz="2800" i="1" dirty="0" smtClean="0"/>
              <a:t>a table </a:t>
            </a:r>
            <a:r>
              <a:rPr lang="en-GB" sz="2800" i="1" dirty="0" smtClean="0"/>
              <a:t>‘</a:t>
            </a:r>
            <a:r>
              <a:rPr lang="en-GB" sz="2800" i="1" dirty="0" smtClean="0"/>
              <a:t>orders’</a:t>
            </a:r>
            <a:r>
              <a:rPr lang="en-GB" sz="2800" i="1" dirty="0" smtClean="0"/>
              <a:t>, </a:t>
            </a:r>
            <a:r>
              <a:rPr lang="en-GB" sz="2800" i="1" dirty="0" smtClean="0"/>
              <a:t>which links to customer table using </a:t>
            </a:r>
            <a:r>
              <a:rPr lang="en-GB" sz="2800" i="1" dirty="0" err="1" smtClean="0"/>
              <a:t>customerID</a:t>
            </a:r>
            <a:endParaRPr lang="en-GB" sz="2800" i="1" dirty="0" smtClean="0"/>
          </a:p>
          <a:p>
            <a:pPr marL="0" lvl="2" indent="0">
              <a:buNone/>
            </a:pPr>
            <a:endParaRPr lang="en-GB" sz="2800" i="1" dirty="0" smtClean="0"/>
          </a:p>
          <a:p>
            <a:pPr marL="0" lvl="2" indent="0">
              <a:buNone/>
            </a:pPr>
            <a:endParaRPr lang="en-GB" sz="2800" i="1" dirty="0" smtClean="0"/>
          </a:p>
          <a:p>
            <a:pPr marL="0" lvl="2" indent="0">
              <a:buNone/>
            </a:pPr>
            <a:endParaRPr lang="en-GB" sz="2800" i="1" dirty="0" smtClean="0"/>
          </a:p>
          <a:p>
            <a:pPr marL="0" lvl="2" indent="0">
              <a:buNone/>
            </a:pPr>
            <a:endParaRPr lang="en-GB" sz="2800" i="1" dirty="0" smtClean="0"/>
          </a:p>
          <a:p>
            <a:pPr marL="0" lvl="2" indent="0">
              <a:buNone/>
            </a:pPr>
            <a:endParaRPr lang="en-GB" sz="2800" i="1" dirty="0" smtClean="0"/>
          </a:p>
          <a:p>
            <a:pPr marL="0" lvl="2" indent="0">
              <a:buNone/>
            </a:pPr>
            <a:r>
              <a:rPr lang="en-US" sz="2800" dirty="0" smtClean="0"/>
              <a:t>Take note: The referenced table and column must already exist!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80928"/>
            <a:ext cx="86409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orders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NUMBER(4) PRIMARY KEY,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Description VARCHAR(200),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DueDate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DATE,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char(4) NOT NULL,</a:t>
            </a:r>
          </a:p>
          <a:p>
            <a:pPr defTabSz="360000">
              <a:tabLst>
                <a:tab pos="628650" algn="l"/>
              </a:tabLst>
            </a:pPr>
            <a:r>
              <a:rPr lang="en-GB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FOREIGN KEY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customer(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The main benefit of the referential integrity is the </a:t>
            </a:r>
            <a:r>
              <a:rPr lang="en-US" sz="2800" dirty="0" smtClean="0"/>
              <a:t>data consistency</a:t>
            </a:r>
            <a:r>
              <a:rPr lang="en-US" sz="2800" dirty="0" smtClean="0"/>
              <a:t>. It tells what will happen if one of the tables in relation is changed.</a:t>
            </a:r>
          </a:p>
          <a:p>
            <a:pPr marL="0" lvl="2" indent="0">
              <a:buNone/>
            </a:pPr>
            <a:endParaRPr lang="en-US" sz="2800" dirty="0" smtClean="0"/>
          </a:p>
          <a:p>
            <a:pPr marL="0" lvl="2" indent="0">
              <a:buNone/>
            </a:pPr>
            <a:r>
              <a:rPr lang="en-US" sz="2800" dirty="0" smtClean="0"/>
              <a:t>Parent table and child table handle operations in a different way</a:t>
            </a:r>
            <a:endParaRPr lang="cs-CZ" sz="2800" dirty="0" smtClean="0"/>
          </a:p>
          <a:p>
            <a:pPr marL="0" lvl="2" indent="0">
              <a:buNone/>
            </a:pPr>
            <a:endParaRPr lang="cs-CZ" sz="2800" dirty="0" smtClean="0"/>
          </a:p>
          <a:p>
            <a:pPr marL="0" lvl="2" indent="0">
              <a:buNone/>
            </a:pPr>
            <a:endParaRPr lang="en-US" sz="280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GB" sz="2800" dirty="0" smtClean="0"/>
              <a:t>From the primary key perspective: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2tb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132856"/>
            <a:ext cx="8640960" cy="4080454"/>
          </a:xfrm>
          <a:prstGeom prst="rect">
            <a:avLst/>
          </a:prstGeom>
        </p:spPr>
      </p:pic>
      <p:cxnSp>
        <p:nvCxnSpPr>
          <p:cNvPr id="15" name="Přímá spojovací šipka 14"/>
          <p:cNvCxnSpPr/>
          <p:nvPr/>
        </p:nvCxnSpPr>
        <p:spPr>
          <a:xfrm>
            <a:off x="4427984" y="3429000"/>
            <a:ext cx="864096" cy="1296144"/>
          </a:xfrm>
          <a:prstGeom prst="straightConnector1">
            <a:avLst/>
          </a:prstGeom>
          <a:ln>
            <a:solidFill>
              <a:srgbClr val="B62B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/>
          <p:cNvCxnSpPr/>
          <p:nvPr/>
        </p:nvCxnSpPr>
        <p:spPr>
          <a:xfrm>
            <a:off x="4427984" y="2852936"/>
            <a:ext cx="864096" cy="1872208"/>
          </a:xfrm>
          <a:prstGeom prst="straightConnector1">
            <a:avLst/>
          </a:prstGeom>
          <a:ln>
            <a:solidFill>
              <a:srgbClr val="B62B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444208" y="38610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Parent table</a:t>
            </a:r>
            <a:endParaRPr lang="en-GB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611560" y="38610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Child table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 - Insert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Zástupný symbol pro obsah 11" descr="tb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5625397" cy="2146032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order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VALUES 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('3211','Screwdriver','12.01.2002','ABC1');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('3211','Screwdriver','12.01.2002','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4386106"/>
            <a:ext cx="504056" cy="483054"/>
          </a:xfrm>
          <a:prstGeom prst="rect">
            <a:avLst/>
          </a:prstGeom>
        </p:spPr>
      </p:pic>
      <p:pic>
        <p:nvPicPr>
          <p:cNvPr id="14" name="Obrázek 13" descr="Che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360" y="3789040"/>
            <a:ext cx="634921" cy="495238"/>
          </a:xfrm>
          <a:prstGeom prst="rect">
            <a:avLst/>
          </a:prstGeom>
        </p:spPr>
      </p:pic>
      <p:sp>
        <p:nvSpPr>
          <p:cNvPr id="15" name="Zástupný symbol pro obsah 2"/>
          <p:cNvSpPr txBox="1">
            <a:spLocks/>
          </p:cNvSpPr>
          <p:nvPr/>
        </p:nvSpPr>
        <p:spPr>
          <a:xfrm>
            <a:off x="251520" y="5373216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indent="-361950">
              <a:spcBef>
                <a:spcPct val="20000"/>
              </a:spcBef>
            </a:pPr>
            <a:r>
              <a:rPr lang="en-US" sz="2000" dirty="0" smtClean="0"/>
              <a:t>          ORA-02291: integrity constraint (STUDENT02.SYS_C007356) violated - </a:t>
            </a:r>
            <a:r>
              <a:rPr lang="cs-CZ" sz="2000" dirty="0" smtClean="0"/>
              <a:t>	</a:t>
            </a:r>
            <a:r>
              <a:rPr lang="en-US" sz="2000" dirty="0" smtClean="0"/>
              <a:t>parent key not found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Obrázek 15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45224"/>
            <a:ext cx="504056" cy="48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/>
        </p:nvSpPr>
        <p:spPr>
          <a:xfrm>
            <a:off x="251520" y="371703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customer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 ‘5%'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customer 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 '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%'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 - Delete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Cro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2360" y="4365104"/>
            <a:ext cx="504056" cy="483054"/>
          </a:xfrm>
          <a:prstGeom prst="rect">
            <a:avLst/>
          </a:prstGeom>
        </p:spPr>
      </p:pic>
      <p:pic>
        <p:nvPicPr>
          <p:cNvPr id="14" name="Obrázek 13" descr="Che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352" y="3717032"/>
            <a:ext cx="634921" cy="495238"/>
          </a:xfrm>
          <a:prstGeom prst="rect">
            <a:avLst/>
          </a:prstGeom>
        </p:spPr>
      </p:pic>
      <p:sp>
        <p:nvSpPr>
          <p:cNvPr id="15" name="Zástupný symbol pro obsah 2"/>
          <p:cNvSpPr txBox="1">
            <a:spLocks/>
          </p:cNvSpPr>
          <p:nvPr/>
        </p:nvSpPr>
        <p:spPr>
          <a:xfrm>
            <a:off x="251520" y="5373216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indent="-361950">
              <a:spcBef>
                <a:spcPct val="20000"/>
              </a:spcBef>
            </a:pPr>
            <a:r>
              <a:rPr lang="en-US" sz="2000" dirty="0" smtClean="0"/>
              <a:t>          ORA-02292: integrity constraint (STUDENT02.SYS_C007356) violated </a:t>
            </a:r>
          </a:p>
          <a:p>
            <a:pPr marL="361950" indent="-361950">
              <a:spcBef>
                <a:spcPct val="20000"/>
              </a:spcBef>
            </a:pPr>
            <a:r>
              <a:rPr lang="en-US" sz="2000" dirty="0" smtClean="0"/>
              <a:t>		- child record found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Obrázek 15" descr="Cro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445224"/>
            <a:ext cx="504056" cy="483054"/>
          </a:xfrm>
          <a:prstGeom prst="rect">
            <a:avLst/>
          </a:prstGeom>
        </p:spPr>
      </p:pic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960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can freely delete from the child table, but what will happen if a referenced data from the parent table are attempted to be changed?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Database 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Database integrity</a:t>
            </a:r>
          </a:p>
          <a:p>
            <a:pPr marL="266700" indent="-266700"/>
            <a:r>
              <a:rPr lang="en-US" dirty="0" smtClean="0"/>
              <a:t>Integrity constraints </a:t>
            </a:r>
          </a:p>
          <a:p>
            <a:pPr marL="266700" indent="-266700"/>
            <a:r>
              <a:rPr lang="en-US" dirty="0" smtClean="0"/>
              <a:t>Entity integrity</a:t>
            </a:r>
          </a:p>
          <a:p>
            <a:pPr marL="266700" indent="-266700"/>
            <a:r>
              <a:rPr lang="en-US" dirty="0" smtClean="0"/>
              <a:t>Domain integrity</a:t>
            </a:r>
          </a:p>
          <a:p>
            <a:pPr marL="266700" indent="-266700"/>
            <a:r>
              <a:rPr lang="en-US" dirty="0" smtClean="0"/>
              <a:t>FOREIGN </a:t>
            </a:r>
            <a:r>
              <a:rPr lang="en-US" dirty="0" smtClean="0"/>
              <a:t>KEY, </a:t>
            </a:r>
            <a:r>
              <a:rPr lang="en-US" dirty="0" smtClean="0"/>
              <a:t>Referential integrity</a:t>
            </a:r>
          </a:p>
          <a:p>
            <a:pPr marL="266700" indent="-266700"/>
            <a:r>
              <a:rPr lang="en-US" dirty="0" smtClean="0"/>
              <a:t>Parent and child table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 - Delete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Deleting the data can be set up in a DBMS</a:t>
            </a:r>
          </a:p>
          <a:p>
            <a:pPr marL="361950" lvl="2" indent="-361950"/>
            <a:r>
              <a:rPr lang="en-US" sz="2800" dirty="0" smtClean="0"/>
              <a:t>Cascading the delete in a way all the referencing entities from the child table are erased too</a:t>
            </a:r>
          </a:p>
          <a:p>
            <a:pPr marL="361950" lvl="2" indent="-361950"/>
            <a:r>
              <a:rPr lang="en-US" sz="2800" dirty="0" smtClean="0"/>
              <a:t>Updating the corresponding property of the referencing entity to NULL</a:t>
            </a:r>
          </a:p>
          <a:p>
            <a:pPr marL="361950" lvl="2" indent="-361950"/>
            <a:r>
              <a:rPr lang="en-US" sz="2800" dirty="0" smtClean="0"/>
              <a:t>Preventing the delete from happening (default)</a:t>
            </a:r>
          </a:p>
          <a:p>
            <a:pPr marL="361950" lvl="2" indent="-361950"/>
            <a:endParaRPr lang="en-US" sz="2800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Referential integrity – ON DELETE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96044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ON DELETE </a:t>
            </a:r>
            <a:r>
              <a:rPr lang="en-US" dirty="0" smtClean="0"/>
              <a:t>constraint enables setting up what happens with the referencing entities if the parental entity is removed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ON DELETE Syntax:</a:t>
            </a:r>
            <a:endParaRPr lang="cs-CZ" b="1" dirty="0" smtClean="0"/>
          </a:p>
          <a:p>
            <a:pPr marL="0" indent="0">
              <a:buNone/>
            </a:pPr>
            <a:endParaRPr lang="en-US" b="1" dirty="0">
              <a:solidFill>
                <a:srgbClr val="B62B34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61971"/>
            <a:ext cx="86409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&lt;constraints&gt;, .. ,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fkey_column_name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FOREIGN KEY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fkey_column_name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REFERENCES 							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parent_table_name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parent_column_name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[ON DELETE {CASCADE|NULL|NO ACTION}]  );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ON DELETE 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3960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Enable cascade delete when creating the table</a:t>
            </a:r>
          </a:p>
          <a:p>
            <a:pPr marL="0" indent="0">
              <a:buNone/>
            </a:pPr>
            <a:endParaRPr lang="en-US" b="1" dirty="0">
              <a:solidFill>
                <a:srgbClr val="B62B34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204864"/>
            <a:ext cx="864096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CREATE TABLE order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			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NUMBER(4) PRIMARY KEY,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Description VARCHAR(200),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DueDate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DATE,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char(4) NOT NULL,</a:t>
            </a:r>
          </a:p>
          <a:p>
            <a:pPr defTabSz="360000">
              <a:tabLst>
                <a:tab pos="628650" algn="l"/>
              </a:tabLst>
            </a:pPr>
            <a:r>
              <a:rPr lang="en-GB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REFERENCES customer(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ON DELETE CASCADE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ON DELETE 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7" name="Zástupný symbol pro obsah 1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965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Modify a table to enable cascade delete:</a:t>
            </a:r>
          </a:p>
          <a:p>
            <a:pPr marL="0" indent="0">
              <a:buNone/>
            </a:pPr>
            <a:endParaRPr lang="en-US" b="1" dirty="0">
              <a:solidFill>
                <a:srgbClr val="B62B34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239704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TABLE orders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DROP CONSTRAINT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TABLE order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fk_cust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FOREIGN KEY(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)REFERENCES customer(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DELETE CASCADE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Database 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Database integrity is maintained in a DBMS by a set of integrity rules called </a:t>
            </a:r>
            <a:r>
              <a:rPr lang="en-GB" b="1" dirty="0" smtClean="0"/>
              <a:t>Integrity constraints</a:t>
            </a:r>
            <a:r>
              <a:rPr lang="en-GB" dirty="0" smtClean="0"/>
              <a:t>. The main aim is to ensure that all data in the database are </a:t>
            </a:r>
            <a:r>
              <a:rPr lang="en-GB" b="1" dirty="0" smtClean="0">
                <a:solidFill>
                  <a:srgbClr val="C00000"/>
                </a:solidFill>
              </a:rPr>
              <a:t>accurate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C00000"/>
                </a:solidFill>
              </a:rPr>
              <a:t>valid</a:t>
            </a:r>
            <a:r>
              <a:rPr lang="en-GB" dirty="0" smtClean="0"/>
              <a:t>, and </a:t>
            </a:r>
            <a:r>
              <a:rPr lang="en-GB" b="1" dirty="0" smtClean="0">
                <a:solidFill>
                  <a:srgbClr val="C00000"/>
                </a:solidFill>
              </a:rPr>
              <a:t>consistent</a:t>
            </a:r>
            <a:r>
              <a:rPr lang="en-GB" dirty="0" smtClean="0"/>
              <a:t>. </a:t>
            </a:r>
          </a:p>
          <a:p>
            <a:pPr marL="361950" indent="-361950">
              <a:buNone/>
            </a:pPr>
            <a:endParaRPr lang="en-GB" dirty="0" smtClean="0"/>
          </a:p>
          <a:p>
            <a:pPr marL="361950" indent="-361950">
              <a:buNone/>
            </a:pPr>
            <a:r>
              <a:rPr lang="en-GB" dirty="0" smtClean="0"/>
              <a:t>Maintained on three basic levels:</a:t>
            </a:r>
          </a:p>
          <a:p>
            <a:pPr marL="361950" indent="-361950">
              <a:buNone/>
            </a:pPr>
            <a:r>
              <a:rPr lang="en-GB" dirty="0" smtClean="0"/>
              <a:t>		</a:t>
            </a:r>
            <a:r>
              <a:rPr lang="en-GB" b="1" dirty="0" smtClean="0"/>
              <a:t>Entity integrity</a:t>
            </a:r>
          </a:p>
          <a:p>
            <a:pPr marL="361950" indent="-361950">
              <a:buNone/>
            </a:pPr>
            <a:r>
              <a:rPr lang="en-GB" b="1" dirty="0" smtClean="0"/>
              <a:t>		Domain integrity</a:t>
            </a:r>
          </a:p>
          <a:p>
            <a:pPr marL="361950" indent="-361950">
              <a:buNone/>
            </a:pPr>
            <a:r>
              <a:rPr lang="en-GB" b="1" dirty="0" smtClean="0"/>
              <a:t>		Referential integrity</a:t>
            </a:r>
          </a:p>
          <a:p>
            <a:pPr marL="361950" indent="-361950">
              <a:buNone/>
            </a:pPr>
            <a:endParaRPr lang="en-GB" b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Integrity constraints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361950" indent="-361950"/>
            <a:r>
              <a:rPr lang="en-US" dirty="0" smtClean="0"/>
              <a:t>Prevent invalid data entry into the base tables </a:t>
            </a:r>
          </a:p>
          <a:p>
            <a:pPr marL="361950" indent="-361950"/>
            <a:r>
              <a:rPr lang="en-US" dirty="0" smtClean="0"/>
              <a:t>Enforce the business rules you want to associate with the information in a database 	</a:t>
            </a:r>
          </a:p>
          <a:p>
            <a:pPr marL="361950" indent="-361950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B62B34"/>
                </a:solidFill>
              </a:rPr>
              <a:t>NOT NULL</a:t>
            </a:r>
          </a:p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		UNIQUE</a:t>
            </a:r>
          </a:p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		PRIMARY KEY</a:t>
            </a:r>
          </a:p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		FOREIGN KEY</a:t>
            </a:r>
          </a:p>
          <a:p>
            <a:pPr marL="361950" indent="-361950">
              <a:buNone/>
            </a:pPr>
            <a:r>
              <a:rPr lang="en-US" dirty="0" smtClean="0"/>
              <a:t>		CHECK</a:t>
            </a:r>
          </a:p>
          <a:p>
            <a:pPr marL="361950" indent="-361950">
              <a:buNone/>
            </a:pPr>
            <a:r>
              <a:rPr lang="en-US" dirty="0" smtClean="0"/>
              <a:t>		REF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Integrity constraints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NOT NULL</a:t>
            </a:r>
          </a:p>
          <a:p>
            <a:pPr marL="361950" indent="-361950"/>
            <a:r>
              <a:rPr lang="en-US" dirty="0" smtClean="0"/>
              <a:t>Prohibits a database value from being null.</a:t>
            </a:r>
          </a:p>
          <a:p>
            <a:pPr marL="361950" indent="-361950">
              <a:buNone/>
            </a:pPr>
            <a:endParaRPr lang="en-US" b="1" dirty="0" smtClean="0">
              <a:solidFill>
                <a:srgbClr val="B62B34"/>
              </a:solidFill>
            </a:endParaRPr>
          </a:p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UNIQUE</a:t>
            </a:r>
          </a:p>
          <a:p>
            <a:pPr marL="361950" indent="-361950"/>
            <a:r>
              <a:rPr lang="en-US" dirty="0" smtClean="0"/>
              <a:t>Prohibits multiple rows from having the same value in the same column or combination of columns but allows some values to be null.</a:t>
            </a:r>
          </a:p>
          <a:p>
            <a:pPr marL="361950" indent="-361950">
              <a:buNone/>
            </a:pPr>
            <a:endParaRPr lang="en-US" b="1" dirty="0" smtClean="0">
              <a:solidFill>
                <a:srgbClr val="B62B34"/>
              </a:solidFill>
            </a:endParaRPr>
          </a:p>
          <a:p>
            <a:pPr marL="361950" indent="-36195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PRIMARY KEY </a:t>
            </a:r>
            <a:r>
              <a:rPr lang="en-US" dirty="0" smtClean="0"/>
              <a:t>= NOT NULL + UNIQUE</a:t>
            </a:r>
          </a:p>
          <a:p>
            <a:pPr marL="361950" indent="-361950">
              <a:buNone/>
            </a:pP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Entity integrity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Each entity must be distinguishable from other  by at least single value</a:t>
            </a:r>
            <a:r>
              <a:rPr lang="en-US" sz="2800" dirty="0" smtClean="0"/>
              <a:t>. </a:t>
            </a:r>
          </a:p>
          <a:p>
            <a:pPr marL="0" lvl="2" indent="0">
              <a:buNone/>
            </a:pPr>
            <a:r>
              <a:rPr lang="en-US" sz="2800" dirty="0" smtClean="0"/>
              <a:t>This is accomplished </a:t>
            </a:r>
            <a:r>
              <a:rPr lang="en-US" sz="2800" dirty="0" smtClean="0"/>
              <a:t>by defining </a:t>
            </a:r>
            <a:r>
              <a:rPr lang="en-US" sz="2800" b="1" dirty="0" smtClean="0">
                <a:solidFill>
                  <a:srgbClr val="B62B34"/>
                </a:solidFill>
              </a:rPr>
              <a:t>PRIMARY KEY</a:t>
            </a:r>
            <a:r>
              <a:rPr lang="en-US" sz="2800" dirty="0" smtClean="0"/>
              <a:t> over a column or columns, which ensures values of the given attribute (or their combination) is UNIQUE and NOT NULL</a:t>
            </a:r>
            <a:endParaRPr lang="en-US" sz="280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39904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customer (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CHAR(4) 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name VARCHAR(30),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address VARCHAR(60),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birtdate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DATE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Entity integrity : prove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Zástupný symbol pro obsah 11" descr="tb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5625397" cy="2146032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GO','Aaron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Lee','London','11.02.1953')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BSW1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','Aaron Lee','London','11.02.1953')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00" y="4437112"/>
            <a:ext cx="504056" cy="483054"/>
          </a:xfrm>
          <a:prstGeom prst="rect">
            <a:avLst/>
          </a:prstGeom>
        </p:spPr>
      </p:pic>
      <p:pic>
        <p:nvPicPr>
          <p:cNvPr id="14" name="Obrázek 13" descr="Che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3789040"/>
            <a:ext cx="634921" cy="495238"/>
          </a:xfrm>
          <a:prstGeom prst="rect">
            <a:avLst/>
          </a:prstGeom>
        </p:spPr>
      </p:pic>
      <p:sp>
        <p:nvSpPr>
          <p:cNvPr id="15" name="Zástupný symbol pro obsah 2"/>
          <p:cNvSpPr txBox="1">
            <a:spLocks/>
          </p:cNvSpPr>
          <p:nvPr/>
        </p:nvSpPr>
        <p:spPr>
          <a:xfrm>
            <a:off x="251520" y="5373216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1950" lvl="0" indent="-361950">
              <a:spcBef>
                <a:spcPct val="20000"/>
              </a:spcBef>
            </a:pPr>
            <a:r>
              <a:rPr lang="fr-FR" sz="2000" dirty="0" smtClean="0"/>
              <a:t>           ORA-00001: unique constraint 				(DBSPACE.SYS_C007287) violated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Obrázek 15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45224"/>
            <a:ext cx="504056" cy="48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Domain integrity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800" dirty="0" smtClean="0"/>
              <a:t>Domain integrity specifies that all </a:t>
            </a:r>
            <a:r>
              <a:rPr lang="en-US" sz="2800" dirty="0" smtClean="0"/>
              <a:t>attributes</a:t>
            </a:r>
            <a:r>
              <a:rPr lang="en-US" sz="2800" dirty="0" smtClean="0"/>
              <a:t> must </a:t>
            </a:r>
            <a:r>
              <a:rPr lang="en-US" sz="2800" dirty="0" smtClean="0"/>
              <a:t>be declared upon a defined </a:t>
            </a:r>
            <a:r>
              <a:rPr lang="en-US" sz="2800" b="1" dirty="0" smtClean="0">
                <a:solidFill>
                  <a:srgbClr val="B62B34"/>
                </a:solidFill>
              </a:rPr>
              <a:t>domain</a:t>
            </a:r>
            <a:r>
              <a:rPr lang="en-US" sz="2800" dirty="0" smtClean="0"/>
              <a:t>. </a:t>
            </a:r>
            <a:r>
              <a:rPr lang="en-US" sz="2800" dirty="0" smtClean="0"/>
              <a:t>This is accomplished </a:t>
            </a:r>
            <a:r>
              <a:rPr lang="en-US" sz="2800" dirty="0" smtClean="0"/>
              <a:t>by specifying data type and length (precision</a:t>
            </a:r>
            <a:r>
              <a:rPr lang="en-US" sz="2800" dirty="0" smtClean="0"/>
              <a:t>).</a:t>
            </a:r>
            <a:endParaRPr lang="en-US" sz="2800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39904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customer (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CHAR(4)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PRIMARY KEY,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name 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VARCHAR(30)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address VARCHAR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(60)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defTabSz="360000">
              <a:tabLst>
                <a:tab pos="628650" algn="l"/>
              </a:tabLst>
            </a:pP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birt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 DATE</a:t>
            </a:r>
            <a:endParaRPr lang="en-US" b="1" dirty="0" smtClean="0">
              <a:solidFill>
                <a:srgbClr val="B62B34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Domain integrity : prove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Zástupný symbol pro obsah 11" descr="tbl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412776"/>
            <a:ext cx="5625397" cy="2146032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GO','Aaron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Lee','London','11.02.1953')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b="1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BSW12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','Aaron Lee','London','11.02.1953')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2400" y="4437112"/>
            <a:ext cx="504056" cy="483054"/>
          </a:xfrm>
          <a:prstGeom prst="rect">
            <a:avLst/>
          </a:prstGeom>
        </p:spPr>
      </p:pic>
      <p:pic>
        <p:nvPicPr>
          <p:cNvPr id="14" name="Obrázek 13" descr="Che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3789040"/>
            <a:ext cx="634921" cy="495238"/>
          </a:xfrm>
          <a:prstGeom prst="rect">
            <a:avLst/>
          </a:prstGeom>
        </p:spPr>
      </p:pic>
      <p:sp>
        <p:nvSpPr>
          <p:cNvPr id="15" name="Zástupný symbol pro obsah 2"/>
          <p:cNvSpPr txBox="1">
            <a:spLocks/>
          </p:cNvSpPr>
          <p:nvPr/>
        </p:nvSpPr>
        <p:spPr>
          <a:xfrm>
            <a:off x="251520" y="5373216"/>
            <a:ext cx="864096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61950" lvl="0" indent="-361950">
              <a:spcBef>
                <a:spcPct val="20000"/>
              </a:spcBef>
            </a:pPr>
            <a:r>
              <a:rPr lang="fr-FR" sz="3200" dirty="0" smtClean="0"/>
              <a:t>	   </a:t>
            </a:r>
            <a:r>
              <a:rPr lang="en-US" sz="3200" dirty="0" smtClean="0"/>
              <a:t>ORA-12899: value too large for column 	“BDSPACE"."CUSTOMER"."CUSTOMERID" (actual: 5, maximum: 4)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Obrázek 15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373216"/>
            <a:ext cx="504056" cy="48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4126</TotalTime>
  <Words>747</Words>
  <Application>Microsoft Office PowerPoint</Application>
  <PresentationFormat>Předvádění na obrazovce (4:3)</PresentationFormat>
  <Paragraphs>227</Paragraphs>
  <Slides>23</Slides>
  <Notes>22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4" baseType="lpstr">
      <vt:lpstr>Motiv sady Office</vt:lpstr>
      <vt:lpstr>DATABASE SYSTEMS (EIE36E): Of constraints and database integrity</vt:lpstr>
      <vt:lpstr>Outline &gt; Database integrity</vt:lpstr>
      <vt:lpstr>Database integrity</vt:lpstr>
      <vt:lpstr>ORACLE DB : Integrity constraints</vt:lpstr>
      <vt:lpstr>ORACLE DB : Integrity constraints</vt:lpstr>
      <vt:lpstr>Entity integrity</vt:lpstr>
      <vt:lpstr>Entity integrity : prove</vt:lpstr>
      <vt:lpstr>Domain integrity</vt:lpstr>
      <vt:lpstr>Domain integrity : prove</vt:lpstr>
      <vt:lpstr>Domain integrity</vt:lpstr>
      <vt:lpstr>Domain integrity : prove</vt:lpstr>
      <vt:lpstr>ORACLE DB : Integrity constraints</vt:lpstr>
      <vt:lpstr>Referencing tables – FOREIGN KEY</vt:lpstr>
      <vt:lpstr>Referencing tables – FOREIGN KEY</vt:lpstr>
      <vt:lpstr>Referencing tables – FOREIGN KEY</vt:lpstr>
      <vt:lpstr>Referential integrity</vt:lpstr>
      <vt:lpstr>Referential integrity</vt:lpstr>
      <vt:lpstr>Referential integrity - Insert</vt:lpstr>
      <vt:lpstr>Referential integrity - Delete</vt:lpstr>
      <vt:lpstr>Referential integrity - Delete</vt:lpstr>
      <vt:lpstr>Referential integrity – ON DELETE</vt:lpstr>
      <vt:lpstr>ON DELETE : example</vt:lpstr>
      <vt:lpstr>ON DELETE :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12</cp:revision>
  <dcterms:created xsi:type="dcterms:W3CDTF">2013-10-15T14:36:04Z</dcterms:created>
  <dcterms:modified xsi:type="dcterms:W3CDTF">2015-11-08T21:42:58Z</dcterms:modified>
</cp:coreProperties>
</file>