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67" r:id="rId4"/>
    <p:sldId id="269" r:id="rId5"/>
    <p:sldId id="270" r:id="rId6"/>
    <p:sldId id="271" r:id="rId7"/>
    <p:sldId id="275" r:id="rId8"/>
    <p:sldId id="276" r:id="rId9"/>
    <p:sldId id="280" r:id="rId10"/>
    <p:sldId id="277" r:id="rId11"/>
    <p:sldId id="279" r:id="rId12"/>
    <p:sldId id="281" r:id="rId13"/>
    <p:sldId id="268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62B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86957" autoAdjust="0"/>
  </p:normalViewPr>
  <p:slideViewPr>
    <p:cSldViewPr>
      <p:cViewPr varScale="1">
        <p:scale>
          <a:sx n="76" d="100"/>
          <a:sy n="76" d="100"/>
        </p:scale>
        <p:origin x="-1642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9B78-CA07-46F6-BB69-1F6BE524B79F}" type="datetimeFigureOut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EB94-271E-416C-A45B-4121C3445BA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62000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115138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453604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93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35705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MAXVALUE</a:t>
            </a:r>
            <a:endParaRPr lang="en-US" dirty="0" smtClean="0"/>
          </a:p>
          <a:p>
            <a:r>
              <a:rPr lang="en-US" dirty="0" smtClean="0"/>
              <a:t>CACHE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minium</a:t>
            </a:r>
            <a:r>
              <a:rPr lang="en-US" baseline="0" dirty="0" smtClean="0"/>
              <a:t> = 2, NOCACHE</a:t>
            </a:r>
          </a:p>
          <a:p>
            <a:r>
              <a:rPr lang="en-US" baseline="0" dirty="0" smtClean="0"/>
              <a:t>NOORDER – generate the numbers of sequence in no specific order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1705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59834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3748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16135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346035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652954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05521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313-4430-4F2E-BE8E-57410078F96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46C6-0F10-4A5B-9D3D-8DBCE2E009E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DB30-E9C8-4FA5-BB79-0BCE2A54C7B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C4A1-E94E-4284-A2AE-3E126B765F9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7A8-2173-49EE-B67A-81B86D85E45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9E38-197D-44AE-8CCD-C6B66629C07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DC1-E3AC-42AD-BB57-66D0745C589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052-2471-4030-B38F-1A0134007A27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FF5-C90F-434A-A119-4B33B24A972A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AD43-1C13-45A6-B806-91596C681FEB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C460-6F9D-4B33-AA70-850019B7E81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D9F6-D36C-47F8-81E1-36B57377984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1196752"/>
            <a:ext cx="9144000" cy="525658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 SYSTEMS (EIE36E):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Automatic values for a column in ORACLE 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Doc. Ing. Václav </a:t>
            </a:r>
            <a:r>
              <a:rPr lang="cs-CZ" sz="2400" dirty="0" err="1" smtClean="0">
                <a:solidFill>
                  <a:schemeClr val="bg1">
                    <a:lumMod val="95000"/>
                  </a:schemeClr>
                </a:solidFill>
              </a:rPr>
              <a:t>Vostrovský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Ph.D.</a:t>
            </a:r>
            <a:endParaRPr lang="cs-CZ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 Ing. Petr Hanzlík</a:t>
            </a:r>
          </a:p>
          <a:p>
            <a:endParaRPr lang="cs-CZ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976664" cy="1415103"/>
          </a:xfrm>
          <a:prstGeom prst="rect">
            <a:avLst/>
          </a:prstGeom>
          <a:noFill/>
          <a:ln w="9525">
            <a:solidFill>
              <a:srgbClr val="B62B34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Triggered action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46088" algn="l"/>
              </a:tabLst>
            </a:pPr>
            <a:r>
              <a:rPr lang="en-US" dirty="0" smtClean="0"/>
              <a:t>A trigger action is the procedure (PL/SQL block, Java program, etc.) that contains the SQL statements and code to be run when the following events occur:</a:t>
            </a:r>
          </a:p>
          <a:p>
            <a:pPr marL="263525" indent="-263525">
              <a:tabLst>
                <a:tab pos="446088" algn="l"/>
              </a:tabLst>
            </a:pPr>
            <a:endParaRPr lang="en-US" dirty="0" smtClean="0"/>
          </a:p>
          <a:p>
            <a:pPr marL="263525" indent="-263525">
              <a:tabLst>
                <a:tab pos="446088" algn="l"/>
              </a:tabLst>
            </a:pPr>
            <a:r>
              <a:rPr lang="en-US" dirty="0" smtClean="0"/>
              <a:t>A triggering statement is issued.</a:t>
            </a:r>
          </a:p>
          <a:p>
            <a:pPr marL="263525" indent="-263525">
              <a:tabLst>
                <a:tab pos="446088" algn="l"/>
              </a:tabLst>
            </a:pPr>
            <a:r>
              <a:rPr lang="en-US" dirty="0" smtClean="0"/>
              <a:t>The trigger restriction evaluates to true.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10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Triggered action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361950" indent="-361950">
              <a:tabLst>
                <a:tab pos="446088" algn="l"/>
              </a:tabLst>
            </a:pPr>
            <a:r>
              <a:rPr lang="en-US" dirty="0" smtClean="0"/>
              <a:t>Row Triggers and Statement Triggers</a:t>
            </a:r>
          </a:p>
          <a:p>
            <a:pPr marL="361950" indent="-361950">
              <a:tabLst>
                <a:tab pos="446088" algn="l"/>
              </a:tabLst>
            </a:pPr>
            <a:r>
              <a:rPr lang="en-US" dirty="0" smtClean="0"/>
              <a:t>BEFORE and AFTER Triggers</a:t>
            </a:r>
          </a:p>
          <a:p>
            <a:pPr marL="361950" indent="-361950">
              <a:tabLst>
                <a:tab pos="446088" algn="l"/>
              </a:tabLst>
            </a:pPr>
            <a:r>
              <a:rPr lang="en-US" dirty="0" smtClean="0"/>
              <a:t>Compound Triggers</a:t>
            </a:r>
          </a:p>
          <a:p>
            <a:pPr marL="361950" indent="-361950">
              <a:tabLst>
                <a:tab pos="446088" algn="l"/>
              </a:tabLst>
            </a:pPr>
            <a:r>
              <a:rPr lang="en-US" dirty="0" smtClean="0"/>
              <a:t>INSTEAD OF Triggers</a:t>
            </a:r>
          </a:p>
          <a:p>
            <a:pPr marL="361950" indent="-361950">
              <a:tabLst>
                <a:tab pos="446088" algn="l"/>
              </a:tabLst>
            </a:pPr>
            <a:r>
              <a:rPr lang="en-US" dirty="0" smtClean="0"/>
              <a:t>Triggers on System Events and User Events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11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Trigger: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Trigger that automatically increments ID on insert</a:t>
            </a:r>
            <a:endParaRPr lang="cs-CZ" i="1" dirty="0"/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132856"/>
            <a:ext cx="864096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CREATE TRIGGER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t_trigger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BEFORE INSERT ON t1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FOR EACH ROW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BEGIN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t_seq.nextval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INTO :new.c1 FROM DUAL;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END;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INSERT INTO t1 (c2) VALUES ('ORACLE');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INSERT INTO t1 (c2) VALUES ('SQL');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* FROM t1;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a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4797152"/>
            <a:ext cx="1536357" cy="1592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Database Objects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Triggers and sequences are standard database objects, thus it is possible to manipulate them in a standard way: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sp>
        <p:nvSpPr>
          <p:cNvPr id="10" name="TextovéPole 9"/>
          <p:cNvSpPr txBox="1"/>
          <p:nvPr/>
        </p:nvSpPr>
        <p:spPr>
          <a:xfrm>
            <a:off x="251520" y="2953975"/>
            <a:ext cx="864096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remove objects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DROP SEQUENCE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sequence_name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DROP TRIGGER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trigger_name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show existing object from system tables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*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user_sequences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*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user_triggers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enable x disable trigger execution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ALTER TRIGGER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test_trigger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ALTER TRIGGER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test_trigger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ENABLE;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Outline &gt; Database trigger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266700" indent="-266700"/>
            <a:r>
              <a:rPr lang="en-US" dirty="0" smtClean="0"/>
              <a:t>Auto-increment </a:t>
            </a:r>
            <a:r>
              <a:rPr lang="en-US" dirty="0" smtClean="0"/>
              <a:t>example in ORACLE DB</a:t>
            </a:r>
          </a:p>
          <a:p>
            <a:pPr marL="266700" indent="-266700"/>
            <a:endParaRPr lang="en-US" dirty="0" smtClean="0"/>
          </a:p>
          <a:p>
            <a:pPr marL="266700" indent="-266700"/>
            <a:r>
              <a:rPr lang="en-US" dirty="0" smtClean="0"/>
              <a:t>Database SEQUENCE</a:t>
            </a:r>
          </a:p>
          <a:p>
            <a:pPr marL="266700" indent="-266700"/>
            <a:r>
              <a:rPr lang="en-US" dirty="0" smtClean="0"/>
              <a:t>Database TRIGGER</a:t>
            </a:r>
          </a:p>
          <a:p>
            <a:pPr marL="266700" indent="-266700"/>
            <a:r>
              <a:rPr lang="en-US" dirty="0" smtClean="0"/>
              <a:t>TRIGGER: Event</a:t>
            </a:r>
          </a:p>
          <a:p>
            <a:pPr marL="266700" indent="-266700"/>
            <a:r>
              <a:rPr lang="en-US" dirty="0" smtClean="0"/>
              <a:t>TRIGGER: </a:t>
            </a:r>
            <a:r>
              <a:rPr lang="en-US" dirty="0" smtClean="0"/>
              <a:t>Restriction</a:t>
            </a:r>
          </a:p>
          <a:p>
            <a:pPr marL="266700" indent="-266700"/>
            <a:r>
              <a:rPr lang="en-US" dirty="0" smtClean="0"/>
              <a:t>TRIGGER: </a:t>
            </a:r>
            <a:r>
              <a:rPr lang="en-US" dirty="0" smtClean="0"/>
              <a:t>Action</a:t>
            </a:r>
          </a:p>
          <a:p>
            <a:pPr marL="266700" indent="-266700"/>
            <a:endParaRPr lang="en-US" dirty="0" smtClean="0"/>
          </a:p>
          <a:p>
            <a:pPr marL="266700" indent="-266700"/>
            <a:endParaRPr lang="en-US" dirty="0" smtClean="0"/>
          </a:p>
          <a:p>
            <a:pPr marL="266700" indent="-266700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Entity integrity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entity must be differentiable from others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about ensuring this internally by generating attribute </a:t>
            </a:r>
            <a:r>
              <a:rPr lang="en-US" dirty="0" smtClean="0"/>
              <a:t>values automatically?</a:t>
            </a:r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Database objects: Sequence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Sequence </a:t>
            </a:r>
            <a:r>
              <a:rPr lang="en-US" dirty="0" smtClean="0"/>
              <a:t>is a type of special database object used for generating unique integers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ORACLE sequence object syntax: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800" dirty="0" smtClean="0"/>
              <a:t>Defaults: </a:t>
            </a:r>
          </a:p>
          <a:p>
            <a:pPr>
              <a:buNone/>
            </a:pPr>
            <a:r>
              <a:rPr lang="en-US" sz="2400" dirty="0" smtClean="0"/>
              <a:t>	INCREMENT BY 1, NOMAXVALUE,  CACHE 20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679864"/>
            <a:ext cx="86409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SEQUENCE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seq_name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START WITH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start_number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[INCREMENT BY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step_size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[MAXVALUE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[CACHE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values_in_cache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Entity integrity: Sequence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Create a table with automatically generated ID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060848"/>
            <a:ext cx="864096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t (c1 NUMBER PRIMARY KEY, c2 VARCHAR2(10));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CREATE SEQUENCE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t_seq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			START WITH     3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			INCREMENT BY   2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			CACHE 10;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INSERT INTO t VALUES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t_seq.nextval,'anystrign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INSERT INTO t VALUES (t_seq.nextval,'anystrign1'); 	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* FROM t1 ORDER BY c1;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013176"/>
            <a:ext cx="2088232" cy="136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ástupný symbol pro obsah 2"/>
          <p:cNvSpPr txBox="1">
            <a:spLocks/>
          </p:cNvSpPr>
          <p:nvPr/>
        </p:nvSpPr>
        <p:spPr>
          <a:xfrm>
            <a:off x="2771800" y="5417840"/>
            <a:ext cx="6120680" cy="675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 THAT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SOLUTION WE WANT?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Database Triggers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TRIGGER </a:t>
            </a:r>
            <a:r>
              <a:rPr lang="en-US" dirty="0" smtClean="0"/>
              <a:t>is procedural code that is automatically executed in response to certain events on a particular table or view in a database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DATABASE TRIGGER structure: 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dirty="0" smtClean="0"/>
              <a:t>The Triggering Event or Statement</a:t>
            </a:r>
          </a:p>
          <a:p>
            <a:pPr>
              <a:buNone/>
            </a:pPr>
            <a:r>
              <a:rPr lang="en-US" dirty="0" smtClean="0"/>
              <a:t>		Trigger Restriction</a:t>
            </a:r>
          </a:p>
          <a:p>
            <a:pPr>
              <a:buNone/>
            </a:pPr>
            <a:r>
              <a:rPr lang="en-US" dirty="0" smtClean="0"/>
              <a:t>		Trigger Action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6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Database Triggers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7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sp>
        <p:nvSpPr>
          <p:cNvPr id="12" name="Zástupný symbol pro obsah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268759"/>
            <a:ext cx="8424936" cy="506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Triggering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event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SQL statement, database event, or user event that causes a trigger to fire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 INSERT, UPDATE, or DELETE statement on a specific table</a:t>
            </a:r>
          </a:p>
          <a:p>
            <a:r>
              <a:rPr lang="en-US" dirty="0" smtClean="0"/>
              <a:t>A CREATE, ALTER, or DROP statement on any schema object</a:t>
            </a:r>
          </a:p>
          <a:p>
            <a:r>
              <a:rPr lang="en-US" dirty="0" smtClean="0"/>
              <a:t>A database startup or instance shutdown</a:t>
            </a:r>
          </a:p>
          <a:p>
            <a:pPr>
              <a:buNone/>
            </a:pPr>
            <a:r>
              <a:rPr lang="en-US" dirty="0" smtClean="0"/>
              <a:t>	…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8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Trigger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restriction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trigger restriction specifies a Boolean expression that must be true for the trigger to fire. </a:t>
            </a:r>
            <a:r>
              <a:rPr lang="en-US" dirty="0" smtClean="0"/>
              <a:t>The triggered </a:t>
            </a:r>
            <a:r>
              <a:rPr lang="en-US" dirty="0" smtClean="0"/>
              <a:t>action </a:t>
            </a:r>
            <a:r>
              <a:rPr lang="en-US" dirty="0" smtClean="0"/>
              <a:t>does not run </a:t>
            </a:r>
            <a:r>
              <a:rPr lang="en-US" dirty="0" smtClean="0"/>
              <a:t>if the trigger restriction evaluates to false or unknown.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9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5336</TotalTime>
  <Words>383</Words>
  <Application>Microsoft Office PowerPoint</Application>
  <PresentationFormat>Předvádění na obrazovce (4:3)</PresentationFormat>
  <Paragraphs>138</Paragraphs>
  <Slides>13</Slides>
  <Notes>12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Motiv sady Office</vt:lpstr>
      <vt:lpstr>DATABASE SYSTEMS (EIE36E): Automatic values for a column in ORACLE DB</vt:lpstr>
      <vt:lpstr>Outline &gt; Database trigger</vt:lpstr>
      <vt:lpstr>Entity integrity</vt:lpstr>
      <vt:lpstr>Database objects: Sequence</vt:lpstr>
      <vt:lpstr>Entity integrity: Sequence example</vt:lpstr>
      <vt:lpstr>Database Triggers</vt:lpstr>
      <vt:lpstr>Database Triggers</vt:lpstr>
      <vt:lpstr>Triggering event</vt:lpstr>
      <vt:lpstr>Trigger restriction</vt:lpstr>
      <vt:lpstr>Triggered action</vt:lpstr>
      <vt:lpstr>Triggered action</vt:lpstr>
      <vt:lpstr>Trigger: example</vt:lpstr>
      <vt:lpstr>Database Objects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(EIE36E): Introduction</dc:title>
  <dc:creator>uzivatel</dc:creator>
  <cp:lastModifiedBy>PH</cp:lastModifiedBy>
  <cp:revision>9</cp:revision>
  <dcterms:created xsi:type="dcterms:W3CDTF">2013-10-15T14:36:04Z</dcterms:created>
  <dcterms:modified xsi:type="dcterms:W3CDTF">2015-11-08T22:02:19Z</dcterms:modified>
</cp:coreProperties>
</file>