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81" r:id="rId3"/>
    <p:sldId id="277" r:id="rId4"/>
    <p:sldId id="279" r:id="rId5"/>
    <p:sldId id="280" r:id="rId6"/>
    <p:sldId id="278" r:id="rId7"/>
    <p:sldId id="269" r:id="rId8"/>
    <p:sldId id="271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2B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09B78-CA07-46F6-BB69-1F6BE524B79F}" type="datetimeFigureOut">
              <a:rPr lang="cs-CZ" smtClean="0"/>
              <a:pPr/>
              <a:t>8.11.2015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CEB94-271E-416C-A45B-4121C3445BA1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313-4430-4F2E-BE8E-57410078F96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46C6-0F10-4A5B-9D3D-8DBCE2E009E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DB30-E9C8-4FA5-BB79-0BCE2A54C7B8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C4A1-E94E-4284-A2AE-3E126B765F93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7A8-2173-49EE-B67A-81B86D85E45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9E38-197D-44AE-8CCD-C6B66629C078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DC1-E3AC-42AD-BB57-66D0745C589F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052-2471-4030-B38F-1A0134007A27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6FF5-C90F-434A-A119-4B33B24A972A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AD43-1C13-45A6-B806-91596C681FEB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C460-6F9D-4B33-AA70-850019B7E813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D9F6-D36C-47F8-81E1-36B57377984F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1196752"/>
            <a:ext cx="9144000" cy="525658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DATABASE SYSTEMS (EIE36E):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cs-CZ" dirty="0" smtClean="0">
                <a:solidFill>
                  <a:schemeClr val="bg1"/>
                </a:solidFill>
              </a:rPr>
              <a:t>ALIASES, </a:t>
            </a:r>
            <a:r>
              <a:rPr lang="en-US" dirty="0" smtClean="0">
                <a:solidFill>
                  <a:schemeClr val="bg1"/>
                </a:solidFill>
              </a:rPr>
              <a:t>DDL - 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/>
          </a:bodyPr>
          <a:lstStyle/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Doc. Ing. Václav </a:t>
            </a:r>
            <a:r>
              <a:rPr lang="cs-CZ" sz="2400" dirty="0" err="1" smtClean="0">
                <a:solidFill>
                  <a:schemeClr val="bg1">
                    <a:lumMod val="95000"/>
                  </a:schemeClr>
                </a:solidFill>
              </a:rPr>
              <a:t>Vostrovský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Ph.D.</a:t>
            </a:r>
            <a:endParaRPr lang="cs-CZ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 Ing. Petr Hanzlík</a:t>
            </a:r>
          </a:p>
          <a:p>
            <a:endParaRPr lang="cs-CZ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5976664" cy="1415103"/>
          </a:xfrm>
          <a:prstGeom prst="rect">
            <a:avLst/>
          </a:prstGeom>
          <a:noFill/>
          <a:ln w="9525">
            <a:solidFill>
              <a:srgbClr val="B62B34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DDL: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CREATE VIEW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view is now available for queries as any normal table</a:t>
            </a:r>
            <a:endParaRPr lang="cs-CZ" dirty="0" smtClean="0"/>
          </a:p>
          <a:p>
            <a:pPr marL="0" indent="0">
              <a:buNone/>
            </a:pPr>
            <a:endParaRPr lang="en-US" i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10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708920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WHERE name LIKE 'John%' ORDER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orderid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3" name="Obrázek 12" descr="tbl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149080"/>
            <a:ext cx="5511111" cy="1422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DDL: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DROP VIEW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B62B34"/>
                </a:solidFill>
              </a:rPr>
              <a:t>DROP VIEW </a:t>
            </a:r>
            <a:r>
              <a:rPr lang="en-US" dirty="0" smtClean="0"/>
              <a:t>removes defined database view</a:t>
            </a:r>
          </a:p>
          <a:p>
            <a:pPr>
              <a:buNone/>
            </a:pPr>
            <a:endParaRPr lang="cs-CZ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cs-CZ" b="1" dirty="0" smtClean="0"/>
              <a:t>SQL </a:t>
            </a:r>
            <a:r>
              <a:rPr lang="en-US" b="1" dirty="0" smtClean="0"/>
              <a:t>DROP VIEW </a:t>
            </a:r>
            <a:r>
              <a:rPr lang="cs-CZ" b="1" dirty="0" smtClean="0"/>
              <a:t>syntax: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11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3862789"/>
            <a:ext cx="864096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DROP VIEW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view_name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DDL: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DROP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VIEW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confirmation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Remove defined view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	ORA-00942: table or view does not exist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cs-CZ" i="1" dirty="0" smtClean="0"/>
          </a:p>
          <a:p>
            <a:pPr marL="0" indent="0">
              <a:buNone/>
            </a:pPr>
            <a:endParaRPr lang="en-US" i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708920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DROP VIEW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SELECT * FROM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erp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Cros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4509119"/>
            <a:ext cx="504056" cy="483053"/>
          </a:xfrm>
          <a:prstGeom prst="rect">
            <a:avLst/>
          </a:prstGeom>
        </p:spPr>
      </p:pic>
      <p:pic>
        <p:nvPicPr>
          <p:cNvPr id="14" name="Obrázek 13" descr="Cros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35896" y="3068960"/>
            <a:ext cx="278639" cy="267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Outline &gt; Aliases and VIEWS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266700" indent="-266700"/>
            <a:r>
              <a:rPr lang="en-US" dirty="0" smtClean="0"/>
              <a:t>SQL: Alias</a:t>
            </a:r>
          </a:p>
          <a:p>
            <a:pPr marL="266700" indent="-266700"/>
            <a:r>
              <a:rPr lang="en-US" dirty="0" smtClean="0"/>
              <a:t>Database VIEW</a:t>
            </a:r>
          </a:p>
          <a:p>
            <a:pPr marL="266700" indent="-266700"/>
            <a:r>
              <a:rPr lang="en-US" dirty="0" smtClean="0"/>
              <a:t>CREATE VIEW</a:t>
            </a:r>
          </a:p>
          <a:p>
            <a:pPr marL="266700" indent="-266700"/>
            <a:r>
              <a:rPr lang="en-US" dirty="0" smtClean="0"/>
              <a:t>DROP VIEW</a:t>
            </a:r>
            <a:endParaRPr lang="en-US" dirty="0" smtClean="0"/>
          </a:p>
          <a:p>
            <a:pPr marL="266700" indent="-266700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ALIAS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SQL alias </a:t>
            </a:r>
            <a:r>
              <a:rPr lang="en-US" b="1" dirty="0" smtClean="0">
                <a:solidFill>
                  <a:srgbClr val="B62B34"/>
                </a:solidFill>
              </a:rPr>
              <a:t>AS </a:t>
            </a:r>
            <a:r>
              <a:rPr lang="en-US" dirty="0" smtClean="0"/>
              <a:t>can be used to give a database table, or a column in a table, a temporary name. </a:t>
            </a:r>
            <a:endParaRPr lang="en-US" dirty="0" smtClean="0">
              <a:solidFill>
                <a:srgbClr val="B62B34"/>
              </a:solidFill>
            </a:endParaRPr>
          </a:p>
          <a:p>
            <a:pPr>
              <a:buNone/>
            </a:pPr>
            <a:endParaRPr lang="cs-CZ" dirty="0"/>
          </a:p>
          <a:p>
            <a:pPr>
              <a:buNone/>
            </a:pPr>
            <a:r>
              <a:rPr lang="cs-CZ" b="1" dirty="0" smtClean="0"/>
              <a:t>SQL</a:t>
            </a:r>
            <a:r>
              <a:rPr lang="en-US" b="1" dirty="0" smtClean="0"/>
              <a:t> column </a:t>
            </a:r>
            <a:r>
              <a:rPr lang="cs-CZ" b="1" dirty="0" smtClean="0"/>
              <a:t>ALIAS</a:t>
            </a:r>
            <a:r>
              <a:rPr lang="en-US" b="1" dirty="0" smtClean="0"/>
              <a:t> </a:t>
            </a:r>
            <a:r>
              <a:rPr lang="en-US" b="1" dirty="0" smtClean="0"/>
              <a:t>syntax</a:t>
            </a:r>
            <a:r>
              <a:rPr lang="cs-CZ" b="1" dirty="0" smtClean="0"/>
              <a:t>: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3717033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SELECT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 </a:t>
            </a:r>
            <a:r>
              <a:rPr lang="en-US" dirty="0" smtClean="0">
                <a:solidFill>
                  <a:srgbClr val="B62B34"/>
                </a:solidFill>
                <a:latin typeface="Courier New" pitchFamily="49" charset="0"/>
                <a:cs typeface="Courier New" pitchFamily="49" charset="0"/>
              </a:rPr>
              <a:t>[AS</a:t>
            </a:r>
            <a:r>
              <a:rPr lang="cs-CZ" dirty="0" smtClean="0">
                <a:solidFill>
                  <a:srgbClr val="B62B34"/>
                </a:solidFill>
                <a:latin typeface="Courier New" pitchFamily="49" charset="0"/>
                <a:cs typeface="Courier New" pitchFamily="49" charset="0"/>
              </a:rPr>
              <a:t> “alias</a:t>
            </a:r>
            <a:r>
              <a:rPr lang="en-US" dirty="0" smtClean="0">
                <a:solidFill>
                  <a:srgbClr val="B62B34"/>
                </a:solidFill>
                <a:latin typeface="Courier New" pitchFamily="49" charset="0"/>
                <a:cs typeface="Courier New" pitchFamily="49" charset="0"/>
              </a:rPr>
              <a:t> name</a:t>
            </a:r>
            <a:r>
              <a:rPr lang="cs-CZ" dirty="0" smtClean="0">
                <a:solidFill>
                  <a:srgbClr val="B62B34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smtClean="0">
                <a:solidFill>
                  <a:srgbClr val="B62B34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FROM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WHERE &lt;conditions&gt;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ALIAS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>
              <a:buNone/>
            </a:pPr>
            <a:endParaRPr lang="cs-CZ" dirty="0"/>
          </a:p>
          <a:p>
            <a:pPr>
              <a:buNone/>
            </a:pPr>
            <a:r>
              <a:rPr lang="cs-CZ" b="1" dirty="0" smtClean="0"/>
              <a:t>SQL </a:t>
            </a:r>
            <a:r>
              <a:rPr lang="en-US" b="1" dirty="0" smtClean="0"/>
              <a:t>table</a:t>
            </a:r>
            <a:r>
              <a:rPr lang="cs-CZ" b="1" dirty="0" smtClean="0"/>
              <a:t> ALIAS</a:t>
            </a:r>
            <a:r>
              <a:rPr lang="en-US" b="1" dirty="0" smtClean="0"/>
              <a:t> syntax</a:t>
            </a:r>
            <a:r>
              <a:rPr lang="cs-CZ" b="1" dirty="0" smtClean="0"/>
              <a:t>: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4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708920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SELECT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B62B34"/>
                </a:solidFill>
                <a:latin typeface="Courier New" pitchFamily="49" charset="0"/>
                <a:cs typeface="Courier New" pitchFamily="49" charset="0"/>
              </a:rPr>
              <a:t>t.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 [AS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“alias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FROM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smtClean="0">
                <a:solidFill>
                  <a:srgbClr val="B62B34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WHERE &lt;conditions&gt;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ALIAS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Name </a:t>
            </a:r>
            <a:r>
              <a:rPr lang="en-US" i="1" dirty="0" smtClean="0"/>
              <a:t>tables and columns for readability and query </a:t>
            </a:r>
            <a:r>
              <a:rPr lang="en-US" i="1" dirty="0" smtClean="0"/>
              <a:t>convenience</a:t>
            </a:r>
            <a:endParaRPr lang="en-US" i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5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708920"/>
            <a:ext cx="86409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c.Cust_first_name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||' '||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c.Cust_last_name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			Customer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Demo_customers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293096"/>
            <a:ext cx="3905250" cy="2047875"/>
          </a:xfrm>
          <a:prstGeom prst="rect">
            <a:avLst/>
          </a:prstGeom>
          <a:noFill/>
          <a:ln w="9525">
            <a:solidFill>
              <a:srgbClr val="B62B34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DDL: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CREATE VIEW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SQL alias </a:t>
            </a:r>
            <a:r>
              <a:rPr lang="en-US" b="1" dirty="0" smtClean="0">
                <a:solidFill>
                  <a:srgbClr val="B62B34"/>
                </a:solidFill>
              </a:rPr>
              <a:t>AS </a:t>
            </a:r>
            <a:r>
              <a:rPr lang="en-US" dirty="0" smtClean="0"/>
              <a:t>can be used to give a database table, or a column in a table, a temporary name. </a:t>
            </a:r>
            <a:endParaRPr lang="en-US" dirty="0" smtClean="0">
              <a:solidFill>
                <a:srgbClr val="B62B34"/>
              </a:solidFill>
            </a:endParaRPr>
          </a:p>
          <a:p>
            <a:pPr>
              <a:buNone/>
            </a:pPr>
            <a:endParaRPr lang="cs-CZ" dirty="0"/>
          </a:p>
          <a:p>
            <a:pPr>
              <a:buNone/>
            </a:pPr>
            <a:r>
              <a:rPr lang="cs-CZ" b="1" dirty="0" smtClean="0"/>
              <a:t>SQL </a:t>
            </a:r>
            <a:r>
              <a:rPr lang="cs-CZ" b="1" dirty="0" err="1" smtClean="0"/>
              <a:t>column</a:t>
            </a:r>
            <a:r>
              <a:rPr lang="cs-CZ" b="1" dirty="0" smtClean="0"/>
              <a:t> ALIAS: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6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3717033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SELECT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 [AS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“alias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FROM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WHERE &lt;conditions&gt;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>
                    <a:lumMod val="95000"/>
                  </a:schemeClr>
                </a:solidFill>
              </a:rPr>
              <a:t>SQL DDL 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VIEW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B62B34"/>
                </a:solidFill>
              </a:rPr>
              <a:t>VIEW </a:t>
            </a:r>
            <a:r>
              <a:rPr lang="en-US" dirty="0" smtClean="0"/>
              <a:t>is a virtual table based on the result-set of an SQL </a:t>
            </a:r>
            <a:r>
              <a:rPr lang="en-US" dirty="0" smtClean="0"/>
              <a:t>statement. It contains </a:t>
            </a:r>
            <a:r>
              <a:rPr lang="en-US" dirty="0" smtClean="0"/>
              <a:t>rows and columns, just like a real table.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CREATE AND MANIPULATE A TABLE: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B62B34"/>
                </a:solidFill>
              </a:rPr>
              <a:t>CREATE VIEW 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B62B34"/>
                </a:solidFill>
              </a:rPr>
              <a:t>DROP VIEW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7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DDL: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CREATE VIEW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B62B34"/>
                </a:solidFill>
              </a:rPr>
              <a:t>CREATE VIEW </a:t>
            </a:r>
            <a:r>
              <a:rPr lang="en-US" dirty="0" smtClean="0"/>
              <a:t>create a database view based on specified conditions</a:t>
            </a:r>
          </a:p>
          <a:p>
            <a:pPr>
              <a:buNone/>
            </a:pPr>
            <a:endParaRPr lang="cs-CZ" dirty="0"/>
          </a:p>
          <a:p>
            <a:pPr>
              <a:buNone/>
            </a:pPr>
            <a:r>
              <a:rPr lang="cs-CZ" b="1" dirty="0" smtClean="0"/>
              <a:t>SQL </a:t>
            </a:r>
            <a:r>
              <a:rPr lang="en-US" b="1" dirty="0" smtClean="0"/>
              <a:t>CREATE VIEW </a:t>
            </a:r>
            <a:r>
              <a:rPr lang="cs-CZ" b="1" dirty="0" smtClean="0"/>
              <a:t>syntax: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8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3717033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VIEW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view_name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 AS 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FROM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WHERE &lt;conditions&gt;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DDL: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CREATE VIEW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Create a database view, that selects all the orders with matching customers. </a:t>
            </a:r>
            <a:endParaRPr lang="cs-CZ" i="1" dirty="0" smtClean="0"/>
          </a:p>
          <a:p>
            <a:pPr marL="0" indent="0">
              <a:buNone/>
            </a:pPr>
            <a:endParaRPr lang="en-US" i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9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708920"/>
            <a:ext cx="86409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VIEW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									 				   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order.orderid,order.description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customer.name,customer.address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FROM order INNER JOIN customer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customer.customerid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order.customerid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tbl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581128"/>
            <a:ext cx="5523810" cy="180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2654</TotalTime>
  <Words>287</Words>
  <Application>Microsoft Office PowerPoint</Application>
  <PresentationFormat>Předvádění na obrazovce (4:3)</PresentationFormat>
  <Paragraphs>115</Paragraphs>
  <Slides>12</Slides>
  <Notes>11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Motiv sady Office</vt:lpstr>
      <vt:lpstr>DATABASE SYSTEMS (EIE36E): ALIASES, DDL - VIEW</vt:lpstr>
      <vt:lpstr>Outline &gt; Aliases and VIEWS</vt:lpstr>
      <vt:lpstr>SQL DML: ALIAS</vt:lpstr>
      <vt:lpstr>SQL DML: ALIAS</vt:lpstr>
      <vt:lpstr>SQL DML: ALIAS example</vt:lpstr>
      <vt:lpstr>SQL DDL: CREATE VIEW</vt:lpstr>
      <vt:lpstr>SQL DDL : VIEW</vt:lpstr>
      <vt:lpstr>SQL DDL: CREATE VIEW</vt:lpstr>
      <vt:lpstr>SQL DDL: CREATE VIEW example</vt:lpstr>
      <vt:lpstr>SQL DDL: CREATE VIEW example</vt:lpstr>
      <vt:lpstr>SQL DDL: DROP VIEW</vt:lpstr>
      <vt:lpstr>SQL DDL: DROP VIEW confirmation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(EIE36E): Introduction</dc:title>
  <dc:creator>uzivatel</dc:creator>
  <cp:lastModifiedBy>PH</cp:lastModifiedBy>
  <cp:revision>10</cp:revision>
  <dcterms:created xsi:type="dcterms:W3CDTF">2013-10-15T14:36:04Z</dcterms:created>
  <dcterms:modified xsi:type="dcterms:W3CDTF">2015-11-08T22:34:59Z</dcterms:modified>
</cp:coreProperties>
</file>