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78" r:id="rId3"/>
    <p:sldId id="267" r:id="rId4"/>
    <p:sldId id="261" r:id="rId5"/>
    <p:sldId id="270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2B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0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09B78-CA07-46F6-BB69-1F6BE524B79F}" type="datetimeFigureOut">
              <a:rPr lang="cs-CZ" smtClean="0"/>
              <a:pPr/>
              <a:t>11.11.2022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CEB94-271E-416C-A45B-4121C3445BA1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not</a:t>
            </a:r>
            <a:r>
              <a:rPr lang="en-US" baseline="0" dirty="0"/>
              <a:t> forget to turn </a:t>
            </a:r>
            <a:r>
              <a:rPr lang="en-US" baseline="0" dirty="0" err="1"/>
              <a:t>autocommit</a:t>
            </a:r>
            <a:r>
              <a:rPr lang="en-US" baseline="0" dirty="0"/>
              <a:t> off!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not</a:t>
            </a:r>
            <a:r>
              <a:rPr lang="en-US" baseline="0" dirty="0"/>
              <a:t> forget to turn </a:t>
            </a:r>
            <a:r>
              <a:rPr lang="en-US" baseline="0" dirty="0" err="1"/>
              <a:t>autocommit</a:t>
            </a:r>
            <a:r>
              <a:rPr lang="en-US" baseline="0"/>
              <a:t> off!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not</a:t>
            </a:r>
            <a:r>
              <a:rPr lang="en-US" baseline="0" dirty="0"/>
              <a:t> forget to turn </a:t>
            </a:r>
            <a:r>
              <a:rPr lang="en-US" baseline="0" dirty="0" err="1"/>
              <a:t>autocommit</a:t>
            </a:r>
            <a:r>
              <a:rPr lang="en-US" baseline="0" dirty="0"/>
              <a:t> off!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13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not</a:t>
            </a:r>
            <a:r>
              <a:rPr lang="en-US" baseline="0" dirty="0"/>
              <a:t> forget to turn </a:t>
            </a:r>
            <a:r>
              <a:rPr lang="en-US" baseline="0" dirty="0" err="1"/>
              <a:t>autocommit</a:t>
            </a:r>
            <a:r>
              <a:rPr lang="en-US" baseline="0" dirty="0"/>
              <a:t> off!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not</a:t>
            </a:r>
            <a:r>
              <a:rPr lang="en-US" baseline="0" dirty="0"/>
              <a:t> forget to turn </a:t>
            </a:r>
            <a:r>
              <a:rPr lang="en-US" baseline="0" dirty="0" err="1"/>
              <a:t>autocommit</a:t>
            </a:r>
            <a:r>
              <a:rPr lang="en-US" baseline="0"/>
              <a:t> off!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not</a:t>
            </a:r>
            <a:r>
              <a:rPr lang="en-US" baseline="0" dirty="0"/>
              <a:t> forget to turn </a:t>
            </a:r>
            <a:r>
              <a:rPr lang="en-US" baseline="0" dirty="0" err="1"/>
              <a:t>autocommit</a:t>
            </a:r>
            <a:r>
              <a:rPr lang="en-US" baseline="0" dirty="0"/>
              <a:t> off!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9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not</a:t>
            </a:r>
            <a:r>
              <a:rPr lang="en-US" baseline="0" dirty="0"/>
              <a:t> forget to turn </a:t>
            </a:r>
            <a:r>
              <a:rPr lang="en-US" baseline="0" dirty="0" err="1"/>
              <a:t>autocommit</a:t>
            </a:r>
            <a:r>
              <a:rPr lang="en-US" baseline="0"/>
              <a:t> off!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4313-4430-4F2E-BE8E-57410078F962}" type="datetime1">
              <a:rPr lang="cs-CZ" smtClean="0"/>
              <a:pPr/>
              <a:t>11.11.2022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Database systems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46C6-0F10-4A5B-9D3D-8DBCE2E009E2}" type="datetime1">
              <a:rPr lang="cs-CZ" smtClean="0"/>
              <a:pPr/>
              <a:t>11.11.2022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Database systems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DB30-E9C8-4FA5-BB79-0BCE2A54C7B8}" type="datetime1">
              <a:rPr lang="cs-CZ" smtClean="0"/>
              <a:pPr/>
              <a:t>11.11.2022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Database systems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C4A1-E94E-4284-A2AE-3E126B765F93}" type="datetime1">
              <a:rPr lang="cs-CZ" smtClean="0"/>
              <a:pPr/>
              <a:t>11.11.2022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Database systems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07A8-2173-49EE-B67A-81B86D85E452}" type="datetime1">
              <a:rPr lang="cs-CZ" smtClean="0"/>
              <a:pPr/>
              <a:t>11.11.2022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Database systems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9E38-197D-44AE-8CCD-C6B66629C078}" type="datetime1">
              <a:rPr lang="cs-CZ" smtClean="0"/>
              <a:pPr/>
              <a:t>11.11.2022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Database systems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2DC1-E3AC-42AD-BB57-66D0745C589F}" type="datetime1">
              <a:rPr lang="cs-CZ" smtClean="0"/>
              <a:pPr/>
              <a:t>11.11.2022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Database systems</a:t>
            </a:r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5052-2471-4030-B38F-1A0134007A27}" type="datetime1">
              <a:rPr lang="cs-CZ" smtClean="0"/>
              <a:pPr/>
              <a:t>11.11.2022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Database systems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6FF5-C90F-434A-A119-4B33B24A972A}" type="datetime1">
              <a:rPr lang="cs-CZ" smtClean="0"/>
              <a:pPr/>
              <a:t>11.11.2022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Database systems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AD43-1C13-45A6-B806-91596C681FEB}" type="datetime1">
              <a:rPr lang="cs-CZ" smtClean="0"/>
              <a:pPr/>
              <a:t>11.11.2022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Database systems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C460-6F9D-4B33-AA70-850019B7E813}" type="datetime1">
              <a:rPr lang="cs-CZ" smtClean="0"/>
              <a:pPr/>
              <a:t>11.11.2022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Database systems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7D9F6-D36C-47F8-81E1-36B57377984F}" type="datetime1">
              <a:rPr lang="cs-CZ" smtClean="0"/>
              <a:pPr/>
              <a:t>11.11.2022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Database systems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1196752"/>
            <a:ext cx="9144000" cy="525658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47002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DATABASE SYSTEMS (EIE36E):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Transaction Statements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>
            <a:normAutofit/>
          </a:bodyPr>
          <a:lstStyle/>
          <a:p>
            <a:r>
              <a:rPr lang="cs-CZ" sz="2400" dirty="0">
                <a:solidFill>
                  <a:schemeClr val="bg1">
                    <a:lumMod val="95000"/>
                  </a:schemeClr>
                </a:solidFill>
              </a:rPr>
              <a:t>Doc. Ing. Václav </a:t>
            </a:r>
            <a:r>
              <a:rPr lang="cs-CZ" sz="2400" dirty="0" err="1">
                <a:solidFill>
                  <a:schemeClr val="bg1">
                    <a:lumMod val="95000"/>
                  </a:schemeClr>
                </a:solidFill>
              </a:rPr>
              <a:t>Vostrovský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Ph.D.</a:t>
            </a:r>
            <a:endParaRPr lang="cs-CZ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cs-CZ" sz="2400" dirty="0">
                <a:solidFill>
                  <a:schemeClr val="bg1">
                    <a:lumMod val="95000"/>
                  </a:schemeClr>
                </a:solidFill>
              </a:rPr>
              <a:t> Ing. Petr Hanzlík</a:t>
            </a:r>
          </a:p>
          <a:p>
            <a:endParaRPr lang="cs-CZ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5976664" cy="1415103"/>
          </a:xfrm>
          <a:prstGeom prst="rect">
            <a:avLst/>
          </a:prstGeom>
          <a:noFill/>
          <a:ln w="9525">
            <a:solidFill>
              <a:srgbClr val="B62B34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Transaction Statements: example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10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Database systems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6" name="Zástupný symbol pro obsah 15" descr="tbl6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251520" y="3731240"/>
            <a:ext cx="5612699" cy="2146032"/>
          </a:xfrm>
        </p:spPr>
      </p:pic>
      <p:sp>
        <p:nvSpPr>
          <p:cNvPr id="18" name="TextovéPole 17"/>
          <p:cNvSpPr txBox="1"/>
          <p:nvPr/>
        </p:nvSpPr>
        <p:spPr>
          <a:xfrm>
            <a:off x="251520" y="2156663"/>
            <a:ext cx="864096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INSERT INTO customer </a:t>
            </a:r>
          </a:p>
          <a:p>
            <a:pPr defTabSz="360000">
              <a:tabLst>
                <a:tab pos="62865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VALUES 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KOKS','Antony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Lee','Bern','02.10.1987')</a:t>
            </a:r>
          </a:p>
          <a:p>
            <a:pPr defTabSz="360000">
              <a:tabLst>
                <a:tab pos="62865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SAVEPOINT save1;</a:t>
            </a:r>
          </a:p>
          <a:p>
            <a:pPr defTabSz="360000">
              <a:tabLst>
                <a:tab pos="62865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SELECT * FROM customer;	 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Transaction Statements: example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11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Database systems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sp>
        <p:nvSpPr>
          <p:cNvPr id="14" name="TextovéPole 13"/>
          <p:cNvSpPr txBox="1"/>
          <p:nvPr/>
        </p:nvSpPr>
        <p:spPr>
          <a:xfrm>
            <a:off x="251520" y="2132856"/>
            <a:ext cx="864096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INSERT INTO customer </a:t>
            </a:r>
          </a:p>
          <a:p>
            <a:pPr defTabSz="360000">
              <a:tabLst>
                <a:tab pos="62865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	VALUES 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KOKS','Antony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Lee','Bern','02.10.1987')</a:t>
            </a:r>
          </a:p>
          <a:p>
            <a:pPr defTabSz="360000">
              <a:tabLst>
                <a:tab pos="62865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SELECT * FROM customer;	 	</a:t>
            </a:r>
          </a:p>
        </p:txBody>
      </p:sp>
      <p:pic>
        <p:nvPicPr>
          <p:cNvPr id="13" name="Zástupný symbol pro obsah 12" descr="tbl7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251520" y="3723026"/>
            <a:ext cx="5815873" cy="251428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Transaction Statements: example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12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Database systems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6" name="Zástupný symbol pro obsah 15" descr="tbl6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251520" y="3731240"/>
            <a:ext cx="5612699" cy="2146032"/>
          </a:xfrm>
        </p:spPr>
      </p:pic>
      <p:sp>
        <p:nvSpPr>
          <p:cNvPr id="18" name="TextovéPole 17"/>
          <p:cNvSpPr txBox="1"/>
          <p:nvPr/>
        </p:nvSpPr>
        <p:spPr>
          <a:xfrm>
            <a:off x="251520" y="2156663"/>
            <a:ext cx="864096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ROLLBACK TO save1;</a:t>
            </a:r>
          </a:p>
          <a:p>
            <a:pPr defTabSz="360000">
              <a:tabLst>
                <a:tab pos="62865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SELECT * FROM customer;</a:t>
            </a:r>
          </a:p>
          <a:p>
            <a:pPr defTabSz="360000">
              <a:tabLst>
                <a:tab pos="62865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Transaction Statements: example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 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13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Database systems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251520" y="2134597"/>
            <a:ext cx="864096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ROLLBACK; 	</a:t>
            </a:r>
          </a:p>
          <a:p>
            <a:pPr defTabSz="360000">
              <a:tabLst>
                <a:tab pos="62865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SELECT * FROM customer;</a:t>
            </a:r>
          </a:p>
          <a:p>
            <a:pPr defTabSz="360000">
              <a:tabLst>
                <a:tab pos="628650" algn="l"/>
              </a:tabLst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2" name="Obrázek 11" descr="tbl1.png"/>
          <p:cNvPicPr>
            <a:picLocks noChangeAspect="1"/>
          </p:cNvPicPr>
          <p:nvPr/>
        </p:nvPicPr>
        <p:blipFill>
          <a:blip r:embed="rId4" cstate="print"/>
          <a:srcRect t="3355" b="16115"/>
          <a:stretch>
            <a:fillRect/>
          </a:stretch>
        </p:blipFill>
        <p:spPr>
          <a:xfrm>
            <a:off x="251520" y="3789040"/>
            <a:ext cx="5625397" cy="17281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Outline &gt; Transaction statements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266700" indent="-266700"/>
            <a:r>
              <a:rPr lang="en-US" dirty="0"/>
              <a:t>Transaction statements</a:t>
            </a:r>
          </a:p>
          <a:p>
            <a:pPr marL="266700" indent="-266700"/>
            <a:r>
              <a:rPr lang="en-US" dirty="0"/>
              <a:t>Commit</a:t>
            </a:r>
          </a:p>
          <a:p>
            <a:pPr marL="266700" indent="-266700"/>
            <a:r>
              <a:rPr lang="en-US" dirty="0" err="1"/>
              <a:t>Savepoint</a:t>
            </a:r>
            <a:endParaRPr lang="en-US" dirty="0"/>
          </a:p>
          <a:p>
            <a:pPr marL="266700" indent="-266700"/>
            <a:r>
              <a:rPr lang="en-US" dirty="0"/>
              <a:t>Rollback</a:t>
            </a:r>
          </a:p>
          <a:p>
            <a:pPr marL="266700" indent="-266700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2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Database systems</a:t>
            </a: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Transaction Statements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SQL-Transaction Statements are the subset of SQL, that is also called the Transaction Control Language for SQL (SQL TCL).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transaction is a logical unit of work that contains one or more SQL statements.  The effects of the SQL statements in a transaction can be either all committed (applied) or all rolled back.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3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Database systems</a:t>
            </a: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Transaction Statements: Commit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B62B34"/>
                </a:solidFill>
              </a:rPr>
              <a:t>COMMIT</a:t>
            </a:r>
            <a:r>
              <a:rPr lang="en-US" dirty="0"/>
              <a:t> statement terminates the current transaction and makes all changes under the transaction persistent.  </a:t>
            </a:r>
            <a:endParaRPr lang="cs-CZ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cs-CZ" b="1" dirty="0"/>
              <a:t>SQL COMMIT syntax: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4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Database systems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251520" y="4211796"/>
            <a:ext cx="864096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COMMIT;</a:t>
            </a:r>
          </a:p>
          <a:p>
            <a:pPr defTabSz="360000">
              <a:tabLst>
                <a:tab pos="628650" algn="l"/>
              </a:tabLst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Transaction Statements: 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</a:rPr>
              <a:t>Savepoint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SAVEPOINT</a:t>
            </a:r>
            <a:r>
              <a:rPr lang="en-US" dirty="0"/>
              <a:t> is optional and is used to rollback a partial transaction to the specified </a:t>
            </a:r>
            <a:r>
              <a:rPr lang="en-US" dirty="0" err="1"/>
              <a:t>savepoint</a:t>
            </a:r>
            <a:r>
              <a:rPr lang="en-US" dirty="0"/>
              <a:t>. 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cs-CZ" b="1" dirty="0"/>
              <a:t>SQL COMMIT syntax: </a:t>
            </a: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dirty="0"/>
              <a:t>* </a:t>
            </a:r>
            <a:r>
              <a:rPr lang="en-US" dirty="0" err="1"/>
              <a:t>Savepoint</a:t>
            </a:r>
            <a:r>
              <a:rPr lang="en-US" dirty="0"/>
              <a:t> is not implemented in the web interface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5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Database systems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251520" y="3789040"/>
            <a:ext cx="864096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SAVEPOINT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savepoint_name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60000">
              <a:tabLst>
                <a:tab pos="628650" algn="l"/>
              </a:tabLst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Transaction Statements: Rollback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ROLLBACK</a:t>
            </a:r>
            <a:r>
              <a:rPr lang="en-US" dirty="0"/>
              <a:t> statement terminates the current transaction and restores the data state after last commit. </a:t>
            </a:r>
          </a:p>
          <a:p>
            <a:pPr marL="0" indent="0">
              <a:buNone/>
            </a:pPr>
            <a:endParaRPr lang="en-US" b="1" dirty="0"/>
          </a:p>
          <a:p>
            <a:pPr>
              <a:buNone/>
            </a:pPr>
            <a:r>
              <a:rPr lang="cs-CZ" b="1" dirty="0"/>
              <a:t>SQL </a:t>
            </a:r>
            <a:r>
              <a:rPr lang="en-US" b="1" dirty="0"/>
              <a:t>ROLLBACK</a:t>
            </a:r>
            <a:r>
              <a:rPr lang="cs-CZ" b="1" dirty="0"/>
              <a:t> syntax: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6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Database systems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251520" y="4211796"/>
            <a:ext cx="864096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ROLLBACK  [TO 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savepoint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];</a:t>
            </a:r>
          </a:p>
          <a:p>
            <a:pPr defTabSz="360000">
              <a:tabLst>
                <a:tab pos="628650" algn="l"/>
              </a:tabLst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Transaction Statements: example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Take back a delete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7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Database systems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251520" y="2134597"/>
            <a:ext cx="864096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COMMIT;  // to make sure the last transaction has been 							processed</a:t>
            </a:r>
          </a:p>
          <a:p>
            <a:pPr defTabSz="360000">
              <a:tabLst>
                <a:tab pos="62865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SELECT * FROM customer;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2" name="Obrázek 11" descr="tbl1.png"/>
          <p:cNvPicPr>
            <a:picLocks noChangeAspect="1"/>
          </p:cNvPicPr>
          <p:nvPr/>
        </p:nvPicPr>
        <p:blipFill>
          <a:blip r:embed="rId4" cstate="print"/>
          <a:srcRect t="3355" b="16115"/>
          <a:stretch>
            <a:fillRect/>
          </a:stretch>
        </p:blipFill>
        <p:spPr>
          <a:xfrm>
            <a:off x="251520" y="3284984"/>
            <a:ext cx="5625397" cy="1728192"/>
          </a:xfrm>
          <a:prstGeom prst="rect">
            <a:avLst/>
          </a:prstGeom>
        </p:spPr>
      </p:pic>
      <p:sp>
        <p:nvSpPr>
          <p:cNvPr id="14" name="TextovéPole 13"/>
          <p:cNvSpPr txBox="1"/>
          <p:nvPr/>
        </p:nvSpPr>
        <p:spPr>
          <a:xfrm>
            <a:off x="251520" y="5229200"/>
            <a:ext cx="864096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DELETE customer WHERE name='Aaron Lee‘;</a:t>
            </a:r>
          </a:p>
          <a:p>
            <a:pPr defTabSz="360000">
              <a:tabLst>
                <a:tab pos="62865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SELECT * FROM customer;</a:t>
            </a:r>
          </a:p>
          <a:p>
            <a:pPr defTabSz="360000">
              <a:tabLst>
                <a:tab pos="62865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Transaction Statements: example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3" name="Zástupný symbol pro obsah 12" descr="tbl5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51520" y="1268760"/>
            <a:ext cx="5612699" cy="1498413"/>
          </a:xfrm>
        </p:spPr>
      </p:pic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8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Database systems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2" name="Obrázek 11" descr="tbl1.png"/>
          <p:cNvPicPr>
            <a:picLocks noChangeAspect="1"/>
          </p:cNvPicPr>
          <p:nvPr/>
        </p:nvPicPr>
        <p:blipFill>
          <a:blip r:embed="rId5" cstate="print"/>
          <a:srcRect t="3355" b="16115"/>
          <a:stretch>
            <a:fillRect/>
          </a:stretch>
        </p:blipFill>
        <p:spPr>
          <a:xfrm>
            <a:off x="251520" y="4221088"/>
            <a:ext cx="5625397" cy="1728192"/>
          </a:xfrm>
          <a:prstGeom prst="rect">
            <a:avLst/>
          </a:prstGeom>
        </p:spPr>
      </p:pic>
      <p:sp>
        <p:nvSpPr>
          <p:cNvPr id="14" name="TextovéPole 13"/>
          <p:cNvSpPr txBox="1"/>
          <p:nvPr/>
        </p:nvSpPr>
        <p:spPr>
          <a:xfrm>
            <a:off x="251520" y="3068960"/>
            <a:ext cx="864096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ROLLBACK; </a:t>
            </a:r>
          </a:p>
          <a:p>
            <a:pPr defTabSz="360000">
              <a:tabLst>
                <a:tab pos="62865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SELECT * FROM customer;</a:t>
            </a:r>
          </a:p>
          <a:p>
            <a:pPr defTabSz="360000">
              <a:tabLst>
                <a:tab pos="628650" algn="l"/>
              </a:tabLst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Transaction Statements: example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Create a </a:t>
            </a:r>
            <a:r>
              <a:rPr lang="en-US" i="1" dirty="0" err="1"/>
              <a:t>savepoint</a:t>
            </a:r>
            <a:r>
              <a:rPr lang="en-US" i="1" dirty="0"/>
              <a:t>, return data to past state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9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Database systems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251520" y="2134597"/>
            <a:ext cx="864096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COMMIT;  // to make sure the last transaction has been 							processed</a:t>
            </a:r>
          </a:p>
          <a:p>
            <a:pPr defTabSz="360000">
              <a:tabLst>
                <a:tab pos="62865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SELECT * FROM customer;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2" name="Obrázek 11" descr="tbl1.png"/>
          <p:cNvPicPr>
            <a:picLocks noChangeAspect="1"/>
          </p:cNvPicPr>
          <p:nvPr/>
        </p:nvPicPr>
        <p:blipFill>
          <a:blip r:embed="rId4" cstate="print"/>
          <a:srcRect t="3355" b="16115"/>
          <a:stretch>
            <a:fillRect/>
          </a:stretch>
        </p:blipFill>
        <p:spPr>
          <a:xfrm>
            <a:off x="251520" y="3789040"/>
            <a:ext cx="5625397" cy="17281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4042</TotalTime>
  <Words>499</Words>
  <Application>Microsoft Office PowerPoint</Application>
  <PresentationFormat>On-screen Show (4:3)</PresentationFormat>
  <Paragraphs>107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Motiv sady Office</vt:lpstr>
      <vt:lpstr>DATABASE SYSTEMS (EIE36E): Transaction Statements</vt:lpstr>
      <vt:lpstr>Outline &gt; Transaction statements</vt:lpstr>
      <vt:lpstr>Transaction Statements</vt:lpstr>
      <vt:lpstr>Transaction Statements: Commit</vt:lpstr>
      <vt:lpstr>Transaction Statements: Savepoint</vt:lpstr>
      <vt:lpstr>Transaction Statements: Rollback</vt:lpstr>
      <vt:lpstr>Transaction Statements: example</vt:lpstr>
      <vt:lpstr>Transaction Statements: example</vt:lpstr>
      <vt:lpstr>Transaction Statements: example</vt:lpstr>
      <vt:lpstr>Transaction Statements: example</vt:lpstr>
      <vt:lpstr>Transaction Statements: example</vt:lpstr>
      <vt:lpstr>Transaction Statements: example</vt:lpstr>
      <vt:lpstr>Transaction Statements: example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(EIE36E): Introduction</dc:title>
  <dc:creator>uzivatel</dc:creator>
  <cp:lastModifiedBy>Hanzlík Petr</cp:lastModifiedBy>
  <cp:revision>8</cp:revision>
  <dcterms:created xsi:type="dcterms:W3CDTF">2013-10-15T14:36:04Z</dcterms:created>
  <dcterms:modified xsi:type="dcterms:W3CDTF">2022-11-11T06:13:56Z</dcterms:modified>
</cp:coreProperties>
</file>