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67" r:id="rId4"/>
    <p:sldId id="276" r:id="rId5"/>
    <p:sldId id="271" r:id="rId6"/>
    <p:sldId id="281" r:id="rId7"/>
    <p:sldId id="277" r:id="rId8"/>
    <p:sldId id="278" r:id="rId9"/>
    <p:sldId id="279" r:id="rId10"/>
    <p:sldId id="280" r:id="rId11"/>
    <p:sldId id="282" r:id="rId12"/>
    <p:sldId id="274" r:id="rId13"/>
    <p:sldId id="286" r:id="rId14"/>
    <p:sldId id="289" r:id="rId15"/>
    <p:sldId id="290" r:id="rId16"/>
    <p:sldId id="275" r:id="rId17"/>
    <p:sldId id="283" r:id="rId18"/>
    <p:sldId id="287" r:id="rId19"/>
    <p:sldId id="284" r:id="rId20"/>
    <p:sldId id="285" r:id="rId21"/>
    <p:sldId id="269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6" autoAdjust="0"/>
  </p:normalViewPr>
  <p:slideViewPr>
    <p:cSldViewPr>
      <p:cViewPr varScale="1">
        <p:scale>
          <a:sx n="131" d="100"/>
          <a:sy n="131" d="100"/>
        </p:scale>
        <p:origin x="26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24.11.2017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83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whole primary key must be referenced in a foreign key.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21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 (but possible) to search the table for any particular hobby that a person might have</a:t>
            </a:r>
          </a:p>
          <a:p>
            <a:r>
              <a:rPr lang="en-US" dirty="0"/>
              <a:t>Impossible to create a query that will individually list the hobbies that are shown in the table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SYSTEMS (EIE36E):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Database Normalization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>
                <a:solidFill>
                  <a:schemeClr val="bg1">
                    <a:lumMod val="95000"/>
                  </a:schemeClr>
                </a:solidFill>
              </a:rPr>
              <a:t>Vostrovský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Eliminate multi-valued attributes: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sz="2400" dirty="0"/>
          </a:p>
          <a:p>
            <a:pPr marL="354013" indent="-354013">
              <a:buNone/>
            </a:pPr>
            <a:r>
              <a:rPr lang="en-US" sz="2400" dirty="0"/>
              <a:t>								* </a:t>
            </a:r>
            <a:r>
              <a:rPr lang="en-US" sz="2000" dirty="0"/>
              <a:t>By Tom Jewett</a:t>
            </a: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988840"/>
            <a:ext cx="5976664" cy="41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Choosing a primary key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/>
            <a:r>
              <a:rPr lang="en-US" dirty="0"/>
              <a:t>Primary key </a:t>
            </a:r>
            <a:r>
              <a:rPr lang="en-US" u="sng" dirty="0"/>
              <a:t>UNIQUELY</a:t>
            </a:r>
            <a:r>
              <a:rPr lang="en-US" dirty="0"/>
              <a:t> identifies a row</a:t>
            </a:r>
          </a:p>
          <a:p>
            <a:pPr marL="354013" indent="-354013"/>
            <a:r>
              <a:rPr lang="en-US" dirty="0"/>
              <a:t>Does not have to be a single value!</a:t>
            </a:r>
          </a:p>
          <a:p>
            <a:pPr marL="354013" indent="-354013"/>
            <a:r>
              <a:rPr lang="en-US" dirty="0"/>
              <a:t>Composite (compound) key – consists of multiple attributes</a:t>
            </a:r>
          </a:p>
          <a:p>
            <a:pPr marL="354013" indent="-354013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normal form (2NF)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/>
            <a:r>
              <a:rPr lang="en-US" dirty="0"/>
              <a:t>First normal form</a:t>
            </a:r>
          </a:p>
          <a:p>
            <a:pPr marL="354013" indent="-354013"/>
            <a:r>
              <a:rPr lang="en-US" dirty="0"/>
              <a:t>No partial functional dependencies </a:t>
            </a:r>
          </a:p>
          <a:p>
            <a:pPr marL="354013" indent="-354013"/>
            <a:r>
              <a:rPr lang="en-US" dirty="0"/>
              <a:t>non-key elements must depend on every part of the primary key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normal form (2NF)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9" y="2675548"/>
            <a:ext cx="8568952" cy="10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normal form (2NF)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9" y="2675548"/>
            <a:ext cx="8568952" cy="104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AutoShape 1035"/>
          <p:cNvSpPr>
            <a:spLocks noChangeArrowheads="1"/>
          </p:cNvSpPr>
          <p:nvPr/>
        </p:nvSpPr>
        <p:spPr bwMode="auto">
          <a:xfrm>
            <a:off x="1763688" y="1772816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1" name="Rectangle 1041"/>
          <p:cNvSpPr>
            <a:spLocks noChangeArrowheads="1"/>
          </p:cNvSpPr>
          <p:nvPr/>
        </p:nvSpPr>
        <p:spPr bwMode="auto">
          <a:xfrm>
            <a:off x="5436096" y="1772816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2" name="Rectangle 1041"/>
          <p:cNvSpPr>
            <a:spLocks noChangeArrowheads="1"/>
          </p:cNvSpPr>
          <p:nvPr/>
        </p:nvSpPr>
        <p:spPr bwMode="auto">
          <a:xfrm>
            <a:off x="6876256" y="1772816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3" name="Rectangle 1040"/>
          <p:cNvSpPr>
            <a:spLocks noChangeArrowheads="1"/>
          </p:cNvSpPr>
          <p:nvPr/>
        </p:nvSpPr>
        <p:spPr bwMode="auto">
          <a:xfrm>
            <a:off x="1835696" y="1628800"/>
            <a:ext cx="5256584" cy="1440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4" name="AutoShape 1035"/>
          <p:cNvSpPr>
            <a:spLocks noChangeArrowheads="1"/>
          </p:cNvSpPr>
          <p:nvPr/>
        </p:nvSpPr>
        <p:spPr bwMode="auto">
          <a:xfrm flipV="1">
            <a:off x="2699792" y="3717032"/>
            <a:ext cx="279648" cy="1233264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5" name="Rectangle 1041"/>
          <p:cNvSpPr>
            <a:spLocks noChangeArrowheads="1"/>
          </p:cNvSpPr>
          <p:nvPr/>
        </p:nvSpPr>
        <p:spPr bwMode="auto">
          <a:xfrm>
            <a:off x="4067944" y="3717032"/>
            <a:ext cx="144016" cy="108012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6" name="Rectangle 1040"/>
          <p:cNvSpPr>
            <a:spLocks noChangeArrowheads="1"/>
          </p:cNvSpPr>
          <p:nvPr/>
        </p:nvSpPr>
        <p:spPr bwMode="auto">
          <a:xfrm>
            <a:off x="2771800" y="4797152"/>
            <a:ext cx="1440160" cy="1440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7" name="Zástupný symbol pro obsah 2"/>
          <p:cNvSpPr txBox="1">
            <a:spLocks/>
          </p:cNvSpPr>
          <p:nvPr/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noProof="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noProof="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noProof="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/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/>
              <a:t>Eliminate functional dependencies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CE665-9DF7-4451-8C4D-BB1F5603EECB}"/>
              </a:ext>
            </a:extLst>
          </p:cNvPr>
          <p:cNvSpPr/>
          <p:nvPr/>
        </p:nvSpPr>
        <p:spPr>
          <a:xfrm>
            <a:off x="7028656" y="1412776"/>
            <a:ext cx="423664" cy="470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Second normal form (2NF)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628800"/>
            <a:ext cx="8502154" cy="40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Third normal form (3NF)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/>
            <a:r>
              <a:rPr lang="en-US" dirty="0"/>
              <a:t>Second normal form</a:t>
            </a:r>
          </a:p>
          <a:p>
            <a:pPr marL="354013" indent="-354013"/>
            <a:r>
              <a:rPr lang="en-US" dirty="0"/>
              <a:t>No transitive functional dependencies</a:t>
            </a:r>
          </a:p>
          <a:p>
            <a:pPr marL="354013" indent="-354013"/>
            <a:r>
              <a:rPr lang="en-US" dirty="0"/>
              <a:t>There are no non-key attributes that depend on another non-key attribute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r>
              <a:rPr lang="en-US" dirty="0"/>
              <a:t>* IF A-&gt;B and B-&gt;C then A-&gt;C</a:t>
            </a:r>
          </a:p>
          <a:p>
            <a:pPr marL="354013" indent="-354013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Third normal form (3NF)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 cstate="print"/>
          <a:srcRect l="9741" t="38450" r="47735" b="44750"/>
          <a:stretch>
            <a:fillRect/>
          </a:stretch>
        </p:blipFill>
        <p:spPr bwMode="auto">
          <a:xfrm>
            <a:off x="395536" y="2780928"/>
            <a:ext cx="838024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Third normal form (3NF)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cs-CZ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 l="9741" t="38450" r="47735" b="45800"/>
          <a:stretch>
            <a:fillRect/>
          </a:stretch>
        </p:blipFill>
        <p:spPr bwMode="auto">
          <a:xfrm>
            <a:off x="251520" y="2420888"/>
            <a:ext cx="864096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Third normal form (3NF)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Transitive dependencies </a:t>
            </a:r>
            <a:endParaRPr lang="cs-CZ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4" cstate="print"/>
          <a:srcRect l="9741" t="38450" r="47735" b="44750"/>
          <a:stretch>
            <a:fillRect/>
          </a:stretch>
        </p:blipFill>
        <p:spPr bwMode="auto">
          <a:xfrm>
            <a:off x="251520" y="3429000"/>
            <a:ext cx="865958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035"/>
          <p:cNvSpPr>
            <a:spLocks noChangeArrowheads="1"/>
          </p:cNvSpPr>
          <p:nvPr/>
        </p:nvSpPr>
        <p:spPr bwMode="auto">
          <a:xfrm>
            <a:off x="827584" y="2492896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1" name="Rectangle 1040"/>
          <p:cNvSpPr>
            <a:spLocks noChangeArrowheads="1"/>
          </p:cNvSpPr>
          <p:nvPr/>
        </p:nvSpPr>
        <p:spPr bwMode="auto">
          <a:xfrm>
            <a:off x="971600" y="2492896"/>
            <a:ext cx="7485112" cy="1440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2" name="Rectangle 1041"/>
          <p:cNvSpPr>
            <a:spLocks noChangeArrowheads="1"/>
          </p:cNvSpPr>
          <p:nvPr/>
        </p:nvSpPr>
        <p:spPr bwMode="auto">
          <a:xfrm>
            <a:off x="8316416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3" name="Rectangle 1041"/>
          <p:cNvSpPr>
            <a:spLocks noChangeArrowheads="1"/>
          </p:cNvSpPr>
          <p:nvPr/>
        </p:nvSpPr>
        <p:spPr bwMode="auto">
          <a:xfrm>
            <a:off x="7092280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5" name="Rectangle 1041"/>
          <p:cNvSpPr>
            <a:spLocks noChangeArrowheads="1"/>
          </p:cNvSpPr>
          <p:nvPr/>
        </p:nvSpPr>
        <p:spPr bwMode="auto">
          <a:xfrm>
            <a:off x="5868144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6" name="Rectangle 1041"/>
          <p:cNvSpPr>
            <a:spLocks noChangeArrowheads="1"/>
          </p:cNvSpPr>
          <p:nvPr/>
        </p:nvSpPr>
        <p:spPr bwMode="auto">
          <a:xfrm>
            <a:off x="4499992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7" name="Rectangle 1041"/>
          <p:cNvSpPr>
            <a:spLocks noChangeArrowheads="1"/>
          </p:cNvSpPr>
          <p:nvPr/>
        </p:nvSpPr>
        <p:spPr bwMode="auto">
          <a:xfrm>
            <a:off x="3203848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2051720" y="2564904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19" name="AutoShape 1035"/>
          <p:cNvSpPr>
            <a:spLocks noChangeArrowheads="1"/>
          </p:cNvSpPr>
          <p:nvPr/>
        </p:nvSpPr>
        <p:spPr bwMode="auto">
          <a:xfrm>
            <a:off x="5796136" y="1484784"/>
            <a:ext cx="228600" cy="990600"/>
          </a:xfrm>
          <a:prstGeom prst="downArrow">
            <a:avLst>
              <a:gd name="adj1" fmla="val 50000"/>
              <a:gd name="adj2" fmla="val 108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20" name="Rectangle 1041"/>
          <p:cNvSpPr>
            <a:spLocks noChangeArrowheads="1"/>
          </p:cNvSpPr>
          <p:nvPr/>
        </p:nvSpPr>
        <p:spPr bwMode="auto">
          <a:xfrm>
            <a:off x="7092280" y="1628800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21" name="Rectangle 1041"/>
          <p:cNvSpPr>
            <a:spLocks noChangeArrowheads="1"/>
          </p:cNvSpPr>
          <p:nvPr/>
        </p:nvSpPr>
        <p:spPr bwMode="auto">
          <a:xfrm>
            <a:off x="8316416" y="1628800"/>
            <a:ext cx="1524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  <p:sp>
        <p:nvSpPr>
          <p:cNvPr id="22" name="Rectangle 1040"/>
          <p:cNvSpPr>
            <a:spLocks noChangeArrowheads="1"/>
          </p:cNvSpPr>
          <p:nvPr/>
        </p:nvSpPr>
        <p:spPr bwMode="auto">
          <a:xfrm>
            <a:off x="5868144" y="1484784"/>
            <a:ext cx="2592288" cy="14401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cs-CZ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Outline &gt;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r>
              <a:rPr lang="en-US" dirty="0"/>
              <a:t>Database normalization</a:t>
            </a:r>
          </a:p>
          <a:p>
            <a:r>
              <a:rPr lang="en-US" dirty="0"/>
              <a:t>Principle and advantages</a:t>
            </a:r>
          </a:p>
          <a:p>
            <a:r>
              <a:rPr lang="en-US" dirty="0"/>
              <a:t>Normal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0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Third normal form (3NF)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the </a:t>
            </a:r>
            <a:r>
              <a:rPr lang="en-US" dirty="0" err="1"/>
              <a:t>subkey</a:t>
            </a:r>
            <a:endParaRPr lang="cs-CZ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2348880"/>
            <a:ext cx="643709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Composite primary key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62B34"/>
                </a:solidFill>
              </a:rPr>
              <a:t>Primary key </a:t>
            </a:r>
            <a:r>
              <a:rPr lang="en-US" dirty="0"/>
              <a:t>that includes multiple columns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ORACLE composite PK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3834914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CREATE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		column1 DATATYPE,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		column2 DATATYPE,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		…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PRIMARY KEY (column1, column2, …));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is DB normalization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 of applying a set of rules to your database design, mostly to achieve minimum redundancy in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Stepwise, reversible process of replacing a given set of relation with relation of a simpler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DB normalization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r>
              <a:rPr lang="en-US" dirty="0"/>
              <a:t>Can start with universal relation U</a:t>
            </a:r>
          </a:p>
          <a:p>
            <a:r>
              <a:rPr lang="en-US" dirty="0"/>
              <a:t>Can be executed after implementation-level diagram is created (ER diagram, Class diagram..)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/>
            <a:r>
              <a:rPr lang="en-US" dirty="0"/>
              <a:t>All attributes must be atomic</a:t>
            </a:r>
          </a:p>
          <a:p>
            <a:pPr marL="354013" indent="-354013"/>
            <a:r>
              <a:rPr lang="en-US" dirty="0"/>
              <a:t>No repeating groups of columns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/>
            <a:r>
              <a:rPr lang="en-US" dirty="0"/>
              <a:t> Identify each row with a unique column or set of columns (the primary key)</a:t>
            </a:r>
          </a:p>
          <a:p>
            <a:pPr marL="354013" indent="-354013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Remove repeating attributes: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sz="2400" dirty="0"/>
          </a:p>
          <a:p>
            <a:pPr marL="354013" indent="-354013">
              <a:buNone/>
            </a:pPr>
            <a:r>
              <a:rPr lang="en-US" sz="2400" dirty="0"/>
              <a:t>								* </a:t>
            </a:r>
            <a:r>
              <a:rPr lang="en-US" sz="2000" dirty="0"/>
              <a:t>By Tom Jewett</a:t>
            </a: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 l="844" r="1307"/>
          <a:stretch>
            <a:fillRect/>
          </a:stretch>
        </p:blipFill>
        <p:spPr bwMode="auto">
          <a:xfrm>
            <a:off x="179512" y="2389850"/>
            <a:ext cx="8784976" cy="35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Remove repeating attributes: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sz="2400" dirty="0"/>
          </a:p>
          <a:p>
            <a:pPr marL="354013" indent="-354013">
              <a:buNone/>
            </a:pPr>
            <a:r>
              <a:rPr lang="en-US" sz="2400" dirty="0"/>
              <a:t>								* </a:t>
            </a:r>
            <a:r>
              <a:rPr lang="en-US" sz="2000" dirty="0"/>
              <a:t>By Tom Jewett</a:t>
            </a: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 l="844" r="1307"/>
          <a:stretch>
            <a:fillRect/>
          </a:stretch>
        </p:blipFill>
        <p:spPr bwMode="auto">
          <a:xfrm>
            <a:off x="179512" y="2389850"/>
            <a:ext cx="8784976" cy="35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Remove repeating attributes: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sz="2400" dirty="0"/>
          </a:p>
          <a:p>
            <a:pPr marL="354013" indent="-354013">
              <a:buNone/>
            </a:pPr>
            <a:r>
              <a:rPr lang="en-US" sz="2400" dirty="0"/>
              <a:t>								* </a:t>
            </a:r>
            <a:r>
              <a:rPr lang="en-US" sz="2000" dirty="0"/>
              <a:t>By Tom Jewett</a:t>
            </a: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204864"/>
            <a:ext cx="6984776" cy="382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First normal form (1NF)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54013" indent="-354013">
              <a:buNone/>
            </a:pPr>
            <a:r>
              <a:rPr lang="en-US" dirty="0"/>
              <a:t>Eliminate multi-valued attributes:</a:t>
            </a:r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sz="2400" dirty="0"/>
          </a:p>
          <a:p>
            <a:pPr marL="354013" indent="-354013">
              <a:buNone/>
            </a:pPr>
            <a:r>
              <a:rPr lang="en-US" sz="2400" dirty="0"/>
              <a:t>								* </a:t>
            </a:r>
            <a:r>
              <a:rPr lang="en-US" sz="2000" dirty="0"/>
              <a:t>By Tom Jewett</a:t>
            </a:r>
            <a:endParaRPr lang="en-US" dirty="0"/>
          </a:p>
          <a:p>
            <a:pPr marL="354013" indent="-354013">
              <a:buNone/>
            </a:pPr>
            <a:endParaRPr lang="en-US" dirty="0"/>
          </a:p>
          <a:p>
            <a:pPr marL="354013" indent="-354013"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060848"/>
            <a:ext cx="6192688" cy="412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4801</TotalTime>
  <Words>457</Words>
  <Application>Microsoft Office PowerPoint</Application>
  <PresentationFormat>On-screen Show (4:3)</PresentationFormat>
  <Paragraphs>178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Motiv sady Office</vt:lpstr>
      <vt:lpstr>DATABASE SYSTEMS (EIE36E): Database Normalization</vt:lpstr>
      <vt:lpstr>Outline &gt;</vt:lpstr>
      <vt:lpstr>What is DB normalization</vt:lpstr>
      <vt:lpstr>DB normalization </vt:lpstr>
      <vt:lpstr>First normal form (1NF)</vt:lpstr>
      <vt:lpstr>First normal form (1NF)</vt:lpstr>
      <vt:lpstr>First normal form (1NF)</vt:lpstr>
      <vt:lpstr>First normal form (1NF)</vt:lpstr>
      <vt:lpstr>First normal form (1NF)</vt:lpstr>
      <vt:lpstr>First normal form (1NF)</vt:lpstr>
      <vt:lpstr>Choosing a primary key</vt:lpstr>
      <vt:lpstr>Second normal form (2NF)</vt:lpstr>
      <vt:lpstr>Second normal form (2NF)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Third normal form (3NF)</vt:lpstr>
      <vt:lpstr>Third normal form (3NF)</vt:lpstr>
      <vt:lpstr>Composite primary key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Petr Hanzlík</cp:lastModifiedBy>
  <cp:revision>9</cp:revision>
  <dcterms:created xsi:type="dcterms:W3CDTF">2013-10-15T14:36:04Z</dcterms:created>
  <dcterms:modified xsi:type="dcterms:W3CDTF">2017-11-24T06:23:44Z</dcterms:modified>
</cp:coreProperties>
</file>