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278" r:id="rId3"/>
    <p:sldId id="279" r:id="rId4"/>
    <p:sldId id="281" r:id="rId5"/>
    <p:sldId id="271" r:id="rId6"/>
    <p:sldId id="282" r:id="rId7"/>
    <p:sldId id="283" r:id="rId8"/>
    <p:sldId id="284" r:id="rId9"/>
    <p:sldId id="292" r:id="rId10"/>
    <p:sldId id="293" r:id="rId11"/>
    <p:sldId id="294" r:id="rId12"/>
    <p:sldId id="285" r:id="rId13"/>
    <p:sldId id="295" r:id="rId14"/>
    <p:sldId id="280" r:id="rId15"/>
    <p:sldId id="287" r:id="rId16"/>
    <p:sldId id="286" r:id="rId17"/>
    <p:sldId id="296" r:id="rId18"/>
    <p:sldId id="291" r:id="rId19"/>
    <p:sldId id="290" r:id="rId20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62B34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2" autoAdjust="0"/>
    <p:restoredTop sz="77778" autoAdjust="0"/>
  </p:normalViewPr>
  <p:slideViewPr>
    <p:cSldViewPr>
      <p:cViewPr varScale="1">
        <p:scale>
          <a:sx n="68" d="100"/>
          <a:sy n="68" d="100"/>
        </p:scale>
        <p:origin x="-1858" y="-9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09B78-CA07-46F6-BB69-1F6BE524B79F}" type="datetimeFigureOut">
              <a:rPr lang="cs-CZ" smtClean="0"/>
              <a:pPr/>
              <a:t>18.11.2015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ACEB94-271E-416C-A45B-4121C3445BA1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2</a:t>
            </a:fld>
            <a:endParaRPr lang="cs-CZ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11</a:t>
            </a:fld>
            <a:endParaRPr lang="cs-CZ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12</a:t>
            </a:fld>
            <a:endParaRPr lang="cs-CZ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13</a:t>
            </a:fld>
            <a:endParaRPr lang="cs-CZ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14</a:t>
            </a:fld>
            <a:endParaRPr lang="cs-CZ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15</a:t>
            </a:fld>
            <a:endParaRPr lang="cs-CZ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16</a:t>
            </a:fld>
            <a:endParaRPr lang="cs-CZ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17</a:t>
            </a:fld>
            <a:endParaRPr lang="cs-CZ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18</a:t>
            </a:fld>
            <a:endParaRPr lang="cs-CZ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19</a:t>
            </a:fld>
            <a:endParaRPr lang="cs-CZ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TABLE Authors (id Number(10,0) PRIMARY KEY, name </a:t>
            </a:r>
            <a:r>
              <a:rPr lang="en-US" dirty="0" err="1" smtClean="0"/>
              <a:t>varchar</a:t>
            </a:r>
            <a:r>
              <a:rPr lang="en-US" dirty="0" smtClean="0"/>
              <a:t>(40), surname </a:t>
            </a:r>
            <a:r>
              <a:rPr lang="en-US" dirty="0" err="1" smtClean="0"/>
              <a:t>varchar</a:t>
            </a:r>
            <a:r>
              <a:rPr lang="en-US" dirty="0" smtClean="0"/>
              <a:t>(30), username </a:t>
            </a:r>
            <a:r>
              <a:rPr lang="en-US" dirty="0" err="1" smtClean="0"/>
              <a:t>varchar</a:t>
            </a:r>
            <a:r>
              <a:rPr lang="en-US" dirty="0" smtClean="0"/>
              <a:t>(30));</a:t>
            </a:r>
          </a:p>
          <a:p>
            <a:endParaRPr lang="en-US" dirty="0" smtClean="0"/>
          </a:p>
          <a:p>
            <a:r>
              <a:rPr lang="en-US" dirty="0" smtClean="0"/>
              <a:t>CREATE TABLE Posts (id Number(10,0) PRIMARY KEY, created DATE, </a:t>
            </a:r>
            <a:r>
              <a:rPr lang="en-US" dirty="0" err="1" smtClean="0"/>
              <a:t>author_id</a:t>
            </a:r>
            <a:r>
              <a:rPr lang="en-US" dirty="0" smtClean="0"/>
              <a:t> Number(10,0), </a:t>
            </a:r>
            <a:r>
              <a:rPr lang="en-US" dirty="0" err="1" smtClean="0"/>
              <a:t>post_text</a:t>
            </a:r>
            <a:r>
              <a:rPr lang="en-US" dirty="0" smtClean="0"/>
              <a:t> CLOB, FOREIGN KEY (</a:t>
            </a:r>
            <a:r>
              <a:rPr lang="en-US" dirty="0" err="1" smtClean="0"/>
              <a:t>author_id</a:t>
            </a:r>
            <a:r>
              <a:rPr lang="en-US" dirty="0" smtClean="0"/>
              <a:t>) REFERENCES authors(id));</a:t>
            </a:r>
          </a:p>
          <a:p>
            <a:endParaRPr lang="en-US" dirty="0" smtClean="0"/>
          </a:p>
          <a:p>
            <a:r>
              <a:rPr lang="en-US" dirty="0" smtClean="0"/>
              <a:t>VARCHAR //</a:t>
            </a:r>
            <a:r>
              <a:rPr lang="en-US" baseline="0" dirty="0" smtClean="0"/>
              <a:t> only up to 4000 bytes</a:t>
            </a:r>
          </a:p>
          <a:p>
            <a:endParaRPr lang="en-US" baseline="0" dirty="0" smtClean="0"/>
          </a:p>
          <a:p>
            <a:endParaRPr lang="en-US" dirty="0" smtClean="0"/>
          </a:p>
          <a:p>
            <a:r>
              <a:rPr lang="en-US" dirty="0" smtClean="0"/>
              <a:t>INSERT INTO Authors VALUES (1, 'Johan', 'Bach', 'JB');</a:t>
            </a:r>
          </a:p>
          <a:p>
            <a:r>
              <a:rPr lang="en-US" dirty="0" smtClean="0"/>
              <a:t>INSERT INTO Authors VALUES (2, 'Antonio', 'Vivaldi', 'Anthony');</a:t>
            </a:r>
          </a:p>
          <a:p>
            <a:r>
              <a:rPr lang="en-US" dirty="0" smtClean="0"/>
              <a:t>INSERT INTO Authors VALUES (3, 'Wolfgang', 'Mozart', '</a:t>
            </a:r>
            <a:r>
              <a:rPr lang="en-US" dirty="0" err="1" smtClean="0"/>
              <a:t>Wolfi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INSERT INTO Authors VALUES (4, '</a:t>
            </a:r>
            <a:r>
              <a:rPr lang="en-US" dirty="0" err="1" smtClean="0"/>
              <a:t>Antonin</a:t>
            </a:r>
            <a:r>
              <a:rPr lang="en-US" dirty="0" smtClean="0"/>
              <a:t>', 'Dvorak', '</a:t>
            </a:r>
            <a:r>
              <a:rPr lang="en-US" dirty="0" err="1" smtClean="0"/>
              <a:t>TonyD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INSERT INTO Posts VALUES (1, </a:t>
            </a:r>
            <a:r>
              <a:rPr lang="en-US" dirty="0" err="1" smtClean="0"/>
              <a:t>current_date</a:t>
            </a:r>
            <a:r>
              <a:rPr lang="en-US" dirty="0" smtClean="0"/>
              <a:t>, 1, 'How do you turn this on?');</a:t>
            </a:r>
          </a:p>
          <a:p>
            <a:r>
              <a:rPr lang="en-US" dirty="0" smtClean="0"/>
              <a:t>INSERT INTO Posts VALUES (2, </a:t>
            </a:r>
            <a:r>
              <a:rPr lang="en-US" dirty="0" err="1" smtClean="0"/>
              <a:t>current_date</a:t>
            </a:r>
            <a:r>
              <a:rPr lang="en-US" dirty="0" smtClean="0"/>
              <a:t>, 2, 'A CLOB (Character Large Object) is an Oracle data type');</a:t>
            </a:r>
          </a:p>
          <a:p>
            <a:r>
              <a:rPr lang="en-US" dirty="0" smtClean="0"/>
              <a:t>INSERT INTO Posts VALUES (3, </a:t>
            </a:r>
            <a:r>
              <a:rPr lang="en-US" dirty="0" err="1" smtClean="0"/>
              <a:t>current_date</a:t>
            </a:r>
            <a:r>
              <a:rPr lang="en-US" dirty="0" smtClean="0"/>
              <a:t>, 2, 'SYSDATE returns the current date and time set for the operating system on which the database resides.');</a:t>
            </a:r>
          </a:p>
          <a:p>
            <a:r>
              <a:rPr lang="en-US" dirty="0" smtClean="0"/>
              <a:t>INSERT INTO Posts VALUES (4, </a:t>
            </a:r>
            <a:r>
              <a:rPr lang="en-US" dirty="0" err="1" smtClean="0"/>
              <a:t>current_date</a:t>
            </a:r>
            <a:r>
              <a:rPr lang="en-US" dirty="0" smtClean="0"/>
              <a:t>, 3, 'This section discusses the different types of Oracle Text indexes, their structure, the indexing process, and limitations.');</a:t>
            </a:r>
          </a:p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3</a:t>
            </a:fld>
            <a:endParaRPr lang="cs-CZ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r>
              <a:rPr lang="en-US" dirty="0" smtClean="0"/>
              <a:t>INSERT INTO Authors VALUES (1, 'Johan', 'Bach', 'JB');</a:t>
            </a:r>
          </a:p>
          <a:p>
            <a:r>
              <a:rPr lang="en-US" dirty="0" smtClean="0"/>
              <a:t>INSERT INTO Authors VALUES (2, 'Antonio', 'Vivaldi', 'Anthony');</a:t>
            </a:r>
          </a:p>
          <a:p>
            <a:r>
              <a:rPr lang="en-US" dirty="0" smtClean="0"/>
              <a:t>INSERT INTO Authors VALUES (3, 'Wolfgang', 'Mozart', '</a:t>
            </a:r>
            <a:r>
              <a:rPr lang="en-US" dirty="0" err="1" smtClean="0"/>
              <a:t>Wolfi</a:t>
            </a:r>
            <a:r>
              <a:rPr lang="en-US" dirty="0" smtClean="0"/>
              <a:t>');</a:t>
            </a:r>
          </a:p>
          <a:p>
            <a:r>
              <a:rPr lang="en-US" dirty="0" smtClean="0"/>
              <a:t>INSERT INTO Authors VALUES (4, '</a:t>
            </a:r>
            <a:r>
              <a:rPr lang="en-US" dirty="0" err="1" smtClean="0"/>
              <a:t>Antonin</a:t>
            </a:r>
            <a:r>
              <a:rPr lang="en-US" dirty="0" smtClean="0"/>
              <a:t>', 'Dvorak', '</a:t>
            </a:r>
            <a:r>
              <a:rPr lang="en-US" dirty="0" err="1" smtClean="0"/>
              <a:t>TonyD</a:t>
            </a:r>
            <a:r>
              <a:rPr lang="en-US" dirty="0" smtClean="0"/>
              <a:t>');</a:t>
            </a:r>
          </a:p>
          <a:p>
            <a:endParaRPr lang="en-US" dirty="0" smtClean="0"/>
          </a:p>
          <a:p>
            <a:r>
              <a:rPr lang="en-US" dirty="0" smtClean="0"/>
              <a:t>INSERT INTO Posts VALUES (1, </a:t>
            </a:r>
            <a:r>
              <a:rPr lang="en-US" dirty="0" err="1" smtClean="0"/>
              <a:t>current_date</a:t>
            </a:r>
            <a:r>
              <a:rPr lang="en-US" dirty="0" smtClean="0"/>
              <a:t>, 1, 'How do you turn this on?');</a:t>
            </a:r>
          </a:p>
          <a:p>
            <a:r>
              <a:rPr lang="en-US" dirty="0" smtClean="0"/>
              <a:t>INSERT INTO Posts VALUES (2, </a:t>
            </a:r>
            <a:r>
              <a:rPr lang="en-US" dirty="0" err="1" smtClean="0"/>
              <a:t>current_date</a:t>
            </a:r>
            <a:r>
              <a:rPr lang="en-US" dirty="0" smtClean="0"/>
              <a:t>, 2, 'A CLOB (Character Large Object) is an Oracle data type');</a:t>
            </a:r>
          </a:p>
          <a:p>
            <a:r>
              <a:rPr lang="en-US" dirty="0" smtClean="0"/>
              <a:t>INSERT INTO Posts VALUES (3, </a:t>
            </a:r>
            <a:r>
              <a:rPr lang="en-US" dirty="0" err="1" smtClean="0"/>
              <a:t>current_date</a:t>
            </a:r>
            <a:r>
              <a:rPr lang="en-US" dirty="0" smtClean="0"/>
              <a:t>, 2, 'SYSDATE returns the current date and time set for the operating system on which the database resides.');</a:t>
            </a:r>
          </a:p>
          <a:p>
            <a:r>
              <a:rPr lang="en-US" dirty="0" smtClean="0"/>
              <a:t>INSERT INTO Posts VALUES (4, </a:t>
            </a:r>
            <a:r>
              <a:rPr lang="en-US" dirty="0" err="1" smtClean="0"/>
              <a:t>current_date</a:t>
            </a:r>
            <a:r>
              <a:rPr lang="en-US" dirty="0" smtClean="0"/>
              <a:t>, 3, 'This section discusses the different types of Oracle Text indexes, their structure, the indexing process, and limitations.');</a:t>
            </a:r>
            <a:endParaRPr lang="en-US" dirty="0" smtClean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4</a:t>
            </a:fld>
            <a:endParaRPr lang="cs-CZ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</a:t>
            </a:r>
            <a:r>
              <a:rPr lang="en-US" baseline="0" dirty="0" smtClean="0"/>
              <a:t> forget to turn </a:t>
            </a:r>
            <a:r>
              <a:rPr lang="en-US" baseline="0" dirty="0" err="1" smtClean="0"/>
              <a:t>autocommit</a:t>
            </a:r>
            <a:r>
              <a:rPr lang="en-US" baseline="0" dirty="0" smtClean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5</a:t>
            </a:fld>
            <a:endParaRPr lang="cs-CZ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</a:t>
            </a:r>
            <a:r>
              <a:rPr lang="en-US" baseline="0" dirty="0" smtClean="0"/>
              <a:t> forget to turn </a:t>
            </a:r>
            <a:r>
              <a:rPr lang="en-US" baseline="0" dirty="0" err="1" smtClean="0"/>
              <a:t>autocommit</a:t>
            </a:r>
            <a:r>
              <a:rPr lang="en-US" baseline="0" dirty="0" smtClean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6</a:t>
            </a:fld>
            <a:endParaRPr lang="cs-CZ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Do not</a:t>
            </a:r>
            <a:r>
              <a:rPr lang="en-US" baseline="0" dirty="0" smtClean="0"/>
              <a:t> forget to turn </a:t>
            </a:r>
            <a:r>
              <a:rPr lang="en-US" baseline="0" dirty="0" err="1" smtClean="0"/>
              <a:t>autocommit</a:t>
            </a:r>
            <a:r>
              <a:rPr lang="en-US" baseline="0" dirty="0" smtClean="0"/>
              <a:t> off!</a:t>
            </a:r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7</a:t>
            </a:fld>
            <a:endParaRPr lang="cs-CZ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8</a:t>
            </a:fld>
            <a:endParaRPr lang="cs-CZ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9</a:t>
            </a:fld>
            <a:endParaRPr lang="cs-CZ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ACEB94-271E-416C-A45B-4121C3445BA1}" type="slidenum">
              <a:rPr lang="cs-CZ" smtClean="0"/>
              <a:pPr/>
              <a:t>10</a:t>
            </a:fld>
            <a:endParaRPr lang="cs-CZ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 smtClean="0"/>
              <a:t>Klepnutím lze upravit styl předlohy podnadpisů.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B4313-4430-4F2E-BE8E-57410078F962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46C6-0F10-4A5B-9D3D-8DBCE2E009E2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E4DB30-E9C8-4FA5-BB79-0BCE2A54C7B8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8DC4A1-E94E-4284-A2AE-3E126B765F93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507A8-2173-49EE-B67A-81B86D85E452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59E38-197D-44AE-8CCD-C6B66629C078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7" name="Zástupný symbol pro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C32DC1-E3AC-42AD-BB57-66D0745C589F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9" name="Zástupný symbol pro číslo snímk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F5052-2471-4030-B38F-1A0134007A27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4" name="Zástupný symbol pro zápatí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8D6FF5-C90F-434A-A119-4B33B24A972A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3" name="Zástupný symbol pro zápatí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78AD43-1C13-45A6-B806-91596C681FEB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 smtClean="0"/>
              <a:t>Klepnutím lze upravit styly předlohy textu.</a:t>
            </a:r>
          </a:p>
        </p:txBody>
      </p:sp>
      <p:sp>
        <p:nvSpPr>
          <p:cNvPr id="5" name="Zástupný symbol pro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C460-6F9D-4B33-AA70-850019B7E813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mtClean="0"/>
              <a:t>Klepnutím lze upravit styl předlohy nadpisů.</a:t>
            </a:r>
            <a:endParaRPr lang="cs-CZ"/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smtClean="0"/>
              <a:t>Klepnutím lze upravit styly předlohy textu.</a:t>
            </a:r>
          </a:p>
          <a:p>
            <a:pPr lvl="1"/>
            <a:r>
              <a:rPr lang="cs-CZ" smtClean="0"/>
              <a:t>Druhá úroveň</a:t>
            </a:r>
          </a:p>
          <a:p>
            <a:pPr lvl="2"/>
            <a:r>
              <a:rPr lang="cs-CZ" smtClean="0"/>
              <a:t>Třetí úroveň</a:t>
            </a:r>
          </a:p>
          <a:p>
            <a:pPr lvl="3"/>
            <a:r>
              <a:rPr lang="cs-CZ" smtClean="0"/>
              <a:t>Čtvrtá úroveň</a:t>
            </a:r>
          </a:p>
          <a:p>
            <a:pPr lvl="4"/>
            <a:r>
              <a:rPr lang="cs-CZ" smtClean="0"/>
              <a:t>Pátá úroveň</a:t>
            </a:r>
            <a:endParaRPr lang="cs-CZ"/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37D9F6-D36C-47F8-81E1-36B57377984F}" type="datetime1">
              <a:rPr lang="cs-CZ" smtClean="0"/>
              <a:pPr/>
              <a:t>18.11.2015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 smtClean="0"/>
              <a:t>Database systems</a:t>
            </a: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511005-143D-44AC-8380-C8C29A93E063}" type="slidenum">
              <a:rPr lang="cs-CZ" smtClean="0"/>
              <a:pPr/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1268760"/>
            <a:ext cx="9144000" cy="525658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35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3568" y="2276872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DATABASE SYSTEMS (EIE36E):</a:t>
            </a:r>
            <a:br>
              <a:rPr lang="en-US" dirty="0" smtClean="0">
                <a:solidFill>
                  <a:schemeClr val="bg1"/>
                </a:solidFill>
              </a:rPr>
            </a:br>
            <a:r>
              <a:rPr lang="en-US" dirty="0" smtClean="0">
                <a:solidFill>
                  <a:schemeClr val="bg1"/>
                </a:solidFill>
              </a:rPr>
              <a:t>Query optimization and database performance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403648" y="4581128"/>
            <a:ext cx="6400800" cy="1752600"/>
          </a:xfrm>
        </p:spPr>
        <p:txBody>
          <a:bodyPr>
            <a:normAutofit/>
          </a:bodyPr>
          <a:lstStyle/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Doc. Ing. Václav </a:t>
            </a:r>
            <a:r>
              <a:rPr lang="cs-CZ" sz="2400" dirty="0" err="1" smtClean="0">
                <a:solidFill>
                  <a:schemeClr val="bg1">
                    <a:lumMod val="95000"/>
                  </a:schemeClr>
                </a:solidFill>
              </a:rPr>
              <a:t>Vostrovský</a:t>
            </a:r>
            <a:r>
              <a:rPr lang="en-US" sz="2400" dirty="0" smtClean="0">
                <a:solidFill>
                  <a:schemeClr val="bg1">
                    <a:lumMod val="95000"/>
                  </a:schemeClr>
                </a:solidFill>
              </a:rPr>
              <a:t> Ph.D.</a:t>
            </a:r>
            <a:endParaRPr lang="cs-CZ" sz="24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cs-CZ" sz="2400" dirty="0" smtClean="0">
                <a:solidFill>
                  <a:schemeClr val="bg1">
                    <a:lumMod val="95000"/>
                  </a:schemeClr>
                </a:solidFill>
              </a:rPr>
              <a:t> Ing. Petr Hanzlík</a:t>
            </a:r>
          </a:p>
          <a:p>
            <a:endParaRPr lang="cs-CZ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520" y="188640"/>
            <a:ext cx="5976664" cy="1415103"/>
          </a:xfrm>
          <a:prstGeom prst="rect">
            <a:avLst/>
          </a:prstGeom>
          <a:noFill/>
          <a:ln w="9525">
            <a:solidFill>
              <a:srgbClr val="B62B34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Scanning and Parsing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Scanning</a:t>
            </a:r>
            <a:r>
              <a:rPr lang="en-US" dirty="0" smtClean="0"/>
              <a:t> converts the query into compact tokenized representation (tree form)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Parser</a:t>
            </a:r>
            <a:r>
              <a:rPr lang="en-US" dirty="0" smtClean="0"/>
              <a:t> checks the resulting representation for correct syntax</a:t>
            </a:r>
          </a:p>
          <a:p>
            <a:pPr marL="400050" lvl="1" indent="0"/>
            <a:r>
              <a:rPr lang="en-US" dirty="0" smtClean="0"/>
              <a:t> structure of query</a:t>
            </a:r>
          </a:p>
          <a:p>
            <a:pPr marL="400050" lvl="1" indent="0"/>
            <a:r>
              <a:rPr lang="en-US" dirty="0" smtClean="0"/>
              <a:t> existence of db objects used</a:t>
            </a:r>
          </a:p>
          <a:p>
            <a:pPr marL="400050" lvl="1" indent="0"/>
            <a:r>
              <a:rPr lang="en-US" dirty="0" smtClean="0"/>
              <a:t> keywords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10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Execution strategy planning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Each </a:t>
            </a:r>
            <a:r>
              <a:rPr lang="en-US" b="1" dirty="0" smtClean="0"/>
              <a:t>operation</a:t>
            </a:r>
            <a:r>
              <a:rPr lang="en-US" dirty="0" smtClean="0"/>
              <a:t> in the query </a:t>
            </a:r>
            <a:r>
              <a:rPr lang="en-US" b="1" dirty="0" smtClean="0"/>
              <a:t>can </a:t>
            </a:r>
            <a:r>
              <a:rPr lang="en-US" b="1" dirty="0" smtClean="0"/>
              <a:t>be implemented using</a:t>
            </a:r>
            <a:r>
              <a:rPr lang="en-US" dirty="0" smtClean="0"/>
              <a:t> one or more </a:t>
            </a:r>
            <a:r>
              <a:rPr lang="en-US" b="1" dirty="0" smtClean="0"/>
              <a:t>different </a:t>
            </a:r>
            <a:r>
              <a:rPr lang="en-US" b="1" i="1" dirty="0" smtClean="0"/>
              <a:t>execution plans </a:t>
            </a:r>
            <a:r>
              <a:rPr lang="en-US" i="1" dirty="0" smtClean="0"/>
              <a:t>(access routines)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In order to execute query fast, these plans needs to be compared.		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11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Query optimizer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chemeClr val="accent2"/>
                </a:solidFill>
              </a:rPr>
              <a:t>Query optimizer</a:t>
            </a:r>
            <a:r>
              <a:rPr lang="en-US" b="1" dirty="0" smtClean="0"/>
              <a:t> </a:t>
            </a:r>
            <a:r>
              <a:rPr lang="en-US" dirty="0" smtClean="0"/>
              <a:t>is a built-in software </a:t>
            </a:r>
            <a:r>
              <a:rPr lang="en-US" dirty="0" smtClean="0"/>
              <a:t>that determines </a:t>
            </a:r>
            <a:r>
              <a:rPr lang="en-US" dirty="0" smtClean="0"/>
              <a:t>a </a:t>
            </a:r>
            <a:r>
              <a:rPr lang="en-US" b="1" dirty="0" smtClean="0"/>
              <a:t>reasonably efficient</a:t>
            </a:r>
            <a:r>
              <a:rPr lang="en-US" dirty="0" smtClean="0"/>
              <a:t> </a:t>
            </a:r>
            <a:r>
              <a:rPr lang="en-US" dirty="0" smtClean="0"/>
              <a:t>way to execute a SQL </a:t>
            </a:r>
            <a:r>
              <a:rPr lang="en-US" dirty="0" smtClean="0"/>
              <a:t>statement.</a:t>
            </a:r>
            <a:endParaRPr lang="en-US" b="1" dirty="0" smtClean="0">
              <a:solidFill>
                <a:srgbClr val="B62B34"/>
              </a:solidFill>
            </a:endParaRPr>
          </a:p>
          <a:p>
            <a:pPr marL="266700" lvl="0" indent="-266700"/>
            <a:endParaRPr lang="en-US" dirty="0" smtClean="0">
              <a:solidFill>
                <a:prstClr val="black"/>
              </a:solidFill>
            </a:endParaRPr>
          </a:p>
          <a:p>
            <a:pPr marL="266700" lvl="0" indent="-266700"/>
            <a:r>
              <a:rPr lang="en-US" dirty="0" smtClean="0">
                <a:solidFill>
                  <a:prstClr val="black"/>
                </a:solidFill>
              </a:rPr>
              <a:t>Cost based optimization</a:t>
            </a:r>
          </a:p>
          <a:p>
            <a:pPr marL="666750" lvl="1" indent="-266700">
              <a:buNone/>
            </a:pPr>
            <a:r>
              <a:rPr lang="en-US" dirty="0" smtClean="0">
                <a:solidFill>
                  <a:prstClr val="black"/>
                </a:solidFill>
              </a:rPr>
              <a:t>= several execution plans are directly compared, the most efficient one is selected</a:t>
            </a:r>
          </a:p>
          <a:p>
            <a:pPr marL="266700" lvl="0" indent="-266700"/>
            <a:r>
              <a:rPr lang="en-US" dirty="0" smtClean="0">
                <a:solidFill>
                  <a:prstClr val="black"/>
                </a:solidFill>
              </a:rPr>
              <a:t>Heuristic optimization</a:t>
            </a:r>
          </a:p>
          <a:p>
            <a:pPr marL="666750" lvl="1" indent="-266700">
              <a:buNone/>
            </a:pPr>
            <a:r>
              <a:rPr lang="en-US" dirty="0" smtClean="0"/>
              <a:t>= heuristic rules for reordering steps </a:t>
            </a:r>
          </a:p>
          <a:p>
            <a:pPr marL="266700" lvl="0" indent="-266700"/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Query code generator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Determined access routine is interpreted and passed to the runtime database.</a:t>
            </a:r>
          </a:p>
          <a:p>
            <a:pPr marL="0" indent="0">
              <a:buNone/>
            </a:pPr>
            <a:endParaRPr lang="en-US" b="1" dirty="0" smtClean="0">
              <a:solidFill>
                <a:srgbClr val="B62B34"/>
              </a:solidFill>
            </a:endParaRPr>
          </a:p>
          <a:p>
            <a:pPr marL="0" indent="0">
              <a:buNone/>
            </a:pPr>
            <a:r>
              <a:rPr lang="en-US" dirty="0" smtClean="0"/>
              <a:t>The access routine can also be compiled and stored for further use!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SQL Tuning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SQL Tuning </a:t>
            </a:r>
            <a:r>
              <a:rPr lang="en-US" dirty="0" smtClean="0"/>
              <a:t>is the interative process of improving SQL statement performance to </a:t>
            </a:r>
            <a:r>
              <a:rPr lang="en-US" b="1" dirty="0" smtClean="0"/>
              <a:t>meet specific goal</a:t>
            </a:r>
            <a:r>
              <a:rPr lang="en-US" dirty="0" smtClean="0"/>
              <a:t>, which are </a:t>
            </a:r>
            <a:r>
              <a:rPr lang="en-US" b="1" dirty="0" smtClean="0"/>
              <a:t>measurable</a:t>
            </a:r>
            <a:r>
              <a:rPr lang="en-US" dirty="0" smtClean="0"/>
              <a:t> and </a:t>
            </a:r>
            <a:r>
              <a:rPr lang="en-US" b="1" dirty="0" smtClean="0"/>
              <a:t>achievable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b="1" dirty="0" smtClean="0">
              <a:solidFill>
                <a:srgbClr val="B62B34"/>
              </a:solidFill>
            </a:endParaRPr>
          </a:p>
          <a:p>
            <a:pPr marL="0" indent="0">
              <a:buNone/>
            </a:pPr>
            <a:r>
              <a:rPr lang="en-US" b="1" dirty="0" smtClean="0"/>
              <a:t>Purpose:</a:t>
            </a:r>
          </a:p>
          <a:p>
            <a:pPr marL="266700" lvl="0" indent="-266700"/>
            <a:r>
              <a:rPr lang="en-US" dirty="0" smtClean="0">
                <a:solidFill>
                  <a:prstClr val="black"/>
                </a:solidFill>
              </a:rPr>
              <a:t>Fixes problems in existing application (database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</a:p>
          <a:p>
            <a:pPr marL="266700" lvl="0" indent="-266700"/>
            <a:r>
              <a:rPr lang="en-US" dirty="0" smtClean="0">
                <a:solidFill>
                  <a:prstClr val="black"/>
                </a:solidFill>
              </a:rPr>
              <a:t>Reduce response time</a:t>
            </a:r>
          </a:p>
          <a:p>
            <a:pPr marL="266700" lvl="0" indent="-266700"/>
            <a:r>
              <a:rPr lang="en-US" dirty="0" smtClean="0">
                <a:solidFill>
                  <a:prstClr val="black"/>
                </a:solidFill>
              </a:rPr>
              <a:t>Improve throughput (resource consumption)</a:t>
            </a:r>
            <a:endParaRPr lang="en-US" dirty="0" smtClean="0">
              <a:solidFill>
                <a:prstClr val="black"/>
              </a:solidFill>
            </a:endParaRPr>
          </a:p>
          <a:p>
            <a:pPr marL="0" indent="0">
              <a:buNone/>
            </a:pPr>
            <a:endParaRPr lang="en-US" b="1" dirty="0" smtClean="0">
              <a:solidFill>
                <a:srgbClr val="B62B34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General recommendations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1) Employ proper db design techniques</a:t>
            </a:r>
            <a:endParaRPr lang="en-US" dirty="0" smtClean="0"/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Use appropriate data types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>
                <a:solidFill>
                  <a:prstClr val="black"/>
                </a:solidFill>
              </a:rPr>
              <a:t>Normalize first, denormalize based on benchmarking/profiling results, e.g. denormalize when performance demands it</a:t>
            </a:r>
            <a:r>
              <a:rPr lang="en-US" dirty="0" smtClean="0">
                <a:solidFill>
                  <a:prstClr val="black"/>
                </a:solidFill>
              </a:rPr>
              <a:t>.</a:t>
            </a:r>
          </a:p>
          <a:p>
            <a:pPr marL="914400" lvl="1" indent="-514350">
              <a:buFont typeface="+mj-lt"/>
              <a:buAutoNum type="alphaLcPeriod"/>
            </a:pPr>
            <a:r>
              <a:rPr lang="en-US" dirty="0" smtClean="0"/>
              <a:t>Don’t overuse artificial primary keys</a:t>
            </a:r>
          </a:p>
          <a:p>
            <a:pPr marL="914400" lvl="1" indent="-514350">
              <a:buNone/>
            </a:pPr>
            <a:endParaRPr lang="en-US" dirty="0" smtClean="0">
              <a:solidFill>
                <a:prstClr val="black"/>
              </a:solidFill>
            </a:endParaRPr>
          </a:p>
          <a:p>
            <a:pPr marL="914400" lvl="1" indent="-514350">
              <a:buFont typeface="+mj-lt"/>
              <a:buAutoNum type="alphaLcPeriod"/>
            </a:pP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General recommendations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2) Benchmarking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Simulate high stress situation with the help profiling tools (</a:t>
            </a:r>
            <a:r>
              <a:rPr lang="en-US" dirty="0" err="1" smtClean="0">
                <a:solidFill>
                  <a:prstClr val="black"/>
                </a:solidFill>
              </a:rPr>
              <a:t>SysBench</a:t>
            </a:r>
            <a:r>
              <a:rPr lang="en-US" dirty="0" smtClean="0">
                <a:solidFill>
                  <a:prstClr val="black"/>
                </a:solidFill>
              </a:rPr>
              <a:t>, </a:t>
            </a:r>
            <a:r>
              <a:rPr lang="en-US" dirty="0" err="1" smtClean="0">
                <a:solidFill>
                  <a:prstClr val="black"/>
                </a:solidFill>
              </a:rPr>
              <a:t>ab</a:t>
            </a:r>
            <a:r>
              <a:rPr lang="en-US" dirty="0" smtClean="0">
                <a:solidFill>
                  <a:prstClr val="black"/>
                </a:solidFill>
              </a:rPr>
              <a:t>, etc.)</a:t>
            </a:r>
            <a:endParaRPr lang="en-US" dirty="0" smtClean="0">
              <a:solidFill>
                <a:srgbClr val="B62B34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3) Profiling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Log what resources are spent and where in order to identify specific problems in configuration. </a:t>
            </a:r>
            <a:endParaRPr lang="en-US" dirty="0" smtClean="0">
              <a:solidFill>
                <a:srgbClr val="B62B34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General recommendations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4) Indexes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If a select is issued on an column with no index, every row must be scanned to compare with the condition. Index (</a:t>
            </a:r>
            <a:r>
              <a:rPr lang="en-US" dirty="0" smtClean="0"/>
              <a:t>usually a Binary-tree) makes search much faster.</a:t>
            </a:r>
          </a:p>
          <a:p>
            <a:pPr marL="0" lvl="0" indent="0">
              <a:buNone/>
            </a:pPr>
            <a:endParaRPr lang="en-US" dirty="0" smtClean="0"/>
          </a:p>
          <a:p>
            <a:pPr marL="400050" lvl="1" indent="0">
              <a:buNone/>
            </a:pPr>
            <a:r>
              <a:rPr lang="en-US" dirty="0" smtClean="0"/>
              <a:t>+ Good for read operations</a:t>
            </a:r>
          </a:p>
          <a:p>
            <a:pPr marL="400050" lvl="1" indent="0">
              <a:buFontTx/>
              <a:buChar char="-"/>
            </a:pPr>
            <a:r>
              <a:rPr lang="en-US" dirty="0" smtClean="0"/>
              <a:t>  Indexes consumes memory space</a:t>
            </a:r>
          </a:p>
          <a:p>
            <a:pPr marL="400050" lvl="1" indent="0">
              <a:buFontTx/>
              <a:buChar char="-"/>
            </a:pPr>
            <a:r>
              <a:rPr lang="en-US" dirty="0" smtClean="0"/>
              <a:t> </a:t>
            </a:r>
            <a:r>
              <a:rPr lang="en-US" dirty="0" smtClean="0"/>
              <a:t> Write operations must update index (= take longer)</a:t>
            </a:r>
          </a:p>
          <a:p>
            <a:pPr marL="400050" lvl="1" indent="0">
              <a:buFontTx/>
              <a:buChar char="-"/>
            </a:pPr>
            <a:endParaRPr lang="en-US" dirty="0" smtClean="0"/>
          </a:p>
          <a:p>
            <a:pPr marL="0" lvl="0" indent="0">
              <a:buNone/>
            </a:pPr>
            <a:endParaRPr lang="en-US" dirty="0" smtClean="0">
              <a:solidFill>
                <a:prstClr val="black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General recommendations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5</a:t>
            </a:r>
            <a:r>
              <a:rPr lang="en-US" b="1" dirty="0" smtClean="0"/>
              <a:t>) </a:t>
            </a:r>
            <a:r>
              <a:rPr lang="en-US" b="1" dirty="0" smtClean="0"/>
              <a:t>Partition your </a:t>
            </a:r>
            <a:r>
              <a:rPr lang="en-US" b="1" dirty="0" smtClean="0"/>
              <a:t>tables</a:t>
            </a:r>
          </a:p>
          <a:p>
            <a:pPr marL="0" indent="0">
              <a:buNone/>
            </a:pPr>
            <a:r>
              <a:rPr lang="en-US" dirty="0" smtClean="0"/>
              <a:t>Only a few columns are often used in queries. Separating unused data can lead to more efficient caching.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Diagram3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123728" y="3356992"/>
            <a:ext cx="4889054" cy="28803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General recommendations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6) Understand the DBMS engine used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Different db engines have different general purpose, thus are fit for different tasks (see </a:t>
            </a:r>
            <a:r>
              <a:rPr lang="en-US" dirty="0" err="1" smtClean="0">
                <a:solidFill>
                  <a:prstClr val="black"/>
                </a:solidFill>
              </a:rPr>
              <a:t>MyISAM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vs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r>
              <a:rPr lang="en-US" dirty="0" err="1" smtClean="0">
                <a:solidFill>
                  <a:prstClr val="black"/>
                </a:solidFill>
              </a:rPr>
              <a:t>InnoDB</a:t>
            </a:r>
            <a:r>
              <a:rPr lang="en-US" dirty="0" smtClean="0">
                <a:solidFill>
                  <a:prstClr val="black"/>
                </a:solidFill>
              </a:rPr>
              <a:t> in </a:t>
            </a:r>
            <a:r>
              <a:rPr lang="en-US" dirty="0" err="1" smtClean="0">
                <a:solidFill>
                  <a:prstClr val="black"/>
                </a:solidFill>
              </a:rPr>
              <a:t>MySQL</a:t>
            </a:r>
            <a:r>
              <a:rPr lang="en-US" dirty="0" smtClean="0">
                <a:solidFill>
                  <a:prstClr val="black"/>
                </a:solidFill>
              </a:rPr>
              <a:t>)</a:t>
            </a:r>
            <a:endParaRPr lang="en-US" dirty="0" smtClean="0">
              <a:solidFill>
                <a:srgbClr val="B62B34"/>
              </a:solidFill>
            </a:endParaRPr>
          </a:p>
          <a:p>
            <a:pPr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7) DBMS specific extensions</a:t>
            </a:r>
            <a:endParaRPr lang="en-US" dirty="0" smtClean="0"/>
          </a:p>
          <a:p>
            <a:pPr marL="0" lvl="0" indent="0">
              <a:buNone/>
            </a:pPr>
            <a:r>
              <a:rPr lang="en-US" dirty="0" smtClean="0">
                <a:solidFill>
                  <a:prstClr val="black"/>
                </a:solidFill>
              </a:rPr>
              <a:t>Can help to improve performance in many specific situation (e.g. GIS oriented </a:t>
            </a:r>
            <a:r>
              <a:rPr lang="en-US" dirty="0" err="1" smtClean="0">
                <a:solidFill>
                  <a:prstClr val="black"/>
                </a:solidFill>
              </a:rPr>
              <a:t>MySQL</a:t>
            </a:r>
            <a:r>
              <a:rPr lang="en-US" dirty="0" smtClean="0">
                <a:solidFill>
                  <a:prstClr val="black"/>
                </a:solidFill>
              </a:rPr>
              <a:t>). </a:t>
            </a:r>
            <a:endParaRPr lang="en-US" dirty="0" smtClean="0">
              <a:solidFill>
                <a:srgbClr val="B62B34"/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19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Outline &gt; </a:t>
            </a:r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Database performance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266700" indent="-266700"/>
            <a:r>
              <a:rPr lang="en-US" dirty="0" smtClean="0"/>
              <a:t>Different ways of selecting data</a:t>
            </a:r>
            <a:endParaRPr lang="en-US" dirty="0" smtClean="0"/>
          </a:p>
          <a:p>
            <a:pPr marL="266700" indent="-266700"/>
            <a:r>
              <a:rPr lang="en-US" dirty="0" smtClean="0"/>
              <a:t>Query processing</a:t>
            </a:r>
          </a:p>
          <a:p>
            <a:pPr marL="266700" indent="-266700"/>
            <a:r>
              <a:rPr lang="en-US" dirty="0" smtClean="0"/>
              <a:t>SQL Tuning</a:t>
            </a:r>
          </a:p>
          <a:p>
            <a:pPr marL="266700" indent="-266700"/>
            <a:r>
              <a:rPr lang="en-US" dirty="0" smtClean="0"/>
              <a:t>Simple things to do</a:t>
            </a:r>
            <a:endParaRPr lang="en-US" dirty="0" smtClean="0"/>
          </a:p>
          <a:p>
            <a:pPr marL="266700" indent="-266700"/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2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Select data from multiple tables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3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sp>
        <p:nvSpPr>
          <p:cNvPr id="11" name="TextovéPole 10"/>
          <p:cNvSpPr txBox="1"/>
          <p:nvPr/>
        </p:nvSpPr>
        <p:spPr>
          <a:xfrm>
            <a:off x="539552" y="4509120"/>
            <a:ext cx="799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Let’s select all the authors, who has written at least on post before!</a:t>
            </a:r>
            <a:endParaRPr lang="cs-CZ" dirty="0"/>
          </a:p>
        </p:txBody>
      </p:sp>
      <p:sp>
        <p:nvSpPr>
          <p:cNvPr id="14" name="Zástupný symbol pro obsah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dirty="0" smtClean="0"/>
              <a:t> </a:t>
            </a:r>
            <a:endParaRPr lang="cs-CZ" dirty="0"/>
          </a:p>
        </p:txBody>
      </p:sp>
      <p:pic>
        <p:nvPicPr>
          <p:cNvPr id="15" name="Obrázek 14" descr="Diagram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83567" y="1844824"/>
            <a:ext cx="7230803" cy="21602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Select data from multiple tables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4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4" name="Zástupný symbol pro obsah 13" descr="Authors_table.png"/>
          <p:cNvPicPr>
            <a:picLocks noGrp="1" noChangeAspect="1"/>
          </p:cNvPicPr>
          <p:nvPr>
            <p:ph idx="1"/>
          </p:nvPr>
        </p:nvPicPr>
        <p:blipFill>
          <a:blip r:embed="rId4" cstate="print"/>
          <a:stretch>
            <a:fillRect/>
          </a:stretch>
        </p:blipFill>
        <p:spPr>
          <a:xfrm>
            <a:off x="251520" y="1268760"/>
            <a:ext cx="5987008" cy="2006388"/>
          </a:xfrm>
        </p:spPr>
      </p:pic>
      <p:pic>
        <p:nvPicPr>
          <p:cNvPr id="15" name="Obrázek 14" descr="Posts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771800" y="3573016"/>
            <a:ext cx="6228184" cy="235390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/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from multiple tables: Method 1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+ foreign key/primary key match in WHERE</a:t>
            </a:r>
            <a:endParaRPr lang="en-US" i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5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2856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DISTINCT a.*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Authors a, Posts p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a.id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p.author_id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SELECT-whe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429000"/>
            <a:ext cx="7596336" cy="2087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from multiple tables: Method 2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SELECT + JOIN</a:t>
            </a:r>
            <a:endParaRPr lang="en-US" i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6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2856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SELECT DISTINCT a.*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authors a INNER JOIN posts p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	 ON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a.id =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p.author_id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3" name="Obrázek 12" descr="SELECT-where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20" y="3429000"/>
            <a:ext cx="7596336" cy="20871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Data from multiple tables: Method 3</a:t>
            </a:r>
            <a:endParaRPr lang="en-US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84784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Nested queries</a:t>
            </a:r>
            <a:endParaRPr lang="en-US" i="1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7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9" name="TextovéPole 8"/>
          <p:cNvSpPr txBox="1"/>
          <p:nvPr/>
        </p:nvSpPr>
        <p:spPr>
          <a:xfrm>
            <a:off x="251520" y="2132856"/>
            <a:ext cx="864096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defTabSz="360000">
              <a:tabLst>
                <a:tab pos="628650" algn="l"/>
              </a:tabLst>
            </a:pPr>
            <a:r>
              <a:rPr lang="cs-CZ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SELECT *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FROM Authors 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WHERE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id IN (</a:t>
            </a:r>
          </a:p>
          <a:p>
            <a:pPr defTabSz="360000">
              <a:tabLst>
                <a:tab pos="628650" algn="l"/>
              </a:tabLst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		SELECT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author_id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 FROM posts GROUP BY </a:t>
            </a:r>
            <a:r>
              <a:rPr lang="en-US" dirty="0" err="1" smtClean="0">
                <a:latin typeface="Courier New" pitchFamily="49" charset="0"/>
                <a:cs typeface="Courier New" pitchFamily="49" charset="0"/>
              </a:rPr>
              <a:t>author_id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ovéPole 9"/>
          <p:cNvSpPr txBox="1"/>
          <p:nvPr/>
        </p:nvSpPr>
        <p:spPr>
          <a:xfrm>
            <a:off x="4788024" y="530120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cs-CZ" dirty="0"/>
          </a:p>
        </p:txBody>
      </p:sp>
      <p:pic>
        <p:nvPicPr>
          <p:cNvPr id="11" name="Obrázek 10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  <p:pic>
        <p:nvPicPr>
          <p:cNvPr id="12" name="Obrázek 11" descr="SELECT-nested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51519" y="3429000"/>
            <a:ext cx="7664069" cy="2088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Query processing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>
                <a:solidFill>
                  <a:srgbClr val="B62B34"/>
                </a:solidFill>
              </a:rPr>
              <a:t>Please note: </a:t>
            </a:r>
            <a:r>
              <a:rPr lang="en-US" dirty="0" smtClean="0"/>
              <a:t>SQL</a:t>
            </a:r>
            <a:r>
              <a:rPr lang="en-US" b="1" dirty="0" smtClean="0">
                <a:solidFill>
                  <a:srgbClr val="B62B34"/>
                </a:solidFill>
              </a:rPr>
              <a:t> </a:t>
            </a:r>
            <a:r>
              <a:rPr lang="en-US" dirty="0" smtClean="0"/>
              <a:t>is a declarative language – it depicts the desired </a:t>
            </a:r>
            <a:r>
              <a:rPr lang="en-US" dirty="0" smtClean="0"/>
              <a:t>problem solution, not the path!</a:t>
            </a:r>
          </a:p>
          <a:p>
            <a:pPr marL="0" indent="0">
              <a:buNone/>
            </a:pPr>
            <a:endParaRPr lang="en-US" b="1" dirty="0" smtClean="0">
              <a:solidFill>
                <a:srgbClr val="B62B34"/>
              </a:solidFill>
            </a:endParaRPr>
          </a:p>
          <a:p>
            <a:pPr marL="0" indent="0">
              <a:buNone/>
            </a:pPr>
            <a:r>
              <a:rPr lang="en-US" dirty="0" smtClean="0"/>
              <a:t>Is it possible to find a difference between individual approaches?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8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/>
          <p:cNvSpPr/>
          <p:nvPr/>
        </p:nvSpPr>
        <p:spPr>
          <a:xfrm>
            <a:off x="0" y="0"/>
            <a:ext cx="9144000" cy="980728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54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5" name="Obdélník 4"/>
          <p:cNvSpPr/>
          <p:nvPr/>
        </p:nvSpPr>
        <p:spPr>
          <a:xfrm>
            <a:off x="0" y="6453336"/>
            <a:ext cx="9144000" cy="404664"/>
          </a:xfrm>
          <a:prstGeom prst="rect">
            <a:avLst/>
          </a:prstGeom>
          <a:gradFill flip="none" rotWithShape="1">
            <a:gsLst>
              <a:gs pos="0">
                <a:srgbClr val="B62B34">
                  <a:shade val="30000"/>
                  <a:satMod val="115000"/>
                </a:srgbClr>
              </a:gs>
              <a:gs pos="50000">
                <a:srgbClr val="B62B34">
                  <a:shade val="67500"/>
                  <a:satMod val="115000"/>
                </a:srgbClr>
              </a:gs>
              <a:gs pos="100000">
                <a:srgbClr val="B62B34">
                  <a:shade val="100000"/>
                  <a:satMod val="115000"/>
                </a:srgbClr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cs-CZ"/>
          </a:p>
        </p:txBody>
      </p:sp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1520" y="0"/>
            <a:ext cx="8640960" cy="864096"/>
          </a:xfrm>
        </p:spPr>
        <p:txBody>
          <a:bodyPr>
            <a:normAutofit/>
          </a:bodyPr>
          <a:lstStyle/>
          <a:p>
            <a:pPr algn="l"/>
            <a:r>
              <a:rPr lang="en-GB" dirty="0" smtClean="0">
                <a:solidFill>
                  <a:schemeClr val="bg1">
                    <a:lumMod val="95000"/>
                  </a:schemeClr>
                </a:solidFill>
              </a:rPr>
              <a:t>Query processing</a:t>
            </a:r>
            <a:endParaRPr lang="en-GB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251520" y="1412776"/>
            <a:ext cx="8640960" cy="5040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Query is processed in 4 general steps:</a:t>
            </a:r>
          </a:p>
          <a:p>
            <a:pPr marL="266700" indent="-266700"/>
            <a:r>
              <a:rPr lang="en-US" dirty="0" smtClean="0"/>
              <a:t>Scanning and Parsing</a:t>
            </a:r>
          </a:p>
          <a:p>
            <a:pPr marL="266700" indent="-266700"/>
            <a:r>
              <a:rPr lang="en-US" dirty="0" smtClean="0"/>
              <a:t>Execution strategy planning</a:t>
            </a:r>
            <a:endParaRPr lang="en-US" dirty="0" smtClean="0"/>
          </a:p>
          <a:p>
            <a:pPr marL="266700" indent="-266700"/>
            <a:r>
              <a:rPr lang="en-US" dirty="0" smtClean="0"/>
              <a:t>Query Code </a:t>
            </a:r>
            <a:r>
              <a:rPr lang="en-US" dirty="0" smtClean="0"/>
              <a:t>Generator</a:t>
            </a:r>
            <a:endParaRPr lang="en-US" dirty="0" smtClean="0"/>
          </a:p>
          <a:p>
            <a:pPr marL="266700" indent="-266700"/>
            <a:r>
              <a:rPr lang="en-US" dirty="0" smtClean="0"/>
              <a:t>Execution in the runtime database </a:t>
            </a:r>
            <a:r>
              <a:rPr lang="en-US" dirty="0" smtClean="0"/>
              <a:t>processor</a:t>
            </a:r>
            <a:endParaRPr lang="en-US" dirty="0" smtClean="0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12"/>
          </p:nvPr>
        </p:nvSpPr>
        <p:spPr>
          <a:xfrm>
            <a:off x="3995936" y="6453336"/>
            <a:ext cx="1115616" cy="404664"/>
          </a:xfrm>
        </p:spPr>
        <p:txBody>
          <a:bodyPr/>
          <a:lstStyle/>
          <a:p>
            <a:pPr algn="ctr"/>
            <a:fld id="{F2511005-143D-44AC-8380-C8C29A93E063}" type="slidenum">
              <a:rPr lang="cs-CZ" sz="1600" b="1" smtClean="0">
                <a:solidFill>
                  <a:schemeClr val="bg1"/>
                </a:solidFill>
              </a:rPr>
              <a:pPr algn="ctr"/>
              <a:t>9</a:t>
            </a:fld>
            <a:endParaRPr lang="cs-CZ" sz="1600" b="1" dirty="0">
              <a:solidFill>
                <a:schemeClr val="bg1"/>
              </a:solidFill>
            </a:endParaRPr>
          </a:p>
        </p:txBody>
      </p:sp>
      <p:sp>
        <p:nvSpPr>
          <p:cNvPr id="8" name="Zástupný symbol pro zápatí 7"/>
          <p:cNvSpPr>
            <a:spLocks noGrp="1"/>
          </p:cNvSpPr>
          <p:nvPr>
            <p:ph type="ftr" sz="quarter" idx="11"/>
          </p:nvPr>
        </p:nvSpPr>
        <p:spPr>
          <a:xfrm>
            <a:off x="0" y="6453336"/>
            <a:ext cx="2195736" cy="404664"/>
          </a:xfrm>
        </p:spPr>
        <p:txBody>
          <a:bodyPr/>
          <a:lstStyle/>
          <a:p>
            <a:r>
              <a:rPr lang="en-US" sz="1600" dirty="0" smtClean="0">
                <a:solidFill>
                  <a:schemeClr val="bg1"/>
                </a:solidFill>
              </a:rPr>
              <a:t>Database systems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9" name="Obrázek 8" descr="PEF_logo_whi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164288" y="6519605"/>
            <a:ext cx="1838495" cy="3383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otiv sady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6274</TotalTime>
  <Words>992</Words>
  <Application>Microsoft Office PowerPoint</Application>
  <PresentationFormat>Předvádění na obrazovce (4:3)</PresentationFormat>
  <Paragraphs>179</Paragraphs>
  <Slides>19</Slides>
  <Notes>18</Notes>
  <HiddenSlides>0</HiddenSlides>
  <MMClips>0</MMClips>
  <ScaleCrop>false</ScaleCrop>
  <HeadingPairs>
    <vt:vector size="4" baseType="variant">
      <vt:variant>
        <vt:lpstr>Motiv</vt:lpstr>
      </vt:variant>
      <vt:variant>
        <vt:i4>1</vt:i4>
      </vt:variant>
      <vt:variant>
        <vt:lpstr>Nadpisy snímků</vt:lpstr>
      </vt:variant>
      <vt:variant>
        <vt:i4>19</vt:i4>
      </vt:variant>
    </vt:vector>
  </HeadingPairs>
  <TitlesOfParts>
    <vt:vector size="20" baseType="lpstr">
      <vt:lpstr>Motiv sady Office</vt:lpstr>
      <vt:lpstr>DATABASE SYSTEMS (EIE36E): Query optimization and database performance</vt:lpstr>
      <vt:lpstr>Outline &gt; Database performance</vt:lpstr>
      <vt:lpstr>Select data from multiple tables</vt:lpstr>
      <vt:lpstr>Select data from multiple tables</vt:lpstr>
      <vt:lpstr>Data from multiple tables: Method 1</vt:lpstr>
      <vt:lpstr>Data from multiple tables: Method 2</vt:lpstr>
      <vt:lpstr>Data from multiple tables: Method 3</vt:lpstr>
      <vt:lpstr>Query processing</vt:lpstr>
      <vt:lpstr>Query processing</vt:lpstr>
      <vt:lpstr>Scanning and Parsing</vt:lpstr>
      <vt:lpstr>Execution strategy planning</vt:lpstr>
      <vt:lpstr>Query optimizer</vt:lpstr>
      <vt:lpstr>Query code generator</vt:lpstr>
      <vt:lpstr>SQL Tuning</vt:lpstr>
      <vt:lpstr>General recommendations</vt:lpstr>
      <vt:lpstr>General recommendations</vt:lpstr>
      <vt:lpstr>General recommendations</vt:lpstr>
      <vt:lpstr>General recommendations</vt:lpstr>
      <vt:lpstr>General recommendations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SYSTEMS (EIE36E): Introduction</dc:title>
  <dc:creator>uzivatel</dc:creator>
  <cp:lastModifiedBy>PH</cp:lastModifiedBy>
  <cp:revision>9</cp:revision>
  <dcterms:created xsi:type="dcterms:W3CDTF">2013-10-15T14:36:04Z</dcterms:created>
  <dcterms:modified xsi:type="dcterms:W3CDTF">2015-11-20T06:00:23Z</dcterms:modified>
</cp:coreProperties>
</file>