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78" r:id="rId3"/>
    <p:sldId id="267" r:id="rId4"/>
    <p:sldId id="261" r:id="rId5"/>
    <p:sldId id="279" r:id="rId6"/>
    <p:sldId id="280" r:id="rId7"/>
    <p:sldId id="281" r:id="rId8"/>
    <p:sldId id="270" r:id="rId9"/>
    <p:sldId id="269" r:id="rId10"/>
    <p:sldId id="282" r:id="rId11"/>
    <p:sldId id="283" r:id="rId12"/>
    <p:sldId id="284" r:id="rId13"/>
    <p:sldId id="286" r:id="rId14"/>
    <p:sldId id="287" r:id="rId15"/>
    <p:sldId id="289" r:id="rId16"/>
    <p:sldId id="288" r:id="rId17"/>
    <p:sldId id="291" r:id="rId18"/>
    <p:sldId id="290" r:id="rId19"/>
    <p:sldId id="292" r:id="rId20"/>
    <p:sldId id="293" r:id="rId21"/>
    <p:sldId id="294" r:id="rId22"/>
    <p:sldId id="296" r:id="rId23"/>
    <p:sldId id="297" r:id="rId24"/>
    <p:sldId id="298" r:id="rId25"/>
    <p:sldId id="271" r:id="rId26"/>
    <p:sldId id="300" r:id="rId27"/>
    <p:sldId id="301" r:id="rId28"/>
    <p:sldId id="302" r:id="rId29"/>
    <p:sldId id="303" r:id="rId30"/>
    <p:sldId id="304" r:id="rId31"/>
    <p:sldId id="305" r:id="rId3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2B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162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09B78-CA07-46F6-BB69-1F6BE524B79F}" type="datetimeFigureOut">
              <a:rPr lang="cs-CZ" smtClean="0"/>
              <a:pPr/>
              <a:t>15.12.2022</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ACEB94-271E-416C-A45B-4121C3445BA1}" type="slidenum">
              <a:rPr lang="cs-CZ" smtClean="0"/>
              <a:pPr/>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11</a:t>
            </a:fld>
            <a:endParaRPr lang="cs-CZ"/>
          </a:p>
        </p:txBody>
      </p:sp>
    </p:spTree>
    <p:extLst>
      <p:ext uri="{BB962C8B-B14F-4D97-AF65-F5344CB8AC3E}">
        <p14:creationId xmlns:p14="http://schemas.microsoft.com/office/powerpoint/2010/main" val="203816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12</a:t>
            </a:fld>
            <a:endParaRPr lang="cs-CZ"/>
          </a:p>
        </p:txBody>
      </p:sp>
    </p:spTree>
    <p:extLst>
      <p:ext uri="{BB962C8B-B14F-4D97-AF65-F5344CB8AC3E}">
        <p14:creationId xmlns:p14="http://schemas.microsoft.com/office/powerpoint/2010/main" val="4074841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13</a:t>
            </a:fld>
            <a:endParaRPr lang="cs-CZ"/>
          </a:p>
        </p:txBody>
      </p:sp>
    </p:spTree>
    <p:extLst>
      <p:ext uri="{BB962C8B-B14F-4D97-AF65-F5344CB8AC3E}">
        <p14:creationId xmlns:p14="http://schemas.microsoft.com/office/powerpoint/2010/main" val="301044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14</a:t>
            </a:fld>
            <a:endParaRPr lang="cs-CZ"/>
          </a:p>
        </p:txBody>
      </p:sp>
    </p:spTree>
    <p:extLst>
      <p:ext uri="{BB962C8B-B14F-4D97-AF65-F5344CB8AC3E}">
        <p14:creationId xmlns:p14="http://schemas.microsoft.com/office/powerpoint/2010/main" val="2580379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15</a:t>
            </a:fld>
            <a:endParaRPr lang="cs-CZ"/>
          </a:p>
        </p:txBody>
      </p:sp>
    </p:spTree>
    <p:extLst>
      <p:ext uri="{BB962C8B-B14F-4D97-AF65-F5344CB8AC3E}">
        <p14:creationId xmlns:p14="http://schemas.microsoft.com/office/powerpoint/2010/main" val="3750000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16</a:t>
            </a:fld>
            <a:endParaRPr lang="cs-CZ"/>
          </a:p>
        </p:txBody>
      </p:sp>
    </p:spTree>
    <p:extLst>
      <p:ext uri="{BB962C8B-B14F-4D97-AF65-F5344CB8AC3E}">
        <p14:creationId xmlns:p14="http://schemas.microsoft.com/office/powerpoint/2010/main" val="608921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17</a:t>
            </a:fld>
            <a:endParaRPr lang="cs-CZ"/>
          </a:p>
        </p:txBody>
      </p:sp>
    </p:spTree>
    <p:extLst>
      <p:ext uri="{BB962C8B-B14F-4D97-AF65-F5344CB8AC3E}">
        <p14:creationId xmlns:p14="http://schemas.microsoft.com/office/powerpoint/2010/main" val="4036446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18</a:t>
            </a:fld>
            <a:endParaRPr lang="cs-CZ"/>
          </a:p>
        </p:txBody>
      </p:sp>
    </p:spTree>
    <p:extLst>
      <p:ext uri="{BB962C8B-B14F-4D97-AF65-F5344CB8AC3E}">
        <p14:creationId xmlns:p14="http://schemas.microsoft.com/office/powerpoint/2010/main" val="181251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19</a:t>
            </a:fld>
            <a:endParaRPr lang="cs-CZ"/>
          </a:p>
        </p:txBody>
      </p:sp>
    </p:spTree>
    <p:extLst>
      <p:ext uri="{BB962C8B-B14F-4D97-AF65-F5344CB8AC3E}">
        <p14:creationId xmlns:p14="http://schemas.microsoft.com/office/powerpoint/2010/main" val="3295865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20</a:t>
            </a:fld>
            <a:endParaRPr lang="cs-CZ"/>
          </a:p>
        </p:txBody>
      </p:sp>
    </p:spTree>
    <p:extLst>
      <p:ext uri="{BB962C8B-B14F-4D97-AF65-F5344CB8AC3E}">
        <p14:creationId xmlns:p14="http://schemas.microsoft.com/office/powerpoint/2010/main" val="310978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3</a:t>
            </a:fld>
            <a:endParaRPr lang="cs-CZ"/>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21</a:t>
            </a:fld>
            <a:endParaRPr lang="cs-CZ"/>
          </a:p>
        </p:txBody>
      </p:sp>
    </p:spTree>
    <p:extLst>
      <p:ext uri="{BB962C8B-B14F-4D97-AF65-F5344CB8AC3E}">
        <p14:creationId xmlns:p14="http://schemas.microsoft.com/office/powerpoint/2010/main" val="3483275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22</a:t>
            </a:fld>
            <a:endParaRPr lang="cs-CZ"/>
          </a:p>
        </p:txBody>
      </p:sp>
    </p:spTree>
    <p:extLst>
      <p:ext uri="{BB962C8B-B14F-4D97-AF65-F5344CB8AC3E}">
        <p14:creationId xmlns:p14="http://schemas.microsoft.com/office/powerpoint/2010/main" val="2421142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23</a:t>
            </a:fld>
            <a:endParaRPr lang="cs-CZ"/>
          </a:p>
        </p:txBody>
      </p:sp>
    </p:spTree>
    <p:extLst>
      <p:ext uri="{BB962C8B-B14F-4D97-AF65-F5344CB8AC3E}">
        <p14:creationId xmlns:p14="http://schemas.microsoft.com/office/powerpoint/2010/main" val="776927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24</a:t>
            </a:fld>
            <a:endParaRPr lang="cs-CZ"/>
          </a:p>
        </p:txBody>
      </p:sp>
    </p:spTree>
    <p:extLst>
      <p:ext uri="{BB962C8B-B14F-4D97-AF65-F5344CB8AC3E}">
        <p14:creationId xmlns:p14="http://schemas.microsoft.com/office/powerpoint/2010/main" val="2729274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r>
              <a:rPr lang="en-US" dirty="0"/>
              <a:t>Do not</a:t>
            </a:r>
            <a:r>
              <a:rPr lang="en-US" baseline="0" dirty="0"/>
              <a:t> forget to turn </a:t>
            </a:r>
            <a:r>
              <a:rPr lang="en-US" baseline="0" dirty="0" err="1"/>
              <a:t>autocommit</a:t>
            </a:r>
            <a:r>
              <a:rPr lang="en-US" baseline="0" dirty="0"/>
              <a:t> off!</a:t>
            </a:r>
            <a:endParaRPr lang="cs-CZ" dirty="0"/>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25</a:t>
            </a:fld>
            <a:endParaRPr lang="cs-CZ"/>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26</a:t>
            </a:fld>
            <a:endParaRPr lang="cs-CZ"/>
          </a:p>
        </p:txBody>
      </p:sp>
    </p:spTree>
    <p:extLst>
      <p:ext uri="{BB962C8B-B14F-4D97-AF65-F5344CB8AC3E}">
        <p14:creationId xmlns:p14="http://schemas.microsoft.com/office/powerpoint/2010/main" val="2561176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27</a:t>
            </a:fld>
            <a:endParaRPr lang="cs-CZ"/>
          </a:p>
        </p:txBody>
      </p:sp>
    </p:spTree>
    <p:extLst>
      <p:ext uri="{BB962C8B-B14F-4D97-AF65-F5344CB8AC3E}">
        <p14:creationId xmlns:p14="http://schemas.microsoft.com/office/powerpoint/2010/main" val="4039707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28</a:t>
            </a:fld>
            <a:endParaRPr lang="cs-CZ"/>
          </a:p>
        </p:txBody>
      </p:sp>
    </p:spTree>
    <p:extLst>
      <p:ext uri="{BB962C8B-B14F-4D97-AF65-F5344CB8AC3E}">
        <p14:creationId xmlns:p14="http://schemas.microsoft.com/office/powerpoint/2010/main" val="5387613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29</a:t>
            </a:fld>
            <a:endParaRPr lang="cs-CZ"/>
          </a:p>
        </p:txBody>
      </p:sp>
    </p:spTree>
    <p:extLst>
      <p:ext uri="{BB962C8B-B14F-4D97-AF65-F5344CB8AC3E}">
        <p14:creationId xmlns:p14="http://schemas.microsoft.com/office/powerpoint/2010/main" val="3021337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30</a:t>
            </a:fld>
            <a:endParaRPr lang="cs-CZ"/>
          </a:p>
        </p:txBody>
      </p:sp>
    </p:spTree>
    <p:extLst>
      <p:ext uri="{BB962C8B-B14F-4D97-AF65-F5344CB8AC3E}">
        <p14:creationId xmlns:p14="http://schemas.microsoft.com/office/powerpoint/2010/main" val="3396166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4</a:t>
            </a:fld>
            <a:endParaRPr lang="cs-CZ"/>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31</a:t>
            </a:fld>
            <a:endParaRPr lang="cs-CZ"/>
          </a:p>
        </p:txBody>
      </p:sp>
    </p:spTree>
    <p:extLst>
      <p:ext uri="{BB962C8B-B14F-4D97-AF65-F5344CB8AC3E}">
        <p14:creationId xmlns:p14="http://schemas.microsoft.com/office/powerpoint/2010/main" val="1084528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5</a:t>
            </a:fld>
            <a:endParaRPr lang="cs-CZ"/>
          </a:p>
        </p:txBody>
      </p:sp>
    </p:spTree>
    <p:extLst>
      <p:ext uri="{BB962C8B-B14F-4D97-AF65-F5344CB8AC3E}">
        <p14:creationId xmlns:p14="http://schemas.microsoft.com/office/powerpoint/2010/main" val="3154964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6</a:t>
            </a:fld>
            <a:endParaRPr lang="cs-CZ"/>
          </a:p>
        </p:txBody>
      </p:sp>
    </p:spTree>
    <p:extLst>
      <p:ext uri="{BB962C8B-B14F-4D97-AF65-F5344CB8AC3E}">
        <p14:creationId xmlns:p14="http://schemas.microsoft.com/office/powerpoint/2010/main" val="245818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7</a:t>
            </a:fld>
            <a:endParaRPr lang="cs-CZ"/>
          </a:p>
        </p:txBody>
      </p:sp>
    </p:spTree>
    <p:extLst>
      <p:ext uri="{BB962C8B-B14F-4D97-AF65-F5344CB8AC3E}">
        <p14:creationId xmlns:p14="http://schemas.microsoft.com/office/powerpoint/2010/main" val="346297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8</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9</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10</a:t>
            </a:fld>
            <a:endParaRPr lang="cs-CZ"/>
          </a:p>
        </p:txBody>
      </p:sp>
    </p:spTree>
    <p:extLst>
      <p:ext uri="{BB962C8B-B14F-4D97-AF65-F5344CB8AC3E}">
        <p14:creationId xmlns:p14="http://schemas.microsoft.com/office/powerpoint/2010/main" val="1040589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a:t>Klepnutím lze upravit styl předlohy nadpisů.</a:t>
            </a:r>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Klepnutím lze upravit styl předlohy podnadpisů.</a:t>
            </a:r>
          </a:p>
        </p:txBody>
      </p:sp>
      <p:sp>
        <p:nvSpPr>
          <p:cNvPr id="4" name="Zástupný symbol pro datum 3"/>
          <p:cNvSpPr>
            <a:spLocks noGrp="1"/>
          </p:cNvSpPr>
          <p:nvPr>
            <p:ph type="dt" sz="half" idx="10"/>
          </p:nvPr>
        </p:nvSpPr>
        <p:spPr/>
        <p:txBody>
          <a:bodyPr/>
          <a:lstStyle/>
          <a:p>
            <a:fld id="{2DBB4313-4430-4F2E-BE8E-57410078F962}" type="datetime1">
              <a:rPr lang="cs-CZ" smtClean="0"/>
              <a:pPr/>
              <a:t>15.12.2022</a:t>
            </a:fld>
            <a:endParaRPr lang="cs-CZ"/>
          </a:p>
        </p:txBody>
      </p:sp>
      <p:sp>
        <p:nvSpPr>
          <p:cNvPr id="5" name="Zástupný symbol pro zápatí 4"/>
          <p:cNvSpPr>
            <a:spLocks noGrp="1"/>
          </p:cNvSpPr>
          <p:nvPr>
            <p:ph type="ftr" sz="quarter" idx="11"/>
          </p:nvPr>
        </p:nvSpPr>
        <p:spPr/>
        <p:txBody>
          <a:bodyPr/>
          <a:lstStyle/>
          <a:p>
            <a:r>
              <a:rPr lang="cs-CZ"/>
              <a:t>Database systems</a:t>
            </a:r>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svislý text 2"/>
          <p:cNvSpPr>
            <a:spLocks noGrp="1"/>
          </p:cNvSpPr>
          <p:nvPr>
            <p:ph type="body" orient="vert" idx="1"/>
          </p:nvPr>
        </p:nvSpPr>
        <p:spPr/>
        <p:txBody>
          <a:bodyPr vert="eaVert"/>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FAD846C6-0F10-4A5B-9D3D-8DBCE2E009E2}" type="datetime1">
              <a:rPr lang="cs-CZ" smtClean="0"/>
              <a:pPr/>
              <a:t>15.12.2022</a:t>
            </a:fld>
            <a:endParaRPr lang="cs-CZ"/>
          </a:p>
        </p:txBody>
      </p:sp>
      <p:sp>
        <p:nvSpPr>
          <p:cNvPr id="5" name="Zástupný symbol pro zápatí 4"/>
          <p:cNvSpPr>
            <a:spLocks noGrp="1"/>
          </p:cNvSpPr>
          <p:nvPr>
            <p:ph type="ftr" sz="quarter" idx="11"/>
          </p:nvPr>
        </p:nvSpPr>
        <p:spPr/>
        <p:txBody>
          <a:bodyPr/>
          <a:lstStyle/>
          <a:p>
            <a:r>
              <a:rPr lang="cs-CZ"/>
              <a:t>Database systems</a:t>
            </a:r>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a:t>Klepnutím lze upravit styl předlohy nadpisů.</a:t>
            </a:r>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04E4DB30-E9C8-4FA5-BB79-0BCE2A54C7B8}" type="datetime1">
              <a:rPr lang="cs-CZ" smtClean="0"/>
              <a:pPr/>
              <a:t>15.12.2022</a:t>
            </a:fld>
            <a:endParaRPr lang="cs-CZ"/>
          </a:p>
        </p:txBody>
      </p:sp>
      <p:sp>
        <p:nvSpPr>
          <p:cNvPr id="5" name="Zástupný symbol pro zápatí 4"/>
          <p:cNvSpPr>
            <a:spLocks noGrp="1"/>
          </p:cNvSpPr>
          <p:nvPr>
            <p:ph type="ftr" sz="quarter" idx="11"/>
          </p:nvPr>
        </p:nvSpPr>
        <p:spPr/>
        <p:txBody>
          <a:bodyPr/>
          <a:lstStyle/>
          <a:p>
            <a:r>
              <a:rPr lang="cs-CZ"/>
              <a:t>Database systems</a:t>
            </a:r>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obsah 2"/>
          <p:cNvSpPr>
            <a:spLocks noGrp="1"/>
          </p:cNvSpPr>
          <p:nvPr>
            <p:ph idx="1"/>
          </p:nvPr>
        </p:nvSpPr>
        <p:spPr/>
        <p:txBody>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7F8DC4A1-E94E-4284-A2AE-3E126B765F93}" type="datetime1">
              <a:rPr lang="cs-CZ" smtClean="0"/>
              <a:pPr/>
              <a:t>15.12.2022</a:t>
            </a:fld>
            <a:endParaRPr lang="cs-CZ"/>
          </a:p>
        </p:txBody>
      </p:sp>
      <p:sp>
        <p:nvSpPr>
          <p:cNvPr id="5" name="Zástupný symbol pro zápatí 4"/>
          <p:cNvSpPr>
            <a:spLocks noGrp="1"/>
          </p:cNvSpPr>
          <p:nvPr>
            <p:ph type="ftr" sz="quarter" idx="11"/>
          </p:nvPr>
        </p:nvSpPr>
        <p:spPr/>
        <p:txBody>
          <a:bodyPr/>
          <a:lstStyle/>
          <a:p>
            <a:r>
              <a:rPr lang="cs-CZ"/>
              <a:t>Database systems</a:t>
            </a:r>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a:t>Klepnutím lze upravit styl předlohy nadpisů.</a:t>
            </a:r>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Klepnutím lze upravit styly předlohy textu.</a:t>
            </a:r>
          </a:p>
        </p:txBody>
      </p:sp>
      <p:sp>
        <p:nvSpPr>
          <p:cNvPr id="4" name="Zástupný symbol pro datum 3"/>
          <p:cNvSpPr>
            <a:spLocks noGrp="1"/>
          </p:cNvSpPr>
          <p:nvPr>
            <p:ph type="dt" sz="half" idx="10"/>
          </p:nvPr>
        </p:nvSpPr>
        <p:spPr/>
        <p:txBody>
          <a:bodyPr/>
          <a:lstStyle/>
          <a:p>
            <a:fld id="{556507A8-2173-49EE-B67A-81B86D85E452}" type="datetime1">
              <a:rPr lang="cs-CZ" smtClean="0"/>
              <a:pPr/>
              <a:t>15.12.2022</a:t>
            </a:fld>
            <a:endParaRPr lang="cs-CZ"/>
          </a:p>
        </p:txBody>
      </p:sp>
      <p:sp>
        <p:nvSpPr>
          <p:cNvPr id="5" name="Zástupný symbol pro zápatí 4"/>
          <p:cNvSpPr>
            <a:spLocks noGrp="1"/>
          </p:cNvSpPr>
          <p:nvPr>
            <p:ph type="ftr" sz="quarter" idx="11"/>
          </p:nvPr>
        </p:nvSpPr>
        <p:spPr/>
        <p:txBody>
          <a:bodyPr/>
          <a:lstStyle/>
          <a:p>
            <a:r>
              <a:rPr lang="cs-CZ"/>
              <a:t>Database systems</a:t>
            </a:r>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p:cNvSpPr>
            <a:spLocks noGrp="1"/>
          </p:cNvSpPr>
          <p:nvPr>
            <p:ph type="dt" sz="half" idx="10"/>
          </p:nvPr>
        </p:nvSpPr>
        <p:spPr/>
        <p:txBody>
          <a:bodyPr/>
          <a:lstStyle/>
          <a:p>
            <a:fld id="{7AB59E38-197D-44AE-8CCD-C6B66629C078}" type="datetime1">
              <a:rPr lang="cs-CZ" smtClean="0"/>
              <a:pPr/>
              <a:t>15.12.2022</a:t>
            </a:fld>
            <a:endParaRPr lang="cs-CZ"/>
          </a:p>
        </p:txBody>
      </p:sp>
      <p:sp>
        <p:nvSpPr>
          <p:cNvPr id="6" name="Zástupný symbol pro zápatí 5"/>
          <p:cNvSpPr>
            <a:spLocks noGrp="1"/>
          </p:cNvSpPr>
          <p:nvPr>
            <p:ph type="ftr" sz="quarter" idx="11"/>
          </p:nvPr>
        </p:nvSpPr>
        <p:spPr/>
        <p:txBody>
          <a:bodyPr/>
          <a:lstStyle/>
          <a:p>
            <a:r>
              <a:rPr lang="cs-CZ"/>
              <a:t>Database systems</a:t>
            </a:r>
          </a:p>
        </p:txBody>
      </p:sp>
      <p:sp>
        <p:nvSpPr>
          <p:cNvPr id="7" name="Zástupný symbol pro číslo snímku 6"/>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a:t>Klepnutím lze upravit styl předlohy nadpisů.</a:t>
            </a:r>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p:cNvSpPr>
            <a:spLocks noGrp="1"/>
          </p:cNvSpPr>
          <p:nvPr>
            <p:ph type="dt" sz="half" idx="10"/>
          </p:nvPr>
        </p:nvSpPr>
        <p:spPr/>
        <p:txBody>
          <a:bodyPr/>
          <a:lstStyle/>
          <a:p>
            <a:fld id="{9AC32DC1-E3AC-42AD-BB57-66D0745C589F}" type="datetime1">
              <a:rPr lang="cs-CZ" smtClean="0"/>
              <a:pPr/>
              <a:t>15.12.2022</a:t>
            </a:fld>
            <a:endParaRPr lang="cs-CZ"/>
          </a:p>
        </p:txBody>
      </p:sp>
      <p:sp>
        <p:nvSpPr>
          <p:cNvPr id="8" name="Zástupný symbol pro zápatí 7"/>
          <p:cNvSpPr>
            <a:spLocks noGrp="1"/>
          </p:cNvSpPr>
          <p:nvPr>
            <p:ph type="ftr" sz="quarter" idx="11"/>
          </p:nvPr>
        </p:nvSpPr>
        <p:spPr/>
        <p:txBody>
          <a:bodyPr/>
          <a:lstStyle/>
          <a:p>
            <a:r>
              <a:rPr lang="cs-CZ"/>
              <a:t>Database systems</a:t>
            </a:r>
          </a:p>
        </p:txBody>
      </p:sp>
      <p:sp>
        <p:nvSpPr>
          <p:cNvPr id="9" name="Zástupný symbol pro číslo snímku 8"/>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Klepnutím lze upravit styl předlohy nadpisů.</a:t>
            </a:r>
          </a:p>
        </p:txBody>
      </p:sp>
      <p:sp>
        <p:nvSpPr>
          <p:cNvPr id="3" name="Zástupný symbol pro datum 2"/>
          <p:cNvSpPr>
            <a:spLocks noGrp="1"/>
          </p:cNvSpPr>
          <p:nvPr>
            <p:ph type="dt" sz="half" idx="10"/>
          </p:nvPr>
        </p:nvSpPr>
        <p:spPr/>
        <p:txBody>
          <a:bodyPr/>
          <a:lstStyle/>
          <a:p>
            <a:fld id="{353F5052-2471-4030-B38F-1A0134007A27}" type="datetime1">
              <a:rPr lang="cs-CZ" smtClean="0"/>
              <a:pPr/>
              <a:t>15.12.2022</a:t>
            </a:fld>
            <a:endParaRPr lang="cs-CZ"/>
          </a:p>
        </p:txBody>
      </p:sp>
      <p:sp>
        <p:nvSpPr>
          <p:cNvPr id="4" name="Zástupný symbol pro zápatí 3"/>
          <p:cNvSpPr>
            <a:spLocks noGrp="1"/>
          </p:cNvSpPr>
          <p:nvPr>
            <p:ph type="ftr" sz="quarter" idx="11"/>
          </p:nvPr>
        </p:nvSpPr>
        <p:spPr/>
        <p:txBody>
          <a:bodyPr/>
          <a:lstStyle/>
          <a:p>
            <a:r>
              <a:rPr lang="cs-CZ"/>
              <a:t>Database systems</a:t>
            </a:r>
          </a:p>
        </p:txBody>
      </p:sp>
      <p:sp>
        <p:nvSpPr>
          <p:cNvPr id="5" name="Zástupný symbol pro číslo snímku 4"/>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6C8D6FF5-C90F-434A-A119-4B33B24A972A}" type="datetime1">
              <a:rPr lang="cs-CZ" smtClean="0"/>
              <a:pPr/>
              <a:t>15.12.2022</a:t>
            </a:fld>
            <a:endParaRPr lang="cs-CZ"/>
          </a:p>
        </p:txBody>
      </p:sp>
      <p:sp>
        <p:nvSpPr>
          <p:cNvPr id="3" name="Zástupný symbol pro zápatí 2"/>
          <p:cNvSpPr>
            <a:spLocks noGrp="1"/>
          </p:cNvSpPr>
          <p:nvPr>
            <p:ph type="ftr" sz="quarter" idx="11"/>
          </p:nvPr>
        </p:nvSpPr>
        <p:spPr/>
        <p:txBody>
          <a:bodyPr/>
          <a:lstStyle/>
          <a:p>
            <a:r>
              <a:rPr lang="cs-CZ"/>
              <a:t>Database systems</a:t>
            </a:r>
          </a:p>
        </p:txBody>
      </p:sp>
      <p:sp>
        <p:nvSpPr>
          <p:cNvPr id="4" name="Zástupný symbol pro číslo snímku 3"/>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a:t>Klepnutím lze upravit styl předlohy nadpisů.</a:t>
            </a:r>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Klepnutím lze upravit styly předlohy textu.</a:t>
            </a:r>
          </a:p>
        </p:txBody>
      </p:sp>
      <p:sp>
        <p:nvSpPr>
          <p:cNvPr id="5" name="Zástupný symbol pro datum 4"/>
          <p:cNvSpPr>
            <a:spLocks noGrp="1"/>
          </p:cNvSpPr>
          <p:nvPr>
            <p:ph type="dt" sz="half" idx="10"/>
          </p:nvPr>
        </p:nvSpPr>
        <p:spPr/>
        <p:txBody>
          <a:bodyPr/>
          <a:lstStyle/>
          <a:p>
            <a:fld id="{BE78AD43-1C13-45A6-B806-91596C681FEB}" type="datetime1">
              <a:rPr lang="cs-CZ" smtClean="0"/>
              <a:pPr/>
              <a:t>15.12.2022</a:t>
            </a:fld>
            <a:endParaRPr lang="cs-CZ"/>
          </a:p>
        </p:txBody>
      </p:sp>
      <p:sp>
        <p:nvSpPr>
          <p:cNvPr id="6" name="Zástupný symbol pro zápatí 5"/>
          <p:cNvSpPr>
            <a:spLocks noGrp="1"/>
          </p:cNvSpPr>
          <p:nvPr>
            <p:ph type="ftr" sz="quarter" idx="11"/>
          </p:nvPr>
        </p:nvSpPr>
        <p:spPr/>
        <p:txBody>
          <a:bodyPr/>
          <a:lstStyle/>
          <a:p>
            <a:r>
              <a:rPr lang="cs-CZ"/>
              <a:t>Database systems</a:t>
            </a:r>
          </a:p>
        </p:txBody>
      </p:sp>
      <p:sp>
        <p:nvSpPr>
          <p:cNvPr id="7" name="Zástupný symbol pro číslo snímku 6"/>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a:t>Klepnutím lze upravit styl předlohy nadpisů.</a:t>
            </a:r>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Klepnutím lze upravit styly předlohy textu.</a:t>
            </a:r>
          </a:p>
        </p:txBody>
      </p:sp>
      <p:sp>
        <p:nvSpPr>
          <p:cNvPr id="5" name="Zástupný symbol pro datum 4"/>
          <p:cNvSpPr>
            <a:spLocks noGrp="1"/>
          </p:cNvSpPr>
          <p:nvPr>
            <p:ph type="dt" sz="half" idx="10"/>
          </p:nvPr>
        </p:nvSpPr>
        <p:spPr/>
        <p:txBody>
          <a:bodyPr/>
          <a:lstStyle/>
          <a:p>
            <a:fld id="{3C03C460-6F9D-4B33-AA70-850019B7E813}" type="datetime1">
              <a:rPr lang="cs-CZ" smtClean="0"/>
              <a:pPr/>
              <a:t>15.12.2022</a:t>
            </a:fld>
            <a:endParaRPr lang="cs-CZ"/>
          </a:p>
        </p:txBody>
      </p:sp>
      <p:sp>
        <p:nvSpPr>
          <p:cNvPr id="6" name="Zástupný symbol pro zápatí 5"/>
          <p:cNvSpPr>
            <a:spLocks noGrp="1"/>
          </p:cNvSpPr>
          <p:nvPr>
            <p:ph type="ftr" sz="quarter" idx="11"/>
          </p:nvPr>
        </p:nvSpPr>
        <p:spPr/>
        <p:txBody>
          <a:bodyPr/>
          <a:lstStyle/>
          <a:p>
            <a:r>
              <a:rPr lang="cs-CZ"/>
              <a:t>Database systems</a:t>
            </a:r>
          </a:p>
        </p:txBody>
      </p:sp>
      <p:sp>
        <p:nvSpPr>
          <p:cNvPr id="7" name="Zástupný symbol pro číslo snímku 6"/>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Klepnutím lze upravit styl předlohy nadpisů.</a:t>
            </a:r>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Klepnutím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7D9F6-D36C-47F8-81E1-36B57377984F}" type="datetime1">
              <a:rPr lang="cs-CZ" smtClean="0"/>
              <a:pPr/>
              <a:t>15.12.2022</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cs-CZ"/>
              <a:t>Database systems</a:t>
            </a:r>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11005-143D-44AC-8380-C8C29A93E063}"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1196752"/>
            <a:ext cx="9144000" cy="525658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ctrTitle"/>
          </p:nvPr>
        </p:nvSpPr>
        <p:spPr>
          <a:xfrm>
            <a:off x="683568" y="2276872"/>
            <a:ext cx="7772400" cy="1470025"/>
          </a:xfrm>
        </p:spPr>
        <p:txBody>
          <a:bodyPr>
            <a:normAutofit fontScale="90000"/>
          </a:bodyPr>
          <a:lstStyle/>
          <a:p>
            <a:r>
              <a:rPr lang="en-GB" dirty="0">
                <a:solidFill>
                  <a:schemeClr val="bg1"/>
                </a:solidFill>
              </a:rPr>
              <a:t>DATABASE SYSTEMS (EIE36E):</a:t>
            </a:r>
            <a:br>
              <a:rPr lang="en-GB" dirty="0">
                <a:solidFill>
                  <a:schemeClr val="bg1"/>
                </a:solidFill>
              </a:rPr>
            </a:br>
            <a:r>
              <a:rPr lang="en-GB" dirty="0">
                <a:solidFill>
                  <a:schemeClr val="bg1"/>
                </a:solidFill>
              </a:rPr>
              <a:t>Data Protection in Database Systems</a:t>
            </a:r>
            <a:endParaRPr lang="en-US" dirty="0">
              <a:solidFill>
                <a:schemeClr val="bg1"/>
              </a:solidFill>
            </a:endParaRPr>
          </a:p>
        </p:txBody>
      </p:sp>
      <p:sp>
        <p:nvSpPr>
          <p:cNvPr id="3" name="Podnadpis 2"/>
          <p:cNvSpPr>
            <a:spLocks noGrp="1"/>
          </p:cNvSpPr>
          <p:nvPr>
            <p:ph type="subTitle" idx="1"/>
          </p:nvPr>
        </p:nvSpPr>
        <p:spPr>
          <a:xfrm>
            <a:off x="1403648" y="4149080"/>
            <a:ext cx="6400800" cy="1752600"/>
          </a:xfrm>
        </p:spPr>
        <p:txBody>
          <a:bodyPr>
            <a:normAutofit/>
          </a:bodyPr>
          <a:lstStyle/>
          <a:p>
            <a:r>
              <a:rPr lang="cs-CZ" sz="2400" dirty="0">
                <a:solidFill>
                  <a:schemeClr val="bg1">
                    <a:lumMod val="95000"/>
                  </a:schemeClr>
                </a:solidFill>
              </a:rPr>
              <a:t>Doc. Ing. Václav </a:t>
            </a:r>
            <a:r>
              <a:rPr lang="cs-CZ" sz="2400" dirty="0" err="1">
                <a:solidFill>
                  <a:schemeClr val="bg1">
                    <a:lumMod val="95000"/>
                  </a:schemeClr>
                </a:solidFill>
              </a:rPr>
              <a:t>Vostrovský</a:t>
            </a:r>
            <a:r>
              <a:rPr lang="en-US" sz="2400" dirty="0">
                <a:solidFill>
                  <a:schemeClr val="bg1">
                    <a:lumMod val="95000"/>
                  </a:schemeClr>
                </a:solidFill>
              </a:rPr>
              <a:t> Ph.D.</a:t>
            </a:r>
            <a:endParaRPr lang="cs-CZ" sz="2400" dirty="0">
              <a:solidFill>
                <a:schemeClr val="bg1">
                  <a:lumMod val="95000"/>
                </a:schemeClr>
              </a:solidFill>
            </a:endParaRPr>
          </a:p>
          <a:p>
            <a:r>
              <a:rPr lang="cs-CZ" sz="2400" dirty="0">
                <a:solidFill>
                  <a:schemeClr val="bg1">
                    <a:lumMod val="95000"/>
                  </a:schemeClr>
                </a:solidFill>
              </a:rPr>
              <a:t> Ing. Petr Hanzlík</a:t>
            </a:r>
          </a:p>
          <a:p>
            <a:endParaRPr lang="cs-CZ" sz="2000" dirty="0"/>
          </a:p>
        </p:txBody>
      </p:sp>
      <p:pic>
        <p:nvPicPr>
          <p:cNvPr id="1026" name="Picture 2"/>
          <p:cNvPicPr>
            <a:picLocks noChangeAspect="1" noChangeArrowheads="1"/>
          </p:cNvPicPr>
          <p:nvPr/>
        </p:nvPicPr>
        <p:blipFill>
          <a:blip r:embed="rId2" cstate="print"/>
          <a:srcRect/>
          <a:stretch>
            <a:fillRect/>
          </a:stretch>
        </p:blipFill>
        <p:spPr bwMode="auto">
          <a:xfrm>
            <a:off x="251520" y="188640"/>
            <a:ext cx="5976664" cy="1415103"/>
          </a:xfrm>
          <a:prstGeom prst="rect">
            <a:avLst/>
          </a:prstGeom>
          <a:noFill/>
          <a:ln w="9525">
            <a:solidFill>
              <a:srgbClr val="B62B34"/>
            </a:solid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Application</a:t>
            </a:r>
            <a:endParaRPr lang="en-US" dirty="0">
              <a:solidFill>
                <a:schemeClr val="bg1">
                  <a:lumMod val="95000"/>
                </a:schemeClr>
              </a:solidFill>
            </a:endParaRPr>
          </a:p>
        </p:txBody>
      </p:sp>
      <p:sp>
        <p:nvSpPr>
          <p:cNvPr id="3" name="Zástupný symbol pro obsah 2"/>
          <p:cNvSpPr>
            <a:spLocks noGrp="1"/>
          </p:cNvSpPr>
          <p:nvPr>
            <p:ph idx="1"/>
          </p:nvPr>
        </p:nvSpPr>
        <p:spPr>
          <a:xfrm>
            <a:off x="251520" y="1484784"/>
            <a:ext cx="8640960" cy="5040560"/>
          </a:xfrm>
        </p:spPr>
        <p:txBody>
          <a:bodyPr>
            <a:normAutofit/>
          </a:bodyPr>
          <a:lstStyle/>
          <a:p>
            <a:r>
              <a:rPr lang="en-GB" dirty="0"/>
              <a:t>Authentication of users who access applications</a:t>
            </a:r>
          </a:p>
          <a:p>
            <a:r>
              <a:rPr lang="en-GB" dirty="0"/>
              <a:t>Business rules( Implementation of a </a:t>
            </a:r>
            <a:r>
              <a:rPr lang="en-GB" dirty="0" err="1"/>
              <a:t>bussiness</a:t>
            </a:r>
            <a:r>
              <a:rPr lang="en-GB" dirty="0"/>
              <a:t> procedure)</a:t>
            </a:r>
          </a:p>
          <a:p>
            <a:r>
              <a:rPr lang="en-GB" dirty="0"/>
              <a:t>Single sign-on(signing on once for different application and websites)</a:t>
            </a:r>
          </a:p>
          <a:p>
            <a:endParaRPr lang="de-DE"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10</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88613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Network</a:t>
            </a:r>
          </a:p>
        </p:txBody>
      </p:sp>
      <p:sp>
        <p:nvSpPr>
          <p:cNvPr id="3" name="Zástupný symbol pro obsah 2"/>
          <p:cNvSpPr>
            <a:spLocks noGrp="1"/>
          </p:cNvSpPr>
          <p:nvPr>
            <p:ph idx="1"/>
          </p:nvPr>
        </p:nvSpPr>
        <p:spPr>
          <a:xfrm>
            <a:off x="251520" y="1484784"/>
            <a:ext cx="8640960" cy="5040560"/>
          </a:xfrm>
        </p:spPr>
        <p:txBody>
          <a:bodyPr>
            <a:normAutofit/>
          </a:bodyPr>
          <a:lstStyle/>
          <a:p>
            <a:endParaRPr lang="en-US" dirty="0"/>
          </a:p>
          <a:p>
            <a:r>
              <a:rPr lang="en-US" dirty="0"/>
              <a:t>Firewalls to block network intruders:</a:t>
            </a:r>
          </a:p>
          <a:p>
            <a:pPr lvl="1"/>
            <a:r>
              <a:rPr lang="en-US" dirty="0"/>
              <a:t>block the well-known database ports in firewalls. Microsoft SQL use UDP port number 1434 and oracle’s listening port is 1521 to 1530. </a:t>
            </a:r>
          </a:p>
          <a:p>
            <a:r>
              <a:rPr lang="en-US" dirty="0"/>
              <a:t>Virtual private network (a remote computer securely connected to a corporate network</a:t>
            </a:r>
          </a:p>
          <a:p>
            <a:r>
              <a:rPr lang="en-US" dirty="0"/>
              <a:t>Authentication</a:t>
            </a:r>
          </a:p>
          <a:p>
            <a:endParaRPr lang="en-US"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11</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394443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Operating system</a:t>
            </a:r>
          </a:p>
        </p:txBody>
      </p:sp>
      <p:sp>
        <p:nvSpPr>
          <p:cNvPr id="3" name="Zástupný symbol pro obsah 2"/>
          <p:cNvSpPr>
            <a:spLocks noGrp="1"/>
          </p:cNvSpPr>
          <p:nvPr>
            <p:ph idx="1"/>
          </p:nvPr>
        </p:nvSpPr>
        <p:spPr>
          <a:xfrm>
            <a:off x="251520" y="1484784"/>
            <a:ext cx="8640960" cy="5040560"/>
          </a:xfrm>
        </p:spPr>
        <p:txBody>
          <a:bodyPr>
            <a:normAutofit/>
          </a:bodyPr>
          <a:lstStyle/>
          <a:p>
            <a:endParaRPr lang="en-US" dirty="0"/>
          </a:p>
          <a:p>
            <a:r>
              <a:rPr lang="en-GB" dirty="0"/>
              <a:t>Authentication</a:t>
            </a:r>
          </a:p>
          <a:p>
            <a:r>
              <a:rPr lang="en-GB" dirty="0"/>
              <a:t>Intrusion detection</a:t>
            </a:r>
          </a:p>
          <a:p>
            <a:r>
              <a:rPr lang="en-GB" dirty="0"/>
              <a:t>Password policy</a:t>
            </a:r>
          </a:p>
          <a:p>
            <a:r>
              <a:rPr lang="en-GB" dirty="0"/>
              <a:t>User accounts</a:t>
            </a:r>
          </a:p>
          <a:p>
            <a:endParaRPr lang="en-US" dirty="0"/>
          </a:p>
          <a:p>
            <a:endParaRPr lang="en-US"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12</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88612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DBMS</a:t>
            </a:r>
          </a:p>
        </p:txBody>
      </p:sp>
      <p:sp>
        <p:nvSpPr>
          <p:cNvPr id="3" name="Zástupný symbol pro obsah 2"/>
          <p:cNvSpPr>
            <a:spLocks noGrp="1"/>
          </p:cNvSpPr>
          <p:nvPr>
            <p:ph idx="1"/>
          </p:nvPr>
        </p:nvSpPr>
        <p:spPr>
          <a:xfrm>
            <a:off x="251520" y="1484784"/>
            <a:ext cx="8640960" cy="5040560"/>
          </a:xfrm>
        </p:spPr>
        <p:txBody>
          <a:bodyPr>
            <a:normAutofit/>
          </a:bodyPr>
          <a:lstStyle/>
          <a:p>
            <a:r>
              <a:rPr lang="en-US" dirty="0"/>
              <a:t>Authentication</a:t>
            </a:r>
          </a:p>
          <a:p>
            <a:r>
              <a:rPr lang="en-US" dirty="0"/>
              <a:t>Audit Mechanism</a:t>
            </a:r>
          </a:p>
          <a:p>
            <a:r>
              <a:rPr lang="en-US" dirty="0"/>
              <a:t>Database resource limits</a:t>
            </a:r>
          </a:p>
          <a:p>
            <a:r>
              <a:rPr lang="en-US" dirty="0"/>
              <a:t>Password policy</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13</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138540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a:bodyPr>
          <a:lstStyle/>
          <a:p>
            <a:pPr algn="l"/>
            <a:r>
              <a:rPr lang="en-GB" dirty="0">
                <a:solidFill>
                  <a:schemeClr val="bg1">
                    <a:lumMod val="95000"/>
                  </a:schemeClr>
                </a:solidFill>
              </a:rPr>
              <a:t>Data</a:t>
            </a:r>
          </a:p>
        </p:txBody>
      </p:sp>
      <p:sp>
        <p:nvSpPr>
          <p:cNvPr id="3" name="Zástupný symbol pro obsah 2"/>
          <p:cNvSpPr>
            <a:spLocks noGrp="1"/>
          </p:cNvSpPr>
          <p:nvPr>
            <p:ph idx="1"/>
          </p:nvPr>
        </p:nvSpPr>
        <p:spPr>
          <a:xfrm>
            <a:off x="251520" y="1484784"/>
            <a:ext cx="8640960" cy="5040560"/>
          </a:xfrm>
        </p:spPr>
        <p:txBody>
          <a:bodyPr>
            <a:normAutofit/>
          </a:bodyPr>
          <a:lstStyle/>
          <a:p>
            <a:r>
              <a:rPr lang="en-US" dirty="0"/>
              <a:t>Data validation</a:t>
            </a:r>
          </a:p>
          <a:p>
            <a:r>
              <a:rPr lang="en-US" dirty="0"/>
              <a:t>Data constraints</a:t>
            </a:r>
          </a:p>
          <a:p>
            <a:r>
              <a:rPr lang="en-US" dirty="0"/>
              <a:t>Data encryption</a:t>
            </a:r>
          </a:p>
          <a:p>
            <a:r>
              <a:rPr lang="en-US" dirty="0"/>
              <a:t>Data access</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14</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36926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Protecting data within database</a:t>
            </a:r>
          </a:p>
        </p:txBody>
      </p:sp>
      <p:sp>
        <p:nvSpPr>
          <p:cNvPr id="3" name="Zástupný symbol pro obsah 2"/>
          <p:cNvSpPr>
            <a:spLocks noGrp="1"/>
          </p:cNvSpPr>
          <p:nvPr>
            <p:ph idx="1"/>
          </p:nvPr>
        </p:nvSpPr>
        <p:spPr>
          <a:xfrm>
            <a:off x="251520" y="1484784"/>
            <a:ext cx="8640960" cy="5040560"/>
          </a:xfrm>
        </p:spPr>
        <p:txBody>
          <a:bodyPr>
            <a:normAutofit/>
          </a:bodyPr>
          <a:lstStyle/>
          <a:p>
            <a:endParaRPr lang="en-GB" dirty="0"/>
          </a:p>
          <a:p>
            <a:r>
              <a:rPr lang="en-GB" dirty="0"/>
              <a:t>System and Object Privileges </a:t>
            </a:r>
          </a:p>
          <a:p>
            <a:r>
              <a:rPr lang="en-GB" dirty="0"/>
              <a:t>Managing System and Object Privileges </a:t>
            </a:r>
          </a:p>
          <a:p>
            <a:r>
              <a:rPr lang="en-GB" dirty="0"/>
              <a:t>Encrypting Data on the Server </a:t>
            </a:r>
          </a:p>
          <a:p>
            <a:r>
              <a:rPr lang="en-GB" dirty="0"/>
              <a:t>Database Integrity Mechanisms </a:t>
            </a:r>
          </a:p>
          <a:p>
            <a:r>
              <a:rPr lang="en-GB" dirty="0"/>
              <a:t>System Availability Factors </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15</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21763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System and Object Privileges</a:t>
            </a: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r>
              <a:rPr lang="en-US" dirty="0"/>
              <a:t>Privilege: permission to access a named object in a prescribed manner (query a table). </a:t>
            </a:r>
          </a:p>
          <a:p>
            <a:pPr eaLnBrk="1" hangingPunct="1"/>
            <a:r>
              <a:rPr lang="en-US" dirty="0"/>
              <a:t>Privileges are granted to users from DBA. </a:t>
            </a:r>
          </a:p>
          <a:p>
            <a:pPr eaLnBrk="1" hangingPunct="1"/>
            <a:r>
              <a:rPr lang="en-US" dirty="0"/>
              <a:t>Privileges can be granted to:</a:t>
            </a:r>
          </a:p>
          <a:p>
            <a:pPr marL="742950" lvl="1" indent="-285750" eaLnBrk="1" hangingPunct="1"/>
            <a:r>
              <a:rPr lang="en-US" sz="2200" dirty="0"/>
              <a:t>enable a particular user to connect to the database </a:t>
            </a:r>
          </a:p>
          <a:p>
            <a:pPr marL="742950" lvl="1" indent="-285750" eaLnBrk="1" hangingPunct="1"/>
            <a:r>
              <a:rPr lang="en-US" sz="2200" dirty="0"/>
              <a:t>create a table in his own schema; </a:t>
            </a:r>
          </a:p>
          <a:p>
            <a:pPr marL="742950" lvl="1" indent="-285750" eaLnBrk="1" hangingPunct="1"/>
            <a:r>
              <a:rPr lang="en-US" sz="2200" dirty="0"/>
              <a:t>select rows from someone else's table</a:t>
            </a:r>
          </a:p>
          <a:p>
            <a:pPr marL="742950" lvl="1" indent="-285750" eaLnBrk="1" hangingPunct="1"/>
            <a:r>
              <a:rPr lang="en-US" sz="2200" dirty="0"/>
              <a:t>execute someone else's stored procedure.</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16</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599900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System Privileges</a:t>
            </a: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r>
              <a:rPr lang="en-US" dirty="0"/>
              <a:t>Allow users to perform a particular systemwide action or a particular action on a particular type of schema object. </a:t>
            </a:r>
          </a:p>
          <a:p>
            <a:pPr marL="742950" lvl="1" indent="-285750" eaLnBrk="1" hangingPunct="1"/>
            <a:r>
              <a:rPr lang="en-US" sz="2200" dirty="0" err="1"/>
              <a:t>E.g</a:t>
            </a:r>
            <a:r>
              <a:rPr lang="en-US" sz="2200" dirty="0"/>
              <a:t>, the privileges to create a tablespace </a:t>
            </a:r>
          </a:p>
          <a:p>
            <a:pPr marL="742950" lvl="1" indent="-285750" eaLnBrk="1" hangingPunct="1"/>
            <a:r>
              <a:rPr lang="en-US" sz="2200" dirty="0"/>
              <a:t>delete the rows of any table in the database</a:t>
            </a:r>
          </a:p>
          <a:p>
            <a:pPr marL="742950" lvl="1" indent="-285750" eaLnBrk="1" hangingPunct="1"/>
            <a:endParaRPr lang="en-US" sz="2200" dirty="0"/>
          </a:p>
          <a:p>
            <a:pPr eaLnBrk="1" hangingPunct="1"/>
            <a:r>
              <a:rPr lang="en-US" dirty="0"/>
              <a:t>Many system privileges are available only to administrators and application developers</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17</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4208019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Schema Object Privileges</a:t>
            </a: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lnSpc>
                <a:spcPct val="80000"/>
              </a:lnSpc>
            </a:pPr>
            <a:r>
              <a:rPr lang="en-US" sz="2400" dirty="0"/>
              <a:t>Allow users to perform a particular action on a specific schema object. (</a:t>
            </a:r>
            <a:r>
              <a:rPr lang="en-US" sz="2400" dirty="0" err="1"/>
              <a:t>e.g</a:t>
            </a:r>
            <a:r>
              <a:rPr lang="en-US" sz="2400" dirty="0"/>
              <a:t> delete rows of a specific table is an object privilege.)</a:t>
            </a:r>
          </a:p>
          <a:p>
            <a:pPr marL="742950" lvl="1" indent="-285750" eaLnBrk="1" hangingPunct="1">
              <a:lnSpc>
                <a:spcPct val="80000"/>
              </a:lnSpc>
            </a:pPr>
            <a:endParaRPr lang="en-US" sz="2000" dirty="0"/>
          </a:p>
          <a:p>
            <a:pPr eaLnBrk="1" hangingPunct="1">
              <a:lnSpc>
                <a:spcPct val="80000"/>
              </a:lnSpc>
            </a:pPr>
            <a:r>
              <a:rPr lang="en-US" sz="2400" dirty="0"/>
              <a:t>Privileges can be specified:</a:t>
            </a:r>
          </a:p>
          <a:p>
            <a:pPr marL="742950" lvl="1" indent="-285750" eaLnBrk="1" hangingPunct="1">
              <a:lnSpc>
                <a:spcPct val="80000"/>
              </a:lnSpc>
            </a:pPr>
            <a:r>
              <a:rPr lang="en-US" dirty="0"/>
              <a:t>at the column level. </a:t>
            </a:r>
          </a:p>
          <a:p>
            <a:pPr marL="742950" lvl="1" indent="-285750" eaLnBrk="1" hangingPunct="1">
              <a:lnSpc>
                <a:spcPct val="80000"/>
              </a:lnSpc>
            </a:pPr>
            <a:r>
              <a:rPr lang="en-US" dirty="0"/>
              <a:t>at the row level. </a:t>
            </a:r>
          </a:p>
          <a:p>
            <a:pPr marL="742950" lvl="1" indent="-285750" eaLnBrk="1" hangingPunct="1">
              <a:lnSpc>
                <a:spcPct val="80000"/>
              </a:lnSpc>
            </a:pPr>
            <a:endParaRPr lang="en-US" dirty="0"/>
          </a:p>
          <a:p>
            <a:pPr eaLnBrk="1" hangingPunct="1">
              <a:lnSpc>
                <a:spcPct val="80000"/>
              </a:lnSpc>
            </a:pPr>
            <a:r>
              <a:rPr lang="en-US" sz="2400" dirty="0"/>
              <a:t>Object privileges can only be granted by the object owner.</a:t>
            </a:r>
          </a:p>
          <a:p>
            <a:pPr eaLnBrk="1" hangingPunct="1">
              <a:lnSpc>
                <a:spcPct val="80000"/>
              </a:lnSpc>
            </a:pPr>
            <a:r>
              <a:rPr lang="en-US" sz="2400" dirty="0"/>
              <a:t>An owner can also specify that a particular user has the right to grant a privilege to others. </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18</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206507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fontScale="90000"/>
          </a:bodyPr>
          <a:lstStyle/>
          <a:p>
            <a:pPr algn="l"/>
            <a:r>
              <a:rPr lang="en-GB" dirty="0">
                <a:solidFill>
                  <a:schemeClr val="bg1">
                    <a:lumMod val="95000"/>
                  </a:schemeClr>
                </a:solidFill>
              </a:rPr>
              <a:t>Managing System and Object Privileges</a:t>
            </a: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lnSpc>
                <a:spcPct val="80000"/>
              </a:lnSpc>
            </a:pPr>
            <a:endParaRPr lang="en-GB" sz="2400" dirty="0"/>
          </a:p>
          <a:p>
            <a:pPr eaLnBrk="1" hangingPunct="1">
              <a:lnSpc>
                <a:spcPct val="80000"/>
              </a:lnSpc>
            </a:pPr>
            <a:r>
              <a:rPr lang="en-GB" sz="2400" dirty="0"/>
              <a:t>Using Roles to Manage Privileges </a:t>
            </a:r>
          </a:p>
          <a:p>
            <a:pPr eaLnBrk="1" hangingPunct="1">
              <a:lnSpc>
                <a:spcPct val="80000"/>
              </a:lnSpc>
            </a:pPr>
            <a:endParaRPr lang="en-GB" sz="2400" dirty="0"/>
          </a:p>
          <a:p>
            <a:pPr eaLnBrk="1" hangingPunct="1">
              <a:lnSpc>
                <a:spcPct val="80000"/>
              </a:lnSpc>
            </a:pPr>
            <a:r>
              <a:rPr lang="en-GB" sz="2400" dirty="0"/>
              <a:t>Using Stored Procedures to Manage Privileges </a:t>
            </a:r>
          </a:p>
          <a:p>
            <a:pPr eaLnBrk="1" hangingPunct="1">
              <a:lnSpc>
                <a:spcPct val="80000"/>
              </a:lnSpc>
            </a:pPr>
            <a:endParaRPr lang="en-GB" sz="2400" dirty="0"/>
          </a:p>
          <a:p>
            <a:pPr eaLnBrk="1" hangingPunct="1">
              <a:lnSpc>
                <a:spcPct val="80000"/>
              </a:lnSpc>
            </a:pPr>
            <a:r>
              <a:rPr lang="en-GB" sz="2400" dirty="0"/>
              <a:t>Using Network Facilities to Manage Privileges </a:t>
            </a:r>
          </a:p>
          <a:p>
            <a:pPr eaLnBrk="1" hangingPunct="1">
              <a:lnSpc>
                <a:spcPct val="80000"/>
              </a:lnSpc>
            </a:pPr>
            <a:endParaRPr lang="en-GB" sz="2400" dirty="0"/>
          </a:p>
          <a:p>
            <a:pPr eaLnBrk="1" hangingPunct="1">
              <a:lnSpc>
                <a:spcPct val="80000"/>
              </a:lnSpc>
            </a:pPr>
            <a:r>
              <a:rPr lang="en-GB" sz="2400" dirty="0"/>
              <a:t>Using Views to Manage Privileges</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19</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258483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a:bodyPr>
          <a:lstStyle/>
          <a:p>
            <a:pPr algn="l"/>
            <a:r>
              <a:rPr lang="en-GB" dirty="0">
                <a:solidFill>
                  <a:schemeClr val="bg1">
                    <a:lumMod val="95000"/>
                  </a:schemeClr>
                </a:solidFill>
              </a:rPr>
              <a:t>Outline</a:t>
            </a:r>
          </a:p>
        </p:txBody>
      </p:sp>
      <p:sp>
        <p:nvSpPr>
          <p:cNvPr id="3" name="Zástupný symbol pro obsah 2"/>
          <p:cNvSpPr>
            <a:spLocks noGrp="1"/>
          </p:cNvSpPr>
          <p:nvPr>
            <p:ph idx="1"/>
          </p:nvPr>
        </p:nvSpPr>
        <p:spPr>
          <a:xfrm>
            <a:off x="251520" y="1412776"/>
            <a:ext cx="8640960" cy="5040560"/>
          </a:xfrm>
        </p:spPr>
        <p:txBody>
          <a:bodyPr>
            <a:normAutofit lnSpcReduction="10000"/>
          </a:bodyPr>
          <a:lstStyle/>
          <a:p>
            <a:pPr>
              <a:lnSpc>
                <a:spcPct val="90000"/>
              </a:lnSpc>
            </a:pPr>
            <a:r>
              <a:rPr lang="en-US" dirty="0"/>
              <a:t>Why DB Security</a:t>
            </a:r>
          </a:p>
          <a:p>
            <a:pPr>
              <a:lnSpc>
                <a:spcPct val="90000"/>
              </a:lnSpc>
            </a:pPr>
            <a:r>
              <a:rPr lang="en-US" dirty="0"/>
              <a:t>Threats to Databases</a:t>
            </a:r>
          </a:p>
          <a:p>
            <a:pPr>
              <a:lnSpc>
                <a:spcPct val="90000"/>
              </a:lnSpc>
            </a:pPr>
            <a:r>
              <a:rPr lang="en-US" dirty="0"/>
              <a:t>Database security concept</a:t>
            </a:r>
          </a:p>
          <a:p>
            <a:pPr>
              <a:lnSpc>
                <a:spcPct val="90000"/>
              </a:lnSpc>
            </a:pPr>
            <a:r>
              <a:rPr lang="en-US" dirty="0"/>
              <a:t>C.I.A triangle</a:t>
            </a:r>
          </a:p>
          <a:p>
            <a:pPr>
              <a:lnSpc>
                <a:spcPct val="90000"/>
              </a:lnSpc>
            </a:pPr>
            <a:r>
              <a:rPr lang="en-US" dirty="0"/>
              <a:t>Database Security practices</a:t>
            </a:r>
          </a:p>
          <a:p>
            <a:pPr>
              <a:lnSpc>
                <a:spcPct val="90000"/>
              </a:lnSpc>
            </a:pPr>
            <a:r>
              <a:rPr lang="en-US" dirty="0"/>
              <a:t>Database Security levels</a:t>
            </a:r>
          </a:p>
          <a:p>
            <a:pPr>
              <a:lnSpc>
                <a:spcPct val="90000"/>
              </a:lnSpc>
            </a:pPr>
            <a:r>
              <a:rPr lang="en-US" dirty="0"/>
              <a:t>DB environment components</a:t>
            </a:r>
          </a:p>
          <a:p>
            <a:pPr>
              <a:lnSpc>
                <a:spcPct val="90000"/>
              </a:lnSpc>
            </a:pPr>
            <a:r>
              <a:rPr lang="en-US" dirty="0"/>
              <a:t>Security Methods</a:t>
            </a:r>
          </a:p>
          <a:p>
            <a:pPr>
              <a:lnSpc>
                <a:spcPct val="90000"/>
              </a:lnSpc>
            </a:pPr>
            <a:r>
              <a:rPr lang="en-US" dirty="0"/>
              <a:t>Protecting data within database</a:t>
            </a:r>
          </a:p>
          <a:p>
            <a:pPr>
              <a:lnSpc>
                <a:spcPct val="90000"/>
              </a:lnSpc>
            </a:pPr>
            <a:r>
              <a:rPr lang="en-US" dirty="0"/>
              <a:t>Conclusions</a:t>
            </a:r>
            <a:endParaRPr lang="de-DE" dirty="0"/>
          </a:p>
          <a:p>
            <a:pPr marL="266700" indent="-266700"/>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GB"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pic>
        <p:nvPicPr>
          <p:cNvPr id="9" name="Obrázek 8"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a:bodyPr>
          <a:lstStyle/>
          <a:p>
            <a:pPr algn="l"/>
            <a:r>
              <a:rPr lang="en-GB" dirty="0">
                <a:solidFill>
                  <a:schemeClr val="bg1">
                    <a:lumMod val="95000"/>
                  </a:schemeClr>
                </a:solidFill>
              </a:rPr>
              <a:t>Using Roles to Manage Privileges </a:t>
            </a: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lnSpc>
                <a:spcPct val="80000"/>
              </a:lnSpc>
            </a:pPr>
            <a:endParaRPr lang="en-GB" sz="2400" dirty="0"/>
          </a:p>
          <a:p>
            <a:pPr eaLnBrk="1" hangingPunct="1">
              <a:lnSpc>
                <a:spcPct val="80000"/>
              </a:lnSpc>
            </a:pPr>
            <a:r>
              <a:rPr lang="en-GB" sz="2400" dirty="0"/>
              <a:t>A role mechanism can be used to provide authorization. </a:t>
            </a:r>
          </a:p>
          <a:p>
            <a:pPr eaLnBrk="1" hangingPunct="1">
              <a:lnSpc>
                <a:spcPct val="80000"/>
              </a:lnSpc>
            </a:pPr>
            <a:endParaRPr lang="en-GB" sz="2400" dirty="0"/>
          </a:p>
          <a:p>
            <a:pPr eaLnBrk="1" hangingPunct="1">
              <a:lnSpc>
                <a:spcPct val="80000"/>
              </a:lnSpc>
            </a:pPr>
            <a:r>
              <a:rPr lang="en-GB" sz="2400" dirty="0"/>
              <a:t>A single person or a group of people can be granted a role or a group of roles. </a:t>
            </a:r>
          </a:p>
          <a:p>
            <a:pPr eaLnBrk="1" hangingPunct="1">
              <a:lnSpc>
                <a:spcPct val="80000"/>
              </a:lnSpc>
            </a:pPr>
            <a:endParaRPr lang="en-GB" sz="2400" dirty="0"/>
          </a:p>
          <a:p>
            <a:pPr eaLnBrk="1" hangingPunct="1">
              <a:lnSpc>
                <a:spcPct val="80000"/>
              </a:lnSpc>
            </a:pPr>
            <a:r>
              <a:rPr lang="en-GB" sz="2400" dirty="0"/>
              <a:t>One role can be granted in turn to other roles. </a:t>
            </a:r>
          </a:p>
          <a:p>
            <a:pPr eaLnBrk="1" hangingPunct="1">
              <a:lnSpc>
                <a:spcPct val="80000"/>
              </a:lnSpc>
            </a:pPr>
            <a:endParaRPr lang="en-GB" sz="2400" dirty="0"/>
          </a:p>
          <a:p>
            <a:pPr eaLnBrk="1" hangingPunct="1">
              <a:lnSpc>
                <a:spcPct val="80000"/>
              </a:lnSpc>
            </a:pPr>
            <a:r>
              <a:rPr lang="en-GB" sz="2400" dirty="0"/>
              <a:t>By defining different types of roles, administrators can manage access privileges much more easily.</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20</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248372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a:bodyPr>
          <a:lstStyle/>
          <a:p>
            <a:pPr algn="l"/>
            <a:r>
              <a:rPr lang="en-GB" dirty="0">
                <a:solidFill>
                  <a:schemeClr val="bg1">
                    <a:lumMod val="95000"/>
                  </a:schemeClr>
                </a:solidFill>
              </a:rPr>
              <a:t>Using Roles to Manage Privileges</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21</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pic>
        <p:nvPicPr>
          <p:cNvPr id="6" name="Picture 11" descr="Text description of scn81082.gif follows">
            <a:extLst>
              <a:ext uri="{FF2B5EF4-FFF2-40B4-BE49-F238E27FC236}">
                <a16:creationId xmlns:a16="http://schemas.microsoft.com/office/drawing/2014/main" id="{9A5678BF-F5EB-D30D-5104-C89446D8F689}"/>
              </a:ext>
            </a:extLst>
          </p:cNvPr>
          <p:cNvPicPr>
            <a:picLocks noGrp="1" noChangeAspect="1" noChangeArrowheads="1"/>
          </p:cNvPicPr>
          <p:nvPr>
            <p:ph idx="1"/>
          </p:nvPr>
        </p:nvPicPr>
        <p:blipFill rotWithShape="1">
          <a:blip r:embed="rId4" cstate="print"/>
          <a:srcRect r="23141"/>
          <a:stretch/>
        </p:blipFill>
        <p:spPr bwMode="auto">
          <a:xfrm>
            <a:off x="395927" y="1556792"/>
            <a:ext cx="8496553" cy="4329772"/>
          </a:xfrm>
          <a:prstGeom prst="rect">
            <a:avLst/>
          </a:prstGeom>
          <a:noFill/>
          <a:ln w="9525">
            <a:noFill/>
            <a:miter lim="800000"/>
            <a:headEnd/>
            <a:tailEnd/>
          </a:ln>
        </p:spPr>
      </p:pic>
    </p:spTree>
    <p:extLst>
      <p:ext uri="{BB962C8B-B14F-4D97-AF65-F5344CB8AC3E}">
        <p14:creationId xmlns:p14="http://schemas.microsoft.com/office/powerpoint/2010/main" val="648502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fontScale="90000"/>
          </a:bodyPr>
          <a:lstStyle/>
          <a:p>
            <a:pPr algn="l"/>
            <a:r>
              <a:rPr lang="en-GB" dirty="0">
                <a:solidFill>
                  <a:schemeClr val="bg1">
                    <a:lumMod val="95000"/>
                  </a:schemeClr>
                </a:solidFill>
              </a:rPr>
              <a:t>Stored Procedures to Manage Privileges</a:t>
            </a:r>
          </a:p>
        </p:txBody>
      </p:sp>
      <p:sp>
        <p:nvSpPr>
          <p:cNvPr id="3" name="Zástupný symbol pro obsah 2"/>
          <p:cNvSpPr>
            <a:spLocks noGrp="1"/>
          </p:cNvSpPr>
          <p:nvPr>
            <p:ph idx="1"/>
          </p:nvPr>
        </p:nvSpPr>
        <p:spPr>
          <a:xfrm>
            <a:off x="251520" y="1484784"/>
            <a:ext cx="8640960" cy="5040560"/>
          </a:xfrm>
        </p:spPr>
        <p:txBody>
          <a:bodyPr>
            <a:normAutofit lnSpcReduction="10000"/>
          </a:bodyPr>
          <a:lstStyle/>
          <a:p>
            <a:pPr eaLnBrk="1" hangingPunct="1"/>
            <a:r>
              <a:rPr lang="en-US" dirty="0"/>
              <a:t>Restrict the database operations that users can perform. </a:t>
            </a:r>
          </a:p>
          <a:p>
            <a:pPr eaLnBrk="1" hangingPunct="1"/>
            <a:r>
              <a:rPr lang="en-US" dirty="0"/>
              <a:t>Access of data only through procedures and functions that execute with the definer's privileges. </a:t>
            </a:r>
          </a:p>
          <a:p>
            <a:pPr eaLnBrk="1" hangingPunct="1"/>
            <a:r>
              <a:rPr lang="en-US" dirty="0"/>
              <a:t> Users with the privilege to execute the procedure (but not the privileges to query, update, or delete from the underlying tables) can invoke the procedure, but they cannot manipulate table data in any other way.</a:t>
            </a:r>
            <a:endParaRPr lang="de-DE" dirty="0"/>
          </a:p>
          <a:p>
            <a:pPr eaLnBrk="1" hangingPunct="1">
              <a:lnSpc>
                <a:spcPct val="80000"/>
              </a:lnSpc>
            </a:pPr>
            <a:endParaRPr lang="en-GB" sz="2400"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22</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396935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fontScale="90000"/>
          </a:bodyPr>
          <a:lstStyle/>
          <a:p>
            <a:pPr algn="l"/>
            <a:r>
              <a:rPr lang="en-GB" dirty="0">
                <a:solidFill>
                  <a:schemeClr val="bg1">
                    <a:lumMod val="95000"/>
                  </a:schemeClr>
                </a:solidFill>
              </a:rPr>
              <a:t>Stored Procedures to Manage Privileges</a:t>
            </a:r>
          </a:p>
        </p:txBody>
      </p:sp>
      <p:sp>
        <p:nvSpPr>
          <p:cNvPr id="3" name="Zástupný symbol pro obsah 2"/>
          <p:cNvSpPr>
            <a:spLocks noGrp="1"/>
          </p:cNvSpPr>
          <p:nvPr>
            <p:ph idx="1"/>
          </p:nvPr>
        </p:nvSpPr>
        <p:spPr>
          <a:xfrm>
            <a:off x="251520" y="1484784"/>
            <a:ext cx="8640960" cy="5040560"/>
          </a:xfrm>
        </p:spPr>
        <p:txBody>
          <a:bodyPr>
            <a:normAutofit fontScale="92500" lnSpcReduction="20000"/>
          </a:bodyPr>
          <a:lstStyle/>
          <a:p>
            <a:pPr eaLnBrk="1" hangingPunct="1"/>
            <a:r>
              <a:rPr lang="en-US" dirty="0"/>
              <a:t>Restrict the database operations that users can perform. </a:t>
            </a:r>
          </a:p>
          <a:p>
            <a:pPr eaLnBrk="1" hangingPunct="1"/>
            <a:r>
              <a:rPr lang="en-US" dirty="0"/>
              <a:t>Access of data only through procedures and functions that execute with the definer's privileges. </a:t>
            </a:r>
          </a:p>
          <a:p>
            <a:pPr marL="1143000" lvl="2" eaLnBrk="1" hangingPunct="1"/>
            <a:r>
              <a:rPr lang="en-US" dirty="0"/>
              <a:t>E.g. you can grant users access to a procedure that updates a table, but not grant them access to the table itself. When a user invokes the procedure, the procedure executes with the privileges of the procedure's owner.</a:t>
            </a:r>
          </a:p>
          <a:p>
            <a:pPr eaLnBrk="1" hangingPunct="1"/>
            <a:r>
              <a:rPr lang="en-US" dirty="0"/>
              <a:t> Users with the privilege to execute the procedure (but not the privileges to query, update, or delete from the underlying tables) can invoke the procedure, but they cannot manipulate table data in any other way.</a:t>
            </a:r>
            <a:endParaRPr lang="de-DE" dirty="0"/>
          </a:p>
          <a:p>
            <a:pPr eaLnBrk="1" hangingPunct="1">
              <a:lnSpc>
                <a:spcPct val="80000"/>
              </a:lnSpc>
            </a:pPr>
            <a:endParaRPr lang="en-GB" sz="2400"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23</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331015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a:bodyPr>
          <a:lstStyle/>
          <a:p>
            <a:pPr algn="l"/>
            <a:r>
              <a:rPr lang="en-GB" dirty="0">
                <a:solidFill>
                  <a:schemeClr val="bg1">
                    <a:lumMod val="95000"/>
                  </a:schemeClr>
                </a:solidFill>
              </a:rPr>
              <a:t>Why use Views ?</a:t>
            </a:r>
          </a:p>
        </p:txBody>
      </p:sp>
      <p:sp>
        <p:nvSpPr>
          <p:cNvPr id="3" name="Zástupný symbol pro obsah 2"/>
          <p:cNvSpPr>
            <a:spLocks noGrp="1"/>
          </p:cNvSpPr>
          <p:nvPr>
            <p:ph idx="1"/>
          </p:nvPr>
        </p:nvSpPr>
        <p:spPr>
          <a:xfrm>
            <a:off x="251520" y="1484784"/>
            <a:ext cx="8640960" cy="5040560"/>
          </a:xfrm>
        </p:spPr>
        <p:txBody>
          <a:bodyPr>
            <a:normAutofit/>
          </a:bodyPr>
          <a:lstStyle/>
          <a:p>
            <a:r>
              <a:rPr lang="en-US" dirty="0"/>
              <a:t>Security (when users should only see certain rows or columns of a table.)</a:t>
            </a:r>
          </a:p>
          <a:p>
            <a:r>
              <a:rPr lang="en-US" dirty="0"/>
              <a:t>Simplifying user SQL</a:t>
            </a:r>
          </a:p>
          <a:p>
            <a:r>
              <a:rPr lang="en-US" dirty="0"/>
              <a:t>Making data comprehensible. Table and column names are often long and pretty </a:t>
            </a:r>
            <a:r>
              <a:rPr lang="en-US" dirty="0" err="1"/>
              <a:t>meaningless.The</a:t>
            </a:r>
            <a:r>
              <a:rPr lang="en-US" dirty="0"/>
              <a:t> view and its columns can be much more obvious</a:t>
            </a:r>
          </a:p>
          <a:p>
            <a:r>
              <a:rPr lang="en-US" dirty="0"/>
              <a:t>Performance</a:t>
            </a:r>
          </a:p>
          <a:p>
            <a:endParaRPr lang="de-DE"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24</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017036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Using Views to enforce Security</a:t>
            </a:r>
            <a:endParaRPr lang="en-US" dirty="0">
              <a:solidFill>
                <a:schemeClr val="bg1">
                  <a:lumMod val="95000"/>
                </a:schemeClr>
              </a:solidFill>
            </a:endParaRPr>
          </a:p>
        </p:txBody>
      </p:sp>
      <p:sp>
        <p:nvSpPr>
          <p:cNvPr id="3" name="Zástupný symbol pro obsah 2"/>
          <p:cNvSpPr>
            <a:spLocks noGrp="1"/>
          </p:cNvSpPr>
          <p:nvPr>
            <p:ph idx="1"/>
          </p:nvPr>
        </p:nvSpPr>
        <p:spPr>
          <a:xfrm>
            <a:off x="251520" y="1484784"/>
            <a:ext cx="8640960" cy="5040560"/>
          </a:xfrm>
        </p:spPr>
        <p:txBody>
          <a:bodyPr>
            <a:normAutofit/>
          </a:bodyPr>
          <a:lstStyle/>
          <a:p>
            <a:pPr marL="0" indent="0">
              <a:buNone/>
            </a:pPr>
            <a:endParaRPr lang="en-US" i="1"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25</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pic>
        <p:nvPicPr>
          <p:cNvPr id="6" name="Picture 10" descr="Text description of scn81045.gif follows">
            <a:extLst>
              <a:ext uri="{FF2B5EF4-FFF2-40B4-BE49-F238E27FC236}">
                <a16:creationId xmlns:a16="http://schemas.microsoft.com/office/drawing/2014/main" id="{8E5AF718-D3FB-CB92-97E5-3549EF4E7E53}"/>
              </a:ext>
            </a:extLst>
          </p:cNvPr>
          <p:cNvPicPr>
            <a:picLocks noChangeAspect="1" noChangeArrowheads="1"/>
          </p:cNvPicPr>
          <p:nvPr/>
        </p:nvPicPr>
        <p:blipFill>
          <a:blip r:embed="rId4" cstate="print"/>
          <a:srcRect/>
          <a:stretch>
            <a:fillRect/>
          </a:stretch>
        </p:blipFill>
        <p:spPr bwMode="auto">
          <a:xfrm>
            <a:off x="210255" y="1368152"/>
            <a:ext cx="9525000" cy="45402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a:bodyPr>
          <a:lstStyle/>
          <a:p>
            <a:pPr algn="l"/>
            <a:r>
              <a:rPr lang="en-GB" dirty="0">
                <a:solidFill>
                  <a:schemeClr val="bg1">
                    <a:lumMod val="95000"/>
                  </a:schemeClr>
                </a:solidFill>
              </a:rPr>
              <a:t>Encrypting Data on the Server</a:t>
            </a: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r>
              <a:rPr lang="en-US" dirty="0"/>
              <a:t>Encryption - technique of encoding data</a:t>
            </a:r>
          </a:p>
          <a:p>
            <a:pPr eaLnBrk="1" hangingPunct="1"/>
            <a:r>
              <a:rPr lang="en-US" dirty="0"/>
              <a:t>Only authorized users can understand it. </a:t>
            </a:r>
          </a:p>
          <a:p>
            <a:pPr eaLnBrk="1" hangingPunct="1"/>
            <a:r>
              <a:rPr lang="en-US" dirty="0"/>
              <a:t>Encryption alone, however, is not sufficient to secure your data. </a:t>
            </a:r>
          </a:p>
          <a:p>
            <a:pPr eaLnBrk="1" hangingPunct="1"/>
            <a:r>
              <a:rPr lang="en-US" dirty="0"/>
              <a:t>Protecting data in the database includes access control, data integrity, encryption, and auditing. </a:t>
            </a:r>
          </a:p>
          <a:p>
            <a:pPr marL="0" indent="0" eaLnBrk="1" hangingPunct="1">
              <a:buNone/>
            </a:pPr>
            <a:endParaRPr lang="de-DE"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26</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2347791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a:bodyPr>
          <a:lstStyle/>
          <a:p>
            <a:pPr algn="l"/>
            <a:r>
              <a:rPr lang="en-GB" dirty="0">
                <a:solidFill>
                  <a:schemeClr val="bg1">
                    <a:lumMod val="95000"/>
                  </a:schemeClr>
                </a:solidFill>
              </a:rPr>
              <a:t>Database Integrity Mechanisms</a:t>
            </a:r>
          </a:p>
        </p:txBody>
      </p:sp>
      <p:sp>
        <p:nvSpPr>
          <p:cNvPr id="3" name="Zástupný symbol pro obsah 2"/>
          <p:cNvSpPr>
            <a:spLocks noGrp="1"/>
          </p:cNvSpPr>
          <p:nvPr>
            <p:ph idx="1"/>
          </p:nvPr>
        </p:nvSpPr>
        <p:spPr>
          <a:xfrm>
            <a:off x="251520" y="1484784"/>
            <a:ext cx="8640960" cy="5040560"/>
          </a:xfrm>
        </p:spPr>
        <p:txBody>
          <a:bodyPr>
            <a:normAutofit fontScale="92500" lnSpcReduction="20000"/>
          </a:bodyPr>
          <a:lstStyle/>
          <a:p>
            <a:r>
              <a:rPr lang="en-US" dirty="0"/>
              <a:t>Ensures that data in the database is correct and consistent:</a:t>
            </a:r>
          </a:p>
          <a:p>
            <a:r>
              <a:rPr lang="en-US" dirty="0"/>
              <a:t>System integrity mechanisms</a:t>
            </a:r>
          </a:p>
          <a:p>
            <a:pPr marL="742950" lvl="1" indent="-285750"/>
            <a:r>
              <a:rPr lang="en-US" dirty="0"/>
              <a:t>ensuring that the data inserted into the system is the same as the contents of that data when it is subsequently retrieved</a:t>
            </a:r>
          </a:p>
          <a:p>
            <a:pPr marL="742950" lvl="1" indent="-285750"/>
            <a:r>
              <a:rPr lang="en-US" dirty="0"/>
              <a:t>data must not be altered or deleted by a user who is not authorized to do so.</a:t>
            </a:r>
          </a:p>
          <a:p>
            <a:pPr marL="742950" lvl="1" indent="-285750"/>
            <a:endParaRPr lang="en-US" dirty="0"/>
          </a:p>
          <a:p>
            <a:r>
              <a:rPr lang="en-US" dirty="0"/>
              <a:t>Mechanisms that enforce relational database integrity properties (like entity integrity, referential integrity, transaction integrity, and business rules).</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27</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30979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a:bodyPr>
          <a:lstStyle/>
          <a:p>
            <a:pPr algn="l"/>
            <a:r>
              <a:rPr lang="en-GB" dirty="0">
                <a:solidFill>
                  <a:schemeClr val="bg1">
                    <a:lumMod val="95000"/>
                  </a:schemeClr>
                </a:solidFill>
              </a:rPr>
              <a:t>System Availability Factors</a:t>
            </a:r>
          </a:p>
        </p:txBody>
      </p:sp>
      <p:sp>
        <p:nvSpPr>
          <p:cNvPr id="3" name="Zástupný symbol pro obsah 2"/>
          <p:cNvSpPr>
            <a:spLocks noGrp="1"/>
          </p:cNvSpPr>
          <p:nvPr>
            <p:ph idx="1"/>
          </p:nvPr>
        </p:nvSpPr>
        <p:spPr>
          <a:xfrm>
            <a:off x="251520" y="1484784"/>
            <a:ext cx="8640960" cy="5040560"/>
          </a:xfrm>
        </p:spPr>
        <p:txBody>
          <a:bodyPr>
            <a:normAutofit/>
          </a:bodyPr>
          <a:lstStyle/>
          <a:p>
            <a:r>
              <a:rPr lang="en-US" dirty="0"/>
              <a:t>Data security also involves the accessibility of the data to authorized users, as needed.</a:t>
            </a:r>
          </a:p>
          <a:p>
            <a:r>
              <a:rPr lang="en-US" dirty="0"/>
              <a:t>Availability - continuity of service, 24/7</a:t>
            </a:r>
          </a:p>
          <a:p>
            <a:r>
              <a:rPr lang="en-US" dirty="0"/>
              <a:t>Security aspects to availability:  </a:t>
            </a:r>
          </a:p>
          <a:p>
            <a:pPr marL="742950" lvl="1" indent="-285750"/>
            <a:r>
              <a:rPr lang="en-US" dirty="0"/>
              <a:t>if a user is able to manipulate system resources in order to deny their availability to other users, he is breaching security ( </a:t>
            </a:r>
            <a:r>
              <a:rPr lang="en-US" b="1" dirty="0"/>
              <a:t>denial of service</a:t>
            </a:r>
            <a:r>
              <a:rPr lang="en-US" dirty="0"/>
              <a:t>)</a:t>
            </a:r>
            <a:endParaRPr lang="de-DE"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28</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989246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a:bodyPr>
          <a:lstStyle/>
          <a:p>
            <a:pPr algn="l"/>
            <a:r>
              <a:rPr lang="en-GB" dirty="0">
                <a:solidFill>
                  <a:schemeClr val="bg1">
                    <a:lumMod val="95000"/>
                  </a:schemeClr>
                </a:solidFill>
              </a:rPr>
              <a:t>System Availability Factors</a:t>
            </a:r>
          </a:p>
        </p:txBody>
      </p:sp>
      <p:sp>
        <p:nvSpPr>
          <p:cNvPr id="3" name="Zástupný symbol pro obsah 2"/>
          <p:cNvSpPr>
            <a:spLocks noGrp="1"/>
          </p:cNvSpPr>
          <p:nvPr>
            <p:ph idx="1"/>
          </p:nvPr>
        </p:nvSpPr>
        <p:spPr>
          <a:xfrm>
            <a:off x="251520" y="1484784"/>
            <a:ext cx="8640960" cy="5040560"/>
          </a:xfrm>
        </p:spPr>
        <p:txBody>
          <a:bodyPr>
            <a:normAutofit/>
          </a:bodyPr>
          <a:lstStyle/>
          <a:p>
            <a:r>
              <a:rPr lang="en-GB" dirty="0"/>
              <a:t>Storage quotas</a:t>
            </a:r>
          </a:p>
          <a:p>
            <a:r>
              <a:rPr lang="en-GB" dirty="0"/>
              <a:t>Resource limits</a:t>
            </a:r>
          </a:p>
          <a:p>
            <a:r>
              <a:rPr lang="en-GB" dirty="0"/>
              <a:t>Hot backups</a:t>
            </a:r>
          </a:p>
          <a:p>
            <a:r>
              <a:rPr lang="en-GB" dirty="0"/>
              <a:t>Resistance to attack - secure coding standards. </a:t>
            </a:r>
          </a:p>
          <a:p>
            <a:r>
              <a:rPr lang="en-GB" dirty="0"/>
              <a:t>Secure configuration </a:t>
            </a:r>
          </a:p>
          <a:p>
            <a:r>
              <a:rPr lang="en-GB" dirty="0"/>
              <a:t>Parallel systems - Clusters </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29</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64364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a:bodyPr>
          <a:lstStyle/>
          <a:p>
            <a:pPr algn="l"/>
            <a:r>
              <a:rPr lang="en-GB" dirty="0">
                <a:solidFill>
                  <a:schemeClr val="bg1">
                    <a:lumMod val="95000"/>
                  </a:schemeClr>
                </a:solidFill>
              </a:rPr>
              <a:t>Why DB Security</a:t>
            </a:r>
          </a:p>
        </p:txBody>
      </p:sp>
      <p:sp>
        <p:nvSpPr>
          <p:cNvPr id="3" name="Zástupný symbol pro obsah 2"/>
          <p:cNvSpPr>
            <a:spLocks noGrp="1"/>
          </p:cNvSpPr>
          <p:nvPr>
            <p:ph idx="1"/>
          </p:nvPr>
        </p:nvSpPr>
        <p:spPr>
          <a:xfrm>
            <a:off x="251520" y="1412776"/>
            <a:ext cx="8640960" cy="5040560"/>
          </a:xfrm>
        </p:spPr>
        <p:txBody>
          <a:bodyPr>
            <a:normAutofit lnSpcReduction="10000"/>
          </a:bodyPr>
          <a:lstStyle/>
          <a:p>
            <a:pPr eaLnBrk="1" hangingPunct="1"/>
            <a:r>
              <a:rPr lang="en-US" dirty="0"/>
              <a:t>Unauthorized or unintended activity or misuse by authorized DB users</a:t>
            </a:r>
          </a:p>
          <a:p>
            <a:pPr eaLnBrk="1" hangingPunct="1"/>
            <a:r>
              <a:rPr lang="en-US" dirty="0"/>
              <a:t>Malware infections causing incidents</a:t>
            </a:r>
          </a:p>
          <a:p>
            <a:pPr eaLnBrk="1" hangingPunct="1"/>
            <a:r>
              <a:rPr lang="en-US" dirty="0"/>
              <a:t>Overloads, performance constraints and capacity issues </a:t>
            </a:r>
          </a:p>
          <a:p>
            <a:pPr eaLnBrk="1" hangingPunct="1"/>
            <a:r>
              <a:rPr lang="en-US" dirty="0"/>
              <a:t>Physical damage to database servers </a:t>
            </a:r>
          </a:p>
          <a:p>
            <a:pPr eaLnBrk="1" hangingPunct="1"/>
            <a:r>
              <a:rPr lang="en-US" dirty="0"/>
              <a:t>Design flaws and programming bugs in databases and the associated programs and systems, </a:t>
            </a:r>
          </a:p>
          <a:p>
            <a:pPr eaLnBrk="1" hangingPunct="1"/>
            <a:r>
              <a:rPr lang="en-US" dirty="0"/>
              <a:t>Data corruption and/or loss</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3</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pic>
        <p:nvPicPr>
          <p:cNvPr id="9" name="Obrázek 8"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a:bodyPr>
          <a:lstStyle/>
          <a:p>
            <a:pPr algn="l"/>
            <a:r>
              <a:rPr lang="en-GB" dirty="0">
                <a:solidFill>
                  <a:schemeClr val="bg1">
                    <a:lumMod val="95000"/>
                  </a:schemeClr>
                </a:solidFill>
              </a:rPr>
              <a:t>Conclusions</a:t>
            </a:r>
          </a:p>
        </p:txBody>
      </p:sp>
      <p:sp>
        <p:nvSpPr>
          <p:cNvPr id="3" name="Zástupný symbol pro obsah 2"/>
          <p:cNvSpPr>
            <a:spLocks noGrp="1"/>
          </p:cNvSpPr>
          <p:nvPr>
            <p:ph idx="1"/>
          </p:nvPr>
        </p:nvSpPr>
        <p:spPr>
          <a:xfrm>
            <a:off x="251520" y="1484784"/>
            <a:ext cx="8640960" cy="5040560"/>
          </a:xfrm>
        </p:spPr>
        <p:txBody>
          <a:bodyPr>
            <a:normAutofit/>
          </a:bodyPr>
          <a:lstStyle/>
          <a:p>
            <a:r>
              <a:rPr lang="en-US" dirty="0"/>
              <a:t>Revoke privileges from public accounts</a:t>
            </a:r>
          </a:p>
          <a:p>
            <a:r>
              <a:rPr lang="en-US" dirty="0"/>
              <a:t>Lock unused accounts</a:t>
            </a:r>
          </a:p>
          <a:p>
            <a:r>
              <a:rPr lang="en-US" dirty="0"/>
              <a:t>Change any default passwords after installation</a:t>
            </a:r>
          </a:p>
          <a:p>
            <a:r>
              <a:rPr lang="en-US" dirty="0"/>
              <a:t>Set the proper permissions. (</a:t>
            </a:r>
            <a:r>
              <a:rPr lang="en-US" sz="2400" i="1" dirty="0"/>
              <a:t>You may implement roles to manage privileges, but if permissions are incorrectly set in the operating system, there may be a security loophole</a:t>
            </a:r>
            <a:r>
              <a:rPr lang="en-US" dirty="0"/>
              <a:t>. )</a:t>
            </a:r>
          </a:p>
          <a:p>
            <a:r>
              <a:rPr lang="de-DE" dirty="0" err="1"/>
              <a:t>Physical</a:t>
            </a:r>
            <a:r>
              <a:rPr lang="de-DE" dirty="0"/>
              <a:t> </a:t>
            </a:r>
            <a:r>
              <a:rPr lang="de-DE" dirty="0" err="1"/>
              <a:t>protection</a:t>
            </a:r>
            <a:r>
              <a:rPr lang="de-DE" dirty="0"/>
              <a:t> </a:t>
            </a:r>
          </a:p>
          <a:p>
            <a:endParaRPr lang="de-DE" dirty="0"/>
          </a:p>
          <a:p>
            <a:endParaRPr lang="de-DE"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30</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3263223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980728"/>
          </a:xfrm>
        </p:spPr>
        <p:txBody>
          <a:bodyPr>
            <a:normAutofit/>
          </a:bodyPr>
          <a:lstStyle/>
          <a:p>
            <a:pPr algn="l"/>
            <a:r>
              <a:rPr lang="en-GB" dirty="0">
                <a:solidFill>
                  <a:schemeClr val="bg1">
                    <a:lumMod val="95000"/>
                  </a:schemeClr>
                </a:solidFill>
              </a:rPr>
              <a:t>Conclusions</a:t>
            </a:r>
          </a:p>
        </p:txBody>
      </p:sp>
      <p:sp>
        <p:nvSpPr>
          <p:cNvPr id="3" name="Zástupný symbol pro obsah 2"/>
          <p:cNvSpPr>
            <a:spLocks noGrp="1"/>
          </p:cNvSpPr>
          <p:nvPr>
            <p:ph idx="1"/>
          </p:nvPr>
        </p:nvSpPr>
        <p:spPr>
          <a:xfrm>
            <a:off x="251520" y="1484784"/>
            <a:ext cx="8640960" cy="5040560"/>
          </a:xfrm>
        </p:spPr>
        <p:txBody>
          <a:bodyPr>
            <a:normAutofit lnSpcReduction="10000"/>
          </a:bodyPr>
          <a:lstStyle/>
          <a:p>
            <a:pPr marL="495300" indent="-495300"/>
            <a:r>
              <a:rPr lang="en-US" dirty="0"/>
              <a:t>Apply security patches</a:t>
            </a:r>
          </a:p>
          <a:p>
            <a:pPr marL="495300" indent="-495300"/>
            <a:r>
              <a:rPr lang="en-US" dirty="0"/>
              <a:t>Block firewall ports used by database</a:t>
            </a:r>
          </a:p>
          <a:p>
            <a:pPr marL="495300" indent="-495300"/>
            <a:r>
              <a:rPr lang="en-US" dirty="0"/>
              <a:t>Validate input to the database</a:t>
            </a:r>
          </a:p>
          <a:p>
            <a:pPr marL="495300" indent="-495300"/>
            <a:r>
              <a:rPr lang="en-US" dirty="0"/>
              <a:t>Remove unwanted stored procedures</a:t>
            </a:r>
          </a:p>
          <a:p>
            <a:pPr marL="495300" indent="-495300"/>
            <a:r>
              <a:rPr lang="en-US" dirty="0"/>
              <a:t>Use stored procedures for repetitive work</a:t>
            </a:r>
            <a:endParaRPr lang="de-DE" dirty="0"/>
          </a:p>
          <a:p>
            <a:pPr marL="495300" indent="-495300"/>
            <a:r>
              <a:rPr lang="en-US" dirty="0"/>
              <a:t>Backup your data</a:t>
            </a:r>
          </a:p>
          <a:p>
            <a:pPr marL="495300" indent="-495300"/>
            <a:r>
              <a:rPr lang="en-GB" dirty="0"/>
              <a:t>Private network/wiring </a:t>
            </a:r>
          </a:p>
          <a:p>
            <a:pPr marL="495300" indent="-495300"/>
            <a:r>
              <a:rPr lang="en-GB" dirty="0"/>
              <a:t>Encryption </a:t>
            </a:r>
          </a:p>
          <a:p>
            <a:pPr marL="495300" indent="-495300"/>
            <a:r>
              <a:rPr lang="de-DE" dirty="0"/>
              <a:t>Training </a:t>
            </a:r>
          </a:p>
          <a:p>
            <a:pPr marL="495300" indent="-495300"/>
            <a:endParaRPr lang="de-DE"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31</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153589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Database security concept</a:t>
            </a:r>
            <a:endParaRPr lang="en-US" dirty="0">
              <a:solidFill>
                <a:schemeClr val="bg1">
                  <a:lumMod val="95000"/>
                </a:schemeClr>
              </a:solidFill>
            </a:endParaRP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lnSpc>
                <a:spcPct val="90000"/>
              </a:lnSpc>
            </a:pPr>
            <a:r>
              <a:rPr lang="en-US" dirty="0"/>
              <a:t>Information security controls to protect DB</a:t>
            </a:r>
          </a:p>
          <a:p>
            <a:pPr lvl="1" eaLnBrk="1" hangingPunct="1">
              <a:lnSpc>
                <a:spcPct val="90000"/>
              </a:lnSpc>
            </a:pPr>
            <a:r>
              <a:rPr lang="en-US" dirty="0"/>
              <a:t>Data</a:t>
            </a:r>
          </a:p>
          <a:p>
            <a:pPr lvl="1" eaLnBrk="1" hangingPunct="1">
              <a:lnSpc>
                <a:spcPct val="90000"/>
              </a:lnSpc>
            </a:pPr>
            <a:r>
              <a:rPr lang="en-US" dirty="0"/>
              <a:t>DB applications or stored functions</a:t>
            </a:r>
          </a:p>
          <a:p>
            <a:pPr lvl="1" eaLnBrk="1" hangingPunct="1">
              <a:lnSpc>
                <a:spcPct val="90000"/>
              </a:lnSpc>
            </a:pPr>
            <a:r>
              <a:rPr lang="en-US" dirty="0"/>
              <a:t>DB systems</a:t>
            </a:r>
          </a:p>
          <a:p>
            <a:pPr lvl="1" eaLnBrk="1" hangingPunct="1">
              <a:lnSpc>
                <a:spcPct val="90000"/>
              </a:lnSpc>
            </a:pPr>
            <a:r>
              <a:rPr lang="en-US" dirty="0"/>
              <a:t>DB servers </a:t>
            </a:r>
          </a:p>
          <a:p>
            <a:pPr lvl="1" eaLnBrk="1" hangingPunct="1">
              <a:lnSpc>
                <a:spcPct val="90000"/>
              </a:lnSpc>
            </a:pPr>
            <a:r>
              <a:rPr lang="en-US" dirty="0"/>
              <a:t>Associated network links</a:t>
            </a:r>
          </a:p>
          <a:p>
            <a:pPr lvl="1" eaLnBrk="1" hangingPunct="1">
              <a:lnSpc>
                <a:spcPct val="90000"/>
              </a:lnSpc>
            </a:pPr>
            <a:endParaRPr lang="en-US" dirty="0"/>
          </a:p>
          <a:p>
            <a:pPr eaLnBrk="1" hangingPunct="1">
              <a:lnSpc>
                <a:spcPct val="90000"/>
              </a:lnSpc>
            </a:pPr>
            <a:endParaRPr lang="en-US" dirty="0"/>
          </a:p>
          <a:p>
            <a:pPr lvl="2" eaLnBrk="1" hangingPunct="1">
              <a:lnSpc>
                <a:spcPct val="90000"/>
              </a:lnSpc>
            </a:pPr>
            <a:endParaRPr lang="en-US" dirty="0"/>
          </a:p>
          <a:p>
            <a:pPr lvl="1" eaLnBrk="1" hangingPunct="1">
              <a:lnSpc>
                <a:spcPct val="90000"/>
              </a:lnSpc>
            </a:pPr>
            <a:endParaRPr lang="en-US"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4</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a:bodyPr>
          <a:lstStyle/>
          <a:p>
            <a:pPr algn="l"/>
            <a:r>
              <a:rPr lang="en-GB" dirty="0">
                <a:solidFill>
                  <a:schemeClr val="bg1">
                    <a:lumMod val="95000"/>
                  </a:schemeClr>
                </a:solidFill>
              </a:rPr>
              <a:t>C.I.A triangle</a:t>
            </a:r>
            <a:endParaRPr lang="en-US" dirty="0">
              <a:solidFill>
                <a:schemeClr val="bg1">
                  <a:lumMod val="95000"/>
                </a:schemeClr>
              </a:solidFill>
            </a:endParaRP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lnSpc>
                <a:spcPct val="90000"/>
              </a:lnSpc>
            </a:pPr>
            <a:r>
              <a:rPr lang="en-GB" sz="2800" dirty="0"/>
              <a:t>Who should have the right to access data? </a:t>
            </a:r>
          </a:p>
          <a:p>
            <a:pPr eaLnBrk="1" hangingPunct="1">
              <a:lnSpc>
                <a:spcPct val="90000"/>
              </a:lnSpc>
            </a:pPr>
            <a:r>
              <a:rPr lang="en-GB" sz="2800" dirty="0"/>
              <a:t>What portion of all the data should a particular user be able to access?</a:t>
            </a:r>
          </a:p>
          <a:p>
            <a:pPr eaLnBrk="1" hangingPunct="1">
              <a:lnSpc>
                <a:spcPct val="90000"/>
              </a:lnSpc>
            </a:pPr>
            <a:r>
              <a:rPr lang="en-GB" sz="2800" dirty="0"/>
              <a:t> What operations should an authorized user be able to perform on the data?</a:t>
            </a:r>
          </a:p>
          <a:p>
            <a:pPr eaLnBrk="1" hangingPunct="1">
              <a:lnSpc>
                <a:spcPct val="90000"/>
              </a:lnSpc>
            </a:pPr>
            <a:r>
              <a:rPr lang="en-GB" sz="2800" dirty="0"/>
              <a:t>Can authorized users access</a:t>
            </a:r>
          </a:p>
          <a:p>
            <a:pPr marL="0" indent="0" eaLnBrk="1" hangingPunct="1">
              <a:lnSpc>
                <a:spcPct val="90000"/>
              </a:lnSpc>
              <a:buNone/>
            </a:pPr>
            <a:r>
              <a:rPr lang="en-GB" sz="2800" dirty="0"/>
              <a:t>     valid data when necessary?</a:t>
            </a:r>
          </a:p>
          <a:p>
            <a:pPr eaLnBrk="1" hangingPunct="1">
              <a:lnSpc>
                <a:spcPct val="90000"/>
              </a:lnSpc>
            </a:pPr>
            <a:endParaRPr lang="en-GB"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5</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pic>
        <p:nvPicPr>
          <p:cNvPr id="6" name="Picture 2" descr="C:\Users\Stela\Desktop\presentation\cia.jpg">
            <a:extLst>
              <a:ext uri="{FF2B5EF4-FFF2-40B4-BE49-F238E27FC236}">
                <a16:creationId xmlns:a16="http://schemas.microsoft.com/office/drawing/2014/main" id="{02856E34-7627-E38D-2EAE-D5FD610C3C59}"/>
              </a:ext>
            </a:extLst>
          </p:cNvPr>
          <p:cNvPicPr>
            <a:picLocks noChangeAspect="1" noChangeArrowheads="1"/>
          </p:cNvPicPr>
          <p:nvPr/>
        </p:nvPicPr>
        <p:blipFill>
          <a:blip r:embed="rId4" cstate="print"/>
          <a:srcRect/>
          <a:stretch>
            <a:fillRect/>
          </a:stretch>
        </p:blipFill>
        <p:spPr bwMode="auto">
          <a:xfrm>
            <a:off x="5615880" y="3172333"/>
            <a:ext cx="3276600" cy="3276600"/>
          </a:xfrm>
          <a:prstGeom prst="rect">
            <a:avLst/>
          </a:prstGeom>
          <a:noFill/>
          <a:ln w="9525">
            <a:noFill/>
            <a:miter lim="800000"/>
            <a:headEnd/>
            <a:tailEnd/>
          </a:ln>
        </p:spPr>
      </p:pic>
    </p:spTree>
    <p:extLst>
      <p:ext uri="{BB962C8B-B14F-4D97-AF65-F5344CB8AC3E}">
        <p14:creationId xmlns:p14="http://schemas.microsoft.com/office/powerpoint/2010/main" val="413339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Database security levels</a:t>
            </a:r>
            <a:endParaRPr lang="en-US" dirty="0">
              <a:solidFill>
                <a:schemeClr val="bg1">
                  <a:lumMod val="95000"/>
                </a:schemeClr>
              </a:solidFill>
            </a:endParaRPr>
          </a:p>
        </p:txBody>
      </p:sp>
      <p:sp>
        <p:nvSpPr>
          <p:cNvPr id="3" name="Zástupný symbol pro obsah 2"/>
          <p:cNvSpPr>
            <a:spLocks noGrp="1"/>
          </p:cNvSpPr>
          <p:nvPr>
            <p:ph idx="1"/>
          </p:nvPr>
        </p:nvSpPr>
        <p:spPr>
          <a:xfrm>
            <a:off x="251520" y="1484784"/>
            <a:ext cx="8640960" cy="5040560"/>
          </a:xfrm>
        </p:spPr>
        <p:txBody>
          <a:bodyPr>
            <a:normAutofit/>
          </a:bodyPr>
          <a:lstStyle/>
          <a:p>
            <a:pPr eaLnBrk="1" hangingPunct="1">
              <a:lnSpc>
                <a:spcPct val="90000"/>
              </a:lnSpc>
            </a:pPr>
            <a:endParaRPr lang="en-GB" dirty="0"/>
          </a:p>
          <a:p>
            <a:pPr eaLnBrk="1" hangingPunct="1">
              <a:lnSpc>
                <a:spcPct val="90000"/>
              </a:lnSpc>
            </a:pPr>
            <a:r>
              <a:rPr lang="en-GB" dirty="0"/>
              <a:t>Relational database: collection of related data files</a:t>
            </a:r>
          </a:p>
          <a:p>
            <a:pPr eaLnBrk="1" hangingPunct="1">
              <a:lnSpc>
                <a:spcPct val="90000"/>
              </a:lnSpc>
            </a:pPr>
            <a:r>
              <a:rPr lang="en-GB" dirty="0"/>
              <a:t>Data file: Collection of related tables</a:t>
            </a:r>
          </a:p>
          <a:p>
            <a:pPr eaLnBrk="1" hangingPunct="1">
              <a:lnSpc>
                <a:spcPct val="90000"/>
              </a:lnSpc>
            </a:pPr>
            <a:r>
              <a:rPr lang="en-GB" dirty="0"/>
              <a:t>Table :Collection of related rows (records)</a:t>
            </a:r>
          </a:p>
          <a:p>
            <a:pPr eaLnBrk="1" hangingPunct="1">
              <a:lnSpc>
                <a:spcPct val="90000"/>
              </a:lnSpc>
            </a:pPr>
            <a:r>
              <a:rPr lang="en-GB" dirty="0" err="1"/>
              <a:t>Row:Collection</a:t>
            </a:r>
            <a:r>
              <a:rPr lang="en-GB" dirty="0"/>
              <a:t> of related columns</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6</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extLst>
      <p:ext uri="{BB962C8B-B14F-4D97-AF65-F5344CB8AC3E}">
        <p14:creationId xmlns:p14="http://schemas.microsoft.com/office/powerpoint/2010/main" val="26936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a:bodyPr>
          <a:lstStyle/>
          <a:p>
            <a:pPr algn="l"/>
            <a:r>
              <a:rPr lang="en-GB" dirty="0">
                <a:solidFill>
                  <a:schemeClr val="bg1">
                    <a:lumMod val="95000"/>
                  </a:schemeClr>
                </a:solidFill>
              </a:rPr>
              <a:t>Database security levels</a:t>
            </a:r>
            <a:endParaRPr lang="en-US" dirty="0">
              <a:solidFill>
                <a:schemeClr val="bg1">
                  <a:lumMod val="95000"/>
                </a:schemeClr>
              </a:solidFill>
            </a:endParaRP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7</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pic>
        <p:nvPicPr>
          <p:cNvPr id="6" name="Picture 4" descr="5">
            <a:extLst>
              <a:ext uri="{FF2B5EF4-FFF2-40B4-BE49-F238E27FC236}">
                <a16:creationId xmlns:a16="http://schemas.microsoft.com/office/drawing/2014/main" id="{81153A00-AFBD-7198-F41E-D47A1C386F2B}"/>
              </a:ext>
            </a:extLst>
          </p:cNvPr>
          <p:cNvPicPr>
            <a:picLocks noGrp="1" noChangeAspect="1" noChangeArrowheads="1"/>
          </p:cNvPicPr>
          <p:nvPr>
            <p:ph idx="1"/>
          </p:nvPr>
        </p:nvPicPr>
        <p:blipFill>
          <a:blip r:embed="rId4" cstate="print"/>
          <a:srcRect/>
          <a:stretch>
            <a:fillRect/>
          </a:stretch>
        </p:blipFill>
        <p:spPr bwMode="auto">
          <a:xfrm>
            <a:off x="1459402" y="1082547"/>
            <a:ext cx="6225195" cy="5040312"/>
          </a:xfrm>
          <a:prstGeom prst="rect">
            <a:avLst/>
          </a:prstGeom>
          <a:noFill/>
          <a:ln w="9525">
            <a:noFill/>
            <a:miter lim="800000"/>
            <a:headEnd/>
            <a:tailEnd/>
          </a:ln>
        </p:spPr>
      </p:pic>
    </p:spTree>
    <p:extLst>
      <p:ext uri="{BB962C8B-B14F-4D97-AF65-F5344CB8AC3E}">
        <p14:creationId xmlns:p14="http://schemas.microsoft.com/office/powerpoint/2010/main" val="54441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DB environment components</a:t>
            </a:r>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8</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pic>
        <p:nvPicPr>
          <p:cNvPr id="6" name="Picture 4" descr="3">
            <a:extLst>
              <a:ext uri="{FF2B5EF4-FFF2-40B4-BE49-F238E27FC236}">
                <a16:creationId xmlns:a16="http://schemas.microsoft.com/office/drawing/2014/main" id="{7B771FB8-533A-D5AB-9618-EB05C1DC1D76}"/>
              </a:ext>
            </a:extLst>
          </p:cNvPr>
          <p:cNvPicPr>
            <a:picLocks noGrp="1" noChangeAspect="1" noChangeArrowheads="1"/>
          </p:cNvPicPr>
          <p:nvPr>
            <p:ph idx="1"/>
          </p:nvPr>
        </p:nvPicPr>
        <p:blipFill>
          <a:blip r:embed="rId4" cstate="print"/>
          <a:srcRect/>
          <a:stretch>
            <a:fillRect/>
          </a:stretch>
        </p:blipFill>
        <p:spPr bwMode="auto">
          <a:xfrm>
            <a:off x="1319212" y="1458640"/>
            <a:ext cx="6505575" cy="45815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lstStyle/>
          <a:p>
            <a:pPr algn="l"/>
            <a:r>
              <a:rPr lang="en-GB" dirty="0">
                <a:solidFill>
                  <a:schemeClr val="bg1">
                    <a:lumMod val="95000"/>
                  </a:schemeClr>
                </a:solidFill>
              </a:rPr>
              <a:t>People</a:t>
            </a:r>
          </a:p>
        </p:txBody>
      </p:sp>
      <p:sp>
        <p:nvSpPr>
          <p:cNvPr id="3" name="Zástupný symbol pro obsah 2"/>
          <p:cNvSpPr>
            <a:spLocks noGrp="1"/>
          </p:cNvSpPr>
          <p:nvPr>
            <p:ph idx="1"/>
          </p:nvPr>
        </p:nvSpPr>
        <p:spPr>
          <a:xfrm>
            <a:off x="251520" y="1484784"/>
            <a:ext cx="8640960" cy="5040560"/>
          </a:xfrm>
        </p:spPr>
        <p:txBody>
          <a:bodyPr>
            <a:normAutofit/>
          </a:bodyPr>
          <a:lstStyle/>
          <a:p>
            <a:pPr lvl="1">
              <a:buFont typeface="Arial" panose="020B0604020202020204" pitchFamily="34" charset="0"/>
              <a:buChar char="•"/>
            </a:pPr>
            <a:r>
              <a:rPr lang="en-US" dirty="0"/>
              <a:t>Physical limits on access to hardware and documents</a:t>
            </a:r>
          </a:p>
          <a:p>
            <a:pPr lvl="1">
              <a:buFont typeface="Arial" panose="020B0604020202020204" pitchFamily="34" charset="0"/>
              <a:buChar char="•"/>
            </a:pPr>
            <a:r>
              <a:rPr lang="en-US" dirty="0"/>
              <a:t>Identification and Authentication</a:t>
            </a:r>
          </a:p>
          <a:p>
            <a:pPr lvl="1">
              <a:buFont typeface="Arial" panose="020B0604020202020204" pitchFamily="34" charset="0"/>
              <a:buChar char="•"/>
            </a:pPr>
            <a:r>
              <a:rPr lang="en-US" dirty="0"/>
              <a:t>Trainings on security importance and how to guard assets</a:t>
            </a:r>
          </a:p>
          <a:p>
            <a:pPr lvl="1">
              <a:buFont typeface="Arial" panose="020B0604020202020204" pitchFamily="34" charset="0"/>
              <a:buChar char="•"/>
            </a:pPr>
            <a:r>
              <a:rPr lang="en-US" dirty="0"/>
              <a:t>Establishment of security policies and procedures</a:t>
            </a:r>
            <a:endParaRPr lang="de-DE" dirty="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9</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a:solidFill>
                  <a:schemeClr val="bg1"/>
                </a:solidFill>
              </a:rPr>
              <a:t>Database systems</a:t>
            </a:r>
          </a:p>
        </p:txBody>
      </p:sp>
      <p:sp>
        <p:nvSpPr>
          <p:cNvPr id="10" name="TextovéPole 9"/>
          <p:cNvSpPr txBox="1"/>
          <p:nvPr/>
        </p:nvSpPr>
        <p:spPr>
          <a:xfrm>
            <a:off x="4788024" y="5301208"/>
            <a:ext cx="184731" cy="369332"/>
          </a:xfrm>
          <a:prstGeom prst="rect">
            <a:avLst/>
          </a:prstGeom>
          <a:noFill/>
        </p:spPr>
        <p:txBody>
          <a:bodyPr wrap="none" rtlCol="0">
            <a:spAutoFit/>
          </a:bodyPr>
          <a:lstStyle/>
          <a:p>
            <a:endParaRPr lang="cs-CZ" dirty="0"/>
          </a:p>
        </p:txBody>
      </p:sp>
      <p:pic>
        <p:nvPicPr>
          <p:cNvPr id="11" name="Obrázek 10"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cSld>
  <p:clrMapOvr>
    <a:masterClrMapping/>
  </p:clrMapOvr>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7855</TotalTime>
  <Words>1320</Words>
  <Application>Microsoft Office PowerPoint</Application>
  <PresentationFormat>On-screen Show (4:3)</PresentationFormat>
  <Paragraphs>273</Paragraphs>
  <Slides>31</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Motiv sady Office</vt:lpstr>
      <vt:lpstr>DATABASE SYSTEMS (EIE36E): Data Protection in Database Systems</vt:lpstr>
      <vt:lpstr>Outline</vt:lpstr>
      <vt:lpstr>Why DB Security</vt:lpstr>
      <vt:lpstr>Database security concept</vt:lpstr>
      <vt:lpstr>C.I.A triangle</vt:lpstr>
      <vt:lpstr>Database security levels</vt:lpstr>
      <vt:lpstr>Database security levels</vt:lpstr>
      <vt:lpstr>DB environment components</vt:lpstr>
      <vt:lpstr>People</vt:lpstr>
      <vt:lpstr>Application</vt:lpstr>
      <vt:lpstr>Network</vt:lpstr>
      <vt:lpstr>Operating system</vt:lpstr>
      <vt:lpstr>DBMS</vt:lpstr>
      <vt:lpstr>Data</vt:lpstr>
      <vt:lpstr>Protecting data within database</vt:lpstr>
      <vt:lpstr>System and Object Privileges</vt:lpstr>
      <vt:lpstr>System Privileges</vt:lpstr>
      <vt:lpstr>Schema Object Privileges</vt:lpstr>
      <vt:lpstr>Managing System and Object Privileges</vt:lpstr>
      <vt:lpstr>Using Roles to Manage Privileges </vt:lpstr>
      <vt:lpstr>Using Roles to Manage Privileges</vt:lpstr>
      <vt:lpstr>Stored Procedures to Manage Privileges</vt:lpstr>
      <vt:lpstr>Stored Procedures to Manage Privileges</vt:lpstr>
      <vt:lpstr>Why use Views ?</vt:lpstr>
      <vt:lpstr>Using Views to enforce Security</vt:lpstr>
      <vt:lpstr>Encrypting Data on the Server</vt:lpstr>
      <vt:lpstr>Database Integrity Mechanisms</vt:lpstr>
      <vt:lpstr>System Availability Factors</vt:lpstr>
      <vt:lpstr>System Availability Factors</vt:lpstr>
      <vt:lpstr>Conclusions</vt:lpstr>
      <vt:lpstr>Conclusions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(EIE36E): Introduction</dc:title>
  <dc:creator>uzivatel</dc:creator>
  <cp:lastModifiedBy>Hanzlík Petr</cp:lastModifiedBy>
  <cp:revision>11</cp:revision>
  <dcterms:created xsi:type="dcterms:W3CDTF">2013-10-15T14:36:04Z</dcterms:created>
  <dcterms:modified xsi:type="dcterms:W3CDTF">2022-12-15T22:08:39Z</dcterms:modified>
</cp:coreProperties>
</file>