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26" autoAdjust="0"/>
  </p:normalViewPr>
  <p:slideViewPr>
    <p:cSldViewPr>
      <p:cViewPr varScale="1">
        <p:scale>
          <a:sx n="106" d="100"/>
          <a:sy n="106" d="100"/>
        </p:scale>
        <p:origin x="34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10/6/2023 8:42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10/6/2023 8:42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10/6/2023 8:42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10/6/2023 8:42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10/6/2023 8:42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10/6/2023 8:42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10/6/2023 8:42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10/6/2023 8:42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10/6/2023 8:42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10/6/2023 8:42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10/6/2023 8:42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10/6/2023 8:42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</a:t>
            </a:r>
            <a:r>
              <a:rPr lang="cs-CZ" sz="440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SOFTWARE DESIGN</a:t>
            </a:r>
            <a:b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cs-CZ" dirty="0"/>
            </a:br>
            <a:r>
              <a:rPr lang="cs-CZ" sz="3600" cap="none" dirty="0" err="1"/>
              <a:t>Lecture</a:t>
            </a:r>
            <a:r>
              <a:rPr lang="cs-CZ" sz="3600" cap="none" dirty="0"/>
              <a:t> 2: C# </a:t>
            </a:r>
            <a:r>
              <a:rPr lang="cs-CZ" sz="3600" cap="none" dirty="0" err="1"/>
              <a:t>Language</a:t>
            </a:r>
            <a:r>
              <a:rPr lang="cs-CZ" sz="3600" cap="none" dirty="0"/>
              <a:t>, part 1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Example</a:t>
            </a:r>
            <a:r>
              <a:rPr lang="cs-CZ" dirty="0"/>
              <a:t> - </a:t>
            </a:r>
            <a:r>
              <a:rPr lang="cs-CZ" dirty="0" err="1"/>
              <a:t>comments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 single-line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endParaRPr lang="cs-CZ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style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allowes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type more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text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inside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endParaRPr lang="cs-CZ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/// &lt;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/// &lt;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remarks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///		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 XML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created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single-line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comments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/// &lt;/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remarks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cs-CZ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 &lt;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&lt;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remarks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-line XML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&lt;/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remarks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Case sensitivity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C# </a:t>
            </a:r>
            <a:r>
              <a:rPr lang="cs-CZ" dirty="0" err="1"/>
              <a:t>is</a:t>
            </a:r>
            <a:r>
              <a:rPr lang="cs-CZ" dirty="0"/>
              <a:t> case sensitive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members</a:t>
            </a:r>
            <a:endParaRPr lang="cs-CZ" dirty="0"/>
          </a:p>
          <a:p>
            <a:endParaRPr lang="cs-CZ" dirty="0"/>
          </a:p>
          <a:p>
            <a:pPr>
              <a:buNone/>
            </a:pPr>
            <a:r>
              <a:rPr lang="cs-CZ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cs-CZ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= 6;</a:t>
            </a:r>
          </a:p>
          <a:p>
            <a:pPr>
              <a:buNone/>
            </a:pP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causes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during</a:t>
            </a: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compilation</a:t>
            </a:r>
            <a:endParaRPr lang="cs-CZ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err="1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cs-CZ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correct</a:t>
            </a:r>
            <a:endParaRPr lang="cs-CZ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err="1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used</a:t>
            </a:r>
            <a:r>
              <a:rPr lang="cs-CZ" dirty="0"/>
              <a:t> to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values</a:t>
            </a:r>
            <a:endParaRPr lang="cs-CZ" dirty="0"/>
          </a:p>
          <a:p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variables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declared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explicit type</a:t>
            </a:r>
          </a:p>
          <a:p>
            <a:endParaRPr lang="cs-CZ" dirty="0"/>
          </a:p>
          <a:p>
            <a:r>
              <a:rPr lang="cs-CZ" dirty="0" err="1"/>
              <a:t>class</a:t>
            </a:r>
            <a:r>
              <a:rPr lang="cs-CZ" dirty="0"/>
              <a:t>/instance </a:t>
            </a:r>
            <a:r>
              <a:rPr lang="cs-CZ" dirty="0" err="1"/>
              <a:t>variables</a:t>
            </a:r>
            <a:endParaRPr lang="cs-CZ" dirty="0"/>
          </a:p>
          <a:p>
            <a:pPr lvl="2"/>
            <a:r>
              <a:rPr lang="cs-CZ" dirty="0"/>
              <a:t>public, </a:t>
            </a:r>
            <a:r>
              <a:rPr lang="cs-CZ" dirty="0" err="1"/>
              <a:t>protected</a:t>
            </a:r>
            <a:r>
              <a:rPr lang="cs-CZ" dirty="0"/>
              <a:t>, </a:t>
            </a:r>
            <a:r>
              <a:rPr lang="cs-CZ" dirty="0" err="1"/>
              <a:t>internal</a:t>
            </a:r>
            <a:r>
              <a:rPr lang="cs-CZ" dirty="0"/>
              <a:t>, </a:t>
            </a:r>
            <a:r>
              <a:rPr lang="cs-CZ" dirty="0" err="1"/>
              <a:t>protected</a:t>
            </a:r>
            <a:r>
              <a:rPr lang="cs-CZ" dirty="0"/>
              <a:t> </a:t>
            </a:r>
            <a:r>
              <a:rPr lang="cs-CZ" dirty="0" err="1"/>
              <a:t>internal</a:t>
            </a:r>
            <a:r>
              <a:rPr lang="cs-CZ" dirty="0"/>
              <a:t>, </a:t>
            </a:r>
            <a:r>
              <a:rPr lang="cs-CZ" dirty="0" err="1"/>
              <a:t>private</a:t>
            </a:r>
            <a:endParaRPr lang="cs-CZ" dirty="0"/>
          </a:p>
          <a:p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variables</a:t>
            </a:r>
            <a:endParaRPr lang="cs-CZ" dirty="0"/>
          </a:p>
          <a:p>
            <a:r>
              <a:rPr lang="cs-CZ" dirty="0" err="1"/>
              <a:t>parameters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.NET </a:t>
            </a:r>
            <a:r>
              <a:rPr lang="cs-CZ" dirty="0" err="1"/>
              <a:t>contains</a:t>
            </a:r>
            <a:r>
              <a:rPr lang="cs-CZ" dirty="0"/>
              <a:t> many data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endParaRPr lang="cs-CZ" dirty="0"/>
          </a:p>
          <a:p>
            <a:r>
              <a:rPr lang="cs-CZ" dirty="0"/>
              <a:t>C# </a:t>
            </a:r>
            <a:r>
              <a:rPr lang="cs-CZ" dirty="0" err="1"/>
              <a:t>internal</a:t>
            </a:r>
            <a:r>
              <a:rPr lang="cs-CZ" dirty="0"/>
              <a:t> data </a:t>
            </a:r>
            <a:r>
              <a:rPr lang="cs-CZ" dirty="0" err="1"/>
              <a:t>types</a:t>
            </a:r>
            <a:r>
              <a:rPr lang="cs-CZ" dirty="0"/>
              <a:t> are </a:t>
            </a:r>
            <a:r>
              <a:rPr lang="cs-CZ" dirty="0" err="1"/>
              <a:t>aliases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.NET data </a:t>
            </a:r>
            <a:r>
              <a:rPr lang="cs-CZ" dirty="0" err="1"/>
              <a:t>types</a:t>
            </a:r>
            <a:endParaRPr lang="cs-CZ" dirty="0"/>
          </a:p>
          <a:p>
            <a:pPr>
              <a:buNone/>
            </a:pP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DeclaredWithAlias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i = 42;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DeclaredWithoutAlias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System.Int32 i = 42;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Integer</a:t>
            </a:r>
            <a:r>
              <a:rPr lang="cs-CZ" dirty="0"/>
              <a:t> data </a:t>
            </a:r>
            <a:r>
              <a:rPr lang="cs-CZ" dirty="0" err="1"/>
              <a:t>types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sz="quarter" idx="1"/>
          </p:nvPr>
        </p:nvGraphicFramePr>
        <p:xfrm>
          <a:off x="683568" y="1700808"/>
          <a:ext cx="7992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C#</a:t>
                      </a:r>
                      <a:r>
                        <a:rPr lang="cs-CZ" baseline="0" dirty="0"/>
                        <a:t> type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.NET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bits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range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System.SByte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short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System.Int16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-32 768 to 32 767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ushort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System.UInt16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 to 65 535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char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System.Char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Unicode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characters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from</a:t>
                      </a:r>
                      <a:r>
                        <a:rPr lang="cs-CZ" dirty="0"/>
                        <a:t> 0 to 65 535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int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System.Int32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-2 147 483 648 to 2 147 483 647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uint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System.UInt32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 to 4 294 967 295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long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System.Int64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-9 223 372 036 854 775 808 to </a:t>
                      </a:r>
                      <a:br>
                        <a:rPr lang="cs-CZ" dirty="0"/>
                      </a:br>
                      <a:r>
                        <a:rPr lang="cs-CZ" dirty="0"/>
                        <a:t>9</a:t>
                      </a:r>
                      <a:r>
                        <a:rPr lang="cs-CZ" baseline="0" dirty="0"/>
                        <a:t> </a:t>
                      </a:r>
                      <a:r>
                        <a:rPr lang="cs-CZ" dirty="0"/>
                        <a:t>223 372 036 854 775 807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ulong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System.UInt64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 to 18 446 744 073 709 551 615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Floating</a:t>
            </a:r>
            <a:r>
              <a:rPr lang="cs-CZ" dirty="0"/>
              <a:t> point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data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683568" y="1700808"/>
          <a:ext cx="79928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C#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.NET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bits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Precision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range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float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System.Single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 </a:t>
                      </a:r>
                      <a:r>
                        <a:rPr lang="cs-CZ" dirty="0" err="1"/>
                        <a:t>places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1,5</a:t>
                      </a:r>
                      <a:r>
                        <a:rPr lang="cs-CZ" dirty="0">
                          <a:sym typeface="Symbol"/>
                        </a:rPr>
                        <a:t>10</a:t>
                      </a:r>
                      <a:r>
                        <a:rPr lang="cs-CZ" baseline="30000" dirty="0">
                          <a:sym typeface="Symbol"/>
                        </a:rPr>
                        <a:t>-45</a:t>
                      </a:r>
                      <a:r>
                        <a:rPr lang="cs-CZ" dirty="0">
                          <a:sym typeface="Symbol"/>
                        </a:rPr>
                        <a:t> to 3,410</a:t>
                      </a:r>
                      <a:r>
                        <a:rPr lang="cs-CZ" baseline="30000" dirty="0">
                          <a:sym typeface="Symbol"/>
                        </a:rPr>
                        <a:t>38</a:t>
                      </a:r>
                      <a:endParaRPr lang="cs-CZ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System.Double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15-16 </a:t>
                      </a:r>
                      <a:r>
                        <a:rPr lang="cs-CZ" dirty="0" err="1"/>
                        <a:t>pl</a:t>
                      </a:r>
                      <a:r>
                        <a:rPr lang="cs-CZ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5,0</a:t>
                      </a:r>
                      <a:r>
                        <a:rPr lang="cs-CZ" dirty="0">
                          <a:sym typeface="Symbol"/>
                        </a:rPr>
                        <a:t>10</a:t>
                      </a:r>
                      <a:r>
                        <a:rPr lang="cs-CZ" baseline="30000" dirty="0">
                          <a:sym typeface="Symbol"/>
                        </a:rPr>
                        <a:t>-324</a:t>
                      </a:r>
                      <a:r>
                        <a:rPr lang="cs-CZ" dirty="0">
                          <a:sym typeface="Symbol"/>
                        </a:rPr>
                        <a:t> to 1,710</a:t>
                      </a:r>
                      <a:r>
                        <a:rPr lang="cs-CZ" baseline="30000" dirty="0">
                          <a:sym typeface="Symbol"/>
                        </a:rPr>
                        <a:t>38</a:t>
                      </a:r>
                      <a:endParaRPr lang="cs-CZ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decimal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System.Decimal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28-29 </a:t>
                      </a:r>
                      <a:r>
                        <a:rPr lang="cs-CZ" dirty="0" err="1"/>
                        <a:t>pl</a:t>
                      </a:r>
                      <a:r>
                        <a:rPr lang="cs-CZ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1,0</a:t>
                      </a:r>
                      <a:r>
                        <a:rPr lang="cs-CZ" dirty="0">
                          <a:sym typeface="Symbol"/>
                        </a:rPr>
                        <a:t></a:t>
                      </a:r>
                      <a:r>
                        <a:rPr lang="cs-CZ">
                          <a:sym typeface="Symbol"/>
                        </a:rPr>
                        <a:t>10</a:t>
                      </a:r>
                      <a:r>
                        <a:rPr lang="cs-CZ" baseline="30000">
                          <a:sym typeface="Symbol"/>
                        </a:rPr>
                        <a:t>-28</a:t>
                      </a:r>
                      <a:r>
                        <a:rPr lang="cs-CZ">
                          <a:sym typeface="Symbol"/>
                        </a:rPr>
                        <a:t> to </a:t>
                      </a:r>
                      <a:r>
                        <a:rPr lang="cs-CZ" dirty="0">
                          <a:sym typeface="Symbol"/>
                        </a:rPr>
                        <a:t>7,910</a:t>
                      </a:r>
                      <a:r>
                        <a:rPr lang="cs-CZ" baseline="30000" dirty="0">
                          <a:sym typeface="Symbol"/>
                        </a:rPr>
                        <a:t>28</a:t>
                      </a:r>
                      <a:endParaRPr lang="cs-CZ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683568" y="3573016"/>
          <a:ext cx="7992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C#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.NET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bits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range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bool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System.Boolean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r>
                        <a:rPr lang="cs-CZ" dirty="0"/>
                        <a:t>/</a:t>
                      </a:r>
                      <a:r>
                        <a:rPr lang="cs-CZ" dirty="0" err="1"/>
                        <a:t>false</a:t>
                      </a:r>
                      <a:r>
                        <a:rPr lang="cs-CZ" dirty="0"/>
                        <a:t> not </a:t>
                      </a:r>
                      <a:r>
                        <a:rPr lang="cs-CZ" dirty="0" err="1"/>
                        <a:t>related</a:t>
                      </a:r>
                      <a:r>
                        <a:rPr lang="cs-CZ" baseline="0" dirty="0"/>
                        <a:t> to </a:t>
                      </a:r>
                      <a:r>
                        <a:rPr lang="cs-CZ" baseline="0" dirty="0" err="1"/>
                        <a:t>any</a:t>
                      </a:r>
                      <a:r>
                        <a:rPr lang="cs-CZ" baseline="0" dirty="0"/>
                        <a:t> </a:t>
                      </a:r>
                      <a:r>
                        <a:rPr lang="cs-CZ" baseline="0" dirty="0" err="1"/>
                        <a:t>integer</a:t>
                      </a:r>
                      <a:r>
                        <a:rPr lang="cs-CZ" baseline="0" dirty="0"/>
                        <a:t> </a:t>
                      </a:r>
                      <a:r>
                        <a:rPr lang="cs-CZ" baseline="0" dirty="0" err="1"/>
                        <a:t>number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object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System.Object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32/64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platform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dependent</a:t>
                      </a:r>
                      <a:r>
                        <a:rPr lang="cs-CZ" dirty="0"/>
                        <a:t> (pointer</a:t>
                      </a:r>
                      <a:r>
                        <a:rPr lang="cs-CZ" baseline="0" dirty="0"/>
                        <a:t> to </a:t>
                      </a:r>
                      <a:r>
                        <a:rPr lang="cs-CZ" baseline="0" dirty="0" err="1"/>
                        <a:t>an</a:t>
                      </a:r>
                      <a:r>
                        <a:rPr lang="cs-CZ" baseline="0" dirty="0"/>
                        <a:t> </a:t>
                      </a:r>
                      <a:r>
                        <a:rPr lang="cs-CZ" baseline="0" dirty="0" err="1"/>
                        <a:t>object</a:t>
                      </a:r>
                      <a:r>
                        <a:rPr lang="cs-CZ" baseline="0" dirty="0"/>
                        <a:t>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string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System.String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16</a:t>
                      </a:r>
                      <a:r>
                        <a:rPr lang="cs-CZ" dirty="0">
                          <a:sym typeface="Symbol"/>
                        </a:rPr>
                        <a:t></a:t>
                      </a:r>
                      <a:r>
                        <a:rPr lang="cs-CZ" dirty="0" err="1">
                          <a:sym typeface="Symbol"/>
                        </a:rPr>
                        <a:t>length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Unicode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string</a:t>
                      </a:r>
                      <a:r>
                        <a:rPr lang="cs-CZ" baseline="0" dirty="0"/>
                        <a:t> </a:t>
                      </a:r>
                      <a:r>
                        <a:rPr lang="cs-CZ" baseline="0" dirty="0" err="1"/>
                        <a:t>with</a:t>
                      </a:r>
                      <a:r>
                        <a:rPr lang="cs-CZ" baseline="0" dirty="0"/>
                        <a:t> no </a:t>
                      </a:r>
                      <a:r>
                        <a:rPr lang="cs-CZ" baseline="0" dirty="0" err="1"/>
                        <a:t>upper</a:t>
                      </a:r>
                      <a:r>
                        <a:rPr lang="cs-CZ" baseline="0" dirty="0"/>
                        <a:t> </a:t>
                      </a:r>
                      <a:r>
                        <a:rPr lang="cs-CZ" baseline="0" dirty="0" err="1"/>
                        <a:t>bound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structures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control</a:t>
            </a:r>
            <a:r>
              <a:rPr lang="cs-CZ" dirty="0"/>
              <a:t> program </a:t>
            </a:r>
            <a:r>
              <a:rPr lang="cs-CZ" dirty="0" err="1"/>
              <a:t>flow</a:t>
            </a:r>
            <a:endParaRPr lang="cs-CZ" dirty="0"/>
          </a:p>
          <a:p>
            <a:r>
              <a:rPr lang="cs-CZ" dirty="0" err="1"/>
              <a:t>conditional</a:t>
            </a:r>
            <a:r>
              <a:rPr lang="cs-CZ" dirty="0"/>
              <a:t> </a:t>
            </a:r>
            <a:r>
              <a:rPr lang="cs-CZ" dirty="0" err="1"/>
              <a:t>statements</a:t>
            </a:r>
            <a:endParaRPr lang="cs-CZ" dirty="0"/>
          </a:p>
          <a:p>
            <a:pPr lvl="2"/>
            <a:r>
              <a:rPr lang="cs-CZ" dirty="0" err="1"/>
              <a:t>if</a:t>
            </a:r>
            <a:r>
              <a:rPr lang="cs-CZ" dirty="0"/>
              <a:t>, </a:t>
            </a:r>
            <a:r>
              <a:rPr lang="cs-CZ" dirty="0" err="1"/>
              <a:t>switch</a:t>
            </a:r>
            <a:endParaRPr lang="cs-CZ" dirty="0"/>
          </a:p>
          <a:p>
            <a:r>
              <a:rPr lang="cs-CZ" dirty="0" err="1"/>
              <a:t>iteration</a:t>
            </a:r>
            <a:r>
              <a:rPr lang="cs-CZ" dirty="0"/>
              <a:t> </a:t>
            </a:r>
            <a:r>
              <a:rPr lang="cs-CZ" dirty="0" err="1"/>
              <a:t>statements</a:t>
            </a:r>
            <a:endParaRPr lang="cs-CZ" dirty="0"/>
          </a:p>
          <a:p>
            <a:pPr lvl="2"/>
            <a:r>
              <a:rPr lang="cs-CZ" dirty="0"/>
              <a:t>do, </a:t>
            </a:r>
            <a:r>
              <a:rPr lang="cs-CZ" dirty="0" err="1"/>
              <a:t>while</a:t>
            </a:r>
            <a:r>
              <a:rPr lang="cs-CZ" dirty="0"/>
              <a:t>, </a:t>
            </a:r>
            <a:r>
              <a:rPr lang="cs-CZ" dirty="0" err="1"/>
              <a:t>for</a:t>
            </a:r>
            <a:r>
              <a:rPr lang="cs-CZ" dirty="0"/>
              <a:t>, </a:t>
            </a:r>
            <a:r>
              <a:rPr lang="cs-CZ" dirty="0" err="1"/>
              <a:t>foreach</a:t>
            </a:r>
            <a:endParaRPr lang="cs-CZ" dirty="0"/>
          </a:p>
          <a:p>
            <a:r>
              <a:rPr lang="cs-CZ" dirty="0" err="1"/>
              <a:t>jump</a:t>
            </a:r>
            <a:r>
              <a:rPr lang="cs-CZ" dirty="0"/>
              <a:t> </a:t>
            </a:r>
            <a:r>
              <a:rPr lang="cs-CZ" dirty="0" err="1"/>
              <a:t>statements</a:t>
            </a:r>
            <a:endParaRPr lang="cs-CZ" dirty="0"/>
          </a:p>
          <a:p>
            <a:pPr lvl="2"/>
            <a:r>
              <a:rPr lang="cs-CZ" dirty="0" err="1"/>
              <a:t>break</a:t>
            </a:r>
            <a:r>
              <a:rPr lang="cs-CZ" dirty="0"/>
              <a:t>, </a:t>
            </a:r>
            <a:r>
              <a:rPr lang="cs-CZ" dirty="0" err="1"/>
              <a:t>goto</a:t>
            </a:r>
            <a:r>
              <a:rPr lang="cs-CZ" dirty="0"/>
              <a:t>, </a:t>
            </a:r>
            <a:r>
              <a:rPr lang="cs-CZ" dirty="0" err="1"/>
              <a:t>return</a:t>
            </a:r>
            <a:r>
              <a:rPr lang="cs-CZ" dirty="0"/>
              <a:t>, </a:t>
            </a:r>
            <a:r>
              <a:rPr lang="cs-CZ" dirty="0" err="1"/>
              <a:t>yeild</a:t>
            </a: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err="1"/>
              <a:t>conditional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  <a:p>
            <a:r>
              <a:rPr lang="cs-CZ" dirty="0" err="1"/>
              <a:t>if</a:t>
            </a:r>
            <a:r>
              <a:rPr lang="cs-CZ" dirty="0"/>
              <a:t> ( „</a:t>
            </a:r>
            <a:r>
              <a:rPr lang="cs-CZ" dirty="0" err="1"/>
              <a:t>condition</a:t>
            </a:r>
            <a:r>
              <a:rPr lang="cs-CZ" dirty="0"/>
              <a:t>“ ) </a:t>
            </a:r>
            <a:r>
              <a:rPr lang="cs-CZ" dirty="0" err="1"/>
              <a:t>if</a:t>
            </a:r>
            <a:r>
              <a:rPr lang="cs-CZ" dirty="0"/>
              <a:t>-body [</a:t>
            </a:r>
            <a:r>
              <a:rPr lang="cs-CZ" dirty="0" err="1"/>
              <a:t>else</a:t>
            </a:r>
            <a:r>
              <a:rPr lang="cs-CZ" dirty="0"/>
              <a:t> </a:t>
            </a:r>
            <a:r>
              <a:rPr lang="cs-CZ" dirty="0" err="1"/>
              <a:t>else</a:t>
            </a:r>
            <a:r>
              <a:rPr lang="cs-CZ" dirty="0"/>
              <a:t>-body]</a:t>
            </a:r>
          </a:p>
          <a:p>
            <a:endParaRPr lang="cs-CZ" dirty="0"/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a = 6;</a:t>
            </a:r>
          </a:p>
          <a:p>
            <a:pPr>
              <a:buNone/>
            </a:pPr>
            <a:endParaRPr lang="cs-CZ" sz="2000" dirty="0"/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(a &gt; 0)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Greater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than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zero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“);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(a &lt; 0)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Smaller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than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zero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“);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cs-CZ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Zero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“);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switch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/>
              <a:t>allows</a:t>
            </a:r>
            <a:r>
              <a:rPr lang="cs-CZ" dirty="0"/>
              <a:t> </a:t>
            </a:r>
            <a:r>
              <a:rPr lang="cs-CZ" dirty="0" err="1"/>
              <a:t>forking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variable</a:t>
            </a:r>
            <a:endParaRPr lang="cs-CZ" dirty="0"/>
          </a:p>
          <a:p>
            <a:endParaRPr lang="cs-CZ" dirty="0"/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airplane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case 747:	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nickname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Jumbo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break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case 777: 	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nickname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= „Triple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Seven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break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default: 	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nickname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= „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break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iteration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  <a:p>
            <a:r>
              <a:rPr lang="cs-CZ" dirty="0"/>
              <a:t>do „body“ </a:t>
            </a:r>
            <a:r>
              <a:rPr lang="cs-CZ" dirty="0" err="1"/>
              <a:t>while</a:t>
            </a:r>
            <a:r>
              <a:rPr lang="cs-CZ" dirty="0"/>
              <a:t> („</a:t>
            </a:r>
            <a:r>
              <a:rPr lang="cs-CZ" dirty="0" err="1"/>
              <a:t>condititon</a:t>
            </a:r>
            <a:r>
              <a:rPr lang="cs-CZ" dirty="0"/>
              <a:t>“)</a:t>
            </a:r>
          </a:p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pPr>
              <a:buNone/>
            </a:pPr>
            <a:endParaRPr lang="cs-CZ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cs-CZ" sz="2100" dirty="0"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(i &lt; 10);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C# </a:t>
            </a:r>
            <a:r>
              <a:rPr lang="cs-CZ" dirty="0" err="1"/>
              <a:t>Language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C# - </a:t>
            </a:r>
            <a:r>
              <a:rPr lang="cs-CZ" dirty="0" err="1"/>
              <a:t>see</a:t>
            </a:r>
            <a:r>
              <a:rPr lang="cs-CZ" dirty="0"/>
              <a:t> </a:t>
            </a:r>
            <a:r>
              <a:rPr lang="cs-CZ" dirty="0" err="1"/>
              <a:t>sharp</a:t>
            </a:r>
            <a:r>
              <a:rPr lang="cs-CZ" dirty="0"/>
              <a:t> (C♯)</a:t>
            </a:r>
          </a:p>
          <a:p>
            <a:r>
              <a:rPr lang="cs-CZ" dirty="0" err="1"/>
              <a:t>created</a:t>
            </a:r>
            <a:r>
              <a:rPr lang="cs-CZ" dirty="0"/>
              <a:t> by Microsoft, </a:t>
            </a:r>
            <a:r>
              <a:rPr lang="cs-CZ" dirty="0" err="1"/>
              <a:t>Ecma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ISO </a:t>
            </a:r>
            <a:r>
              <a:rPr lang="cs-CZ" dirty="0" err="1"/>
              <a:t>standards</a:t>
            </a:r>
            <a:endParaRPr lang="cs-CZ" dirty="0"/>
          </a:p>
          <a:p>
            <a:r>
              <a:rPr lang="cs-CZ" dirty="0"/>
              <a:t>part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Infrastructure</a:t>
            </a:r>
            <a:r>
              <a:rPr lang="cs-CZ" dirty="0"/>
              <a:t> (CLI)</a:t>
            </a:r>
          </a:p>
          <a:p>
            <a:pPr lvl="2"/>
            <a:r>
              <a:rPr lang="cs-CZ" dirty="0" err="1"/>
              <a:t>shared</a:t>
            </a:r>
            <a:r>
              <a:rPr lang="cs-CZ" dirty="0"/>
              <a:t> base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library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C# 11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while</a:t>
            </a:r>
            <a:r>
              <a:rPr lang="cs-CZ" dirty="0"/>
              <a:t> („</a:t>
            </a:r>
            <a:r>
              <a:rPr lang="cs-CZ" dirty="0" err="1"/>
              <a:t>condition</a:t>
            </a:r>
            <a:r>
              <a:rPr lang="cs-CZ" dirty="0"/>
              <a:t>“) body</a:t>
            </a:r>
          </a:p>
          <a:p>
            <a:endParaRPr lang="cs-CZ" dirty="0"/>
          </a:p>
          <a:p>
            <a:pPr>
              <a:buNone/>
            </a:pP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pPr>
              <a:buNone/>
            </a:pPr>
            <a:endParaRPr lang="cs-CZ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(i &lt; 10)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  i++;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for</a:t>
            </a:r>
            <a:r>
              <a:rPr lang="cs-CZ" dirty="0"/>
              <a:t> („</a:t>
            </a:r>
            <a:r>
              <a:rPr lang="cs-CZ" dirty="0" err="1"/>
              <a:t>initialization</a:t>
            </a:r>
            <a:r>
              <a:rPr lang="cs-CZ" dirty="0"/>
              <a:t>“, „</a:t>
            </a:r>
            <a:r>
              <a:rPr lang="cs-CZ" dirty="0" err="1"/>
              <a:t>condition</a:t>
            </a:r>
            <a:r>
              <a:rPr lang="cs-CZ" dirty="0"/>
              <a:t>“, „</a:t>
            </a:r>
            <a:r>
              <a:rPr lang="cs-CZ" dirty="0" err="1"/>
              <a:t>iteration</a:t>
            </a:r>
            <a:r>
              <a:rPr lang="cs-CZ" dirty="0"/>
              <a:t>“) body</a:t>
            </a:r>
          </a:p>
          <a:p>
            <a:endParaRPr lang="cs-CZ" dirty="0"/>
          </a:p>
          <a:p>
            <a:pPr>
              <a:buNone/>
            </a:pP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i = 0; i &lt;= 10; i++) 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iteration</a:t>
            </a:r>
            <a:r>
              <a:rPr lang="cs-CZ" dirty="0"/>
              <a:t> </a:t>
            </a:r>
            <a:r>
              <a:rPr lang="cs-CZ" dirty="0" err="1"/>
              <a:t>through</a:t>
            </a:r>
            <a:r>
              <a:rPr lang="cs-CZ" dirty="0"/>
              <a:t> </a:t>
            </a:r>
            <a:r>
              <a:rPr lang="cs-CZ" dirty="0" err="1"/>
              <a:t>enumerable</a:t>
            </a:r>
            <a:r>
              <a:rPr lang="cs-CZ" dirty="0"/>
              <a:t> </a:t>
            </a:r>
            <a:r>
              <a:rPr lang="cs-CZ" dirty="0" err="1"/>
              <a:t>collection</a:t>
            </a:r>
            <a:endParaRPr lang="cs-CZ" dirty="0"/>
          </a:p>
          <a:p>
            <a:endParaRPr lang="cs-CZ" dirty="0"/>
          </a:p>
          <a:p>
            <a:pPr>
              <a:buNone/>
            </a:pP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alphabet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= {"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", "Bravo", "Charlie"};</a:t>
            </a:r>
          </a:p>
          <a:p>
            <a:pPr>
              <a:buNone/>
            </a:pPr>
            <a:endParaRPr lang="cs-CZ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item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alphabet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item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cs-CZ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Infrastructure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1295" y="1600200"/>
            <a:ext cx="389636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véPole 4"/>
          <p:cNvSpPr txBox="1"/>
          <p:nvPr/>
        </p:nvSpPr>
        <p:spPr>
          <a:xfrm>
            <a:off x="7164288" y="6165304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err="1"/>
              <a:t>Source</a:t>
            </a:r>
            <a:r>
              <a:rPr lang="cs-CZ" sz="1000" dirty="0"/>
              <a:t>: </a:t>
            </a:r>
            <a:r>
              <a:rPr lang="cs-CZ" sz="1000" dirty="0" err="1"/>
              <a:t>Jarkko</a:t>
            </a:r>
            <a:r>
              <a:rPr lang="cs-CZ" sz="1000" dirty="0"/>
              <a:t> </a:t>
            </a:r>
            <a:r>
              <a:rPr lang="cs-CZ" sz="1000" dirty="0" err="1"/>
              <a:t>Piiroinen</a:t>
            </a:r>
            <a:endParaRPr lang="cs-CZ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C# Syntax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Naming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naming</a:t>
            </a:r>
            <a:r>
              <a:rPr lang="cs-CZ" dirty="0"/>
              <a:t> </a:t>
            </a:r>
            <a:r>
              <a:rPr lang="cs-CZ" dirty="0" err="1"/>
              <a:t>conventions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aspects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  <a:p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naming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 .NET Framework</a:t>
            </a:r>
          </a:p>
          <a:p>
            <a:r>
              <a:rPr lang="cs-CZ" dirty="0" err="1"/>
              <a:t>correct</a:t>
            </a:r>
            <a:r>
              <a:rPr lang="cs-CZ" dirty="0"/>
              <a:t> </a:t>
            </a:r>
            <a:r>
              <a:rPr lang="cs-CZ" dirty="0" err="1"/>
              <a:t>naming</a:t>
            </a:r>
            <a:r>
              <a:rPr lang="cs-CZ" dirty="0"/>
              <a:t> </a:t>
            </a:r>
            <a:r>
              <a:rPr lang="cs-CZ" dirty="0" err="1"/>
              <a:t>makes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easier</a:t>
            </a:r>
            <a:r>
              <a:rPr lang="cs-CZ" dirty="0"/>
              <a:t> to </a:t>
            </a:r>
            <a:r>
              <a:rPr lang="cs-CZ" dirty="0" err="1"/>
              <a:t>read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understand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Naming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namespace</a:t>
            </a:r>
            <a:r>
              <a:rPr lang="cs-CZ" dirty="0"/>
              <a:t> –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MyHttpNamespace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r>
              <a:rPr lang="cs-CZ" dirty="0" err="1">
                <a:cs typeface="Courier New" pitchFamily="49" charset="0"/>
              </a:rPr>
              <a:t>assembly</a:t>
            </a:r>
            <a:r>
              <a:rPr lang="cs-CZ" dirty="0">
                <a:cs typeface="Courier New" pitchFamily="49" charset="0"/>
              </a:rPr>
              <a:t> –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MyOwnAssembly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r>
              <a:rPr lang="cs-CZ" dirty="0" err="1">
                <a:cs typeface="Courier New" pitchFamily="49" charset="0"/>
              </a:rPr>
              <a:t>class</a:t>
            </a:r>
            <a:r>
              <a:rPr lang="cs-CZ" dirty="0">
                <a:cs typeface="Courier New" pitchFamily="49" charset="0"/>
              </a:rPr>
              <a:t> –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MyXmlClass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r>
              <a:rPr lang="cs-CZ" dirty="0" err="1">
                <a:cs typeface="Courier New" pitchFamily="49" charset="0"/>
              </a:rPr>
              <a:t>exception</a:t>
            </a:r>
            <a:r>
              <a:rPr lang="cs-CZ" dirty="0">
                <a:cs typeface="Courier New" pitchFamily="49" charset="0"/>
              </a:rPr>
              <a:t> </a:t>
            </a:r>
            <a:r>
              <a:rPr lang="cs-CZ" dirty="0" err="1">
                <a:cs typeface="Courier New" pitchFamily="49" charset="0"/>
              </a:rPr>
              <a:t>class</a:t>
            </a:r>
            <a:r>
              <a:rPr lang="cs-CZ" dirty="0">
                <a:cs typeface="Courier New" pitchFamily="49" charset="0"/>
              </a:rPr>
              <a:t> –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MyOwn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endParaRPr lang="cs-CZ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cs-CZ" dirty="0">
                <a:cs typeface="Courier New" pitchFamily="49" charset="0"/>
              </a:rPr>
              <a:t>interface – 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MyInterface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r>
              <a:rPr lang="cs-CZ" dirty="0" err="1">
                <a:cs typeface="Courier New" pitchFamily="49" charset="0"/>
              </a:rPr>
              <a:t>properties</a:t>
            </a:r>
            <a:r>
              <a:rPr lang="cs-CZ" dirty="0">
                <a:cs typeface="Courier New" pitchFamily="49" charset="0"/>
              </a:rPr>
              <a:t> –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MyProperty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r>
              <a:rPr lang="cs-CZ" dirty="0" err="1">
                <a:cs typeface="Courier New" pitchFamily="49" charset="0"/>
              </a:rPr>
              <a:t>parameters</a:t>
            </a:r>
            <a:r>
              <a:rPr lang="cs-CZ" dirty="0">
                <a:cs typeface="Courier New" pitchFamily="49" charset="0"/>
              </a:rPr>
              <a:t> </a:t>
            </a:r>
            <a:r>
              <a:rPr lang="cs-CZ" dirty="0" err="1">
                <a:cs typeface="Courier New" pitchFamily="49" charset="0"/>
              </a:rPr>
              <a:t>and</a:t>
            </a:r>
            <a:r>
              <a:rPr lang="cs-CZ" dirty="0">
                <a:cs typeface="Courier New" pitchFamily="49" charset="0"/>
              </a:rPr>
              <a:t> </a:t>
            </a:r>
            <a:r>
              <a:rPr lang="cs-CZ" dirty="0" err="1">
                <a:cs typeface="Courier New" pitchFamily="49" charset="0"/>
              </a:rPr>
              <a:t>variables</a:t>
            </a:r>
            <a:r>
              <a:rPr lang="cs-CZ" dirty="0">
                <a:cs typeface="Courier New" pitchFamily="49" charset="0"/>
              </a:rPr>
              <a:t> –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myVariable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r>
              <a:rPr lang="cs-CZ" dirty="0" err="1">
                <a:cs typeface="Courier New" pitchFamily="49" charset="0"/>
              </a:rPr>
              <a:t>private</a:t>
            </a:r>
            <a:r>
              <a:rPr lang="cs-CZ" dirty="0">
                <a:cs typeface="Courier New" pitchFamily="49" charset="0"/>
              </a:rPr>
              <a:t>/</a:t>
            </a:r>
            <a:r>
              <a:rPr lang="cs-CZ" dirty="0" err="1">
                <a:cs typeface="Courier New" pitchFamily="49" charset="0"/>
              </a:rPr>
              <a:t>protected</a:t>
            </a:r>
            <a:r>
              <a:rPr lang="cs-CZ" dirty="0">
                <a:cs typeface="Courier New" pitchFamily="49" charset="0"/>
              </a:rPr>
              <a:t> </a:t>
            </a:r>
            <a:r>
              <a:rPr lang="cs-CZ" dirty="0" err="1">
                <a:cs typeface="Courier New" pitchFamily="49" charset="0"/>
              </a:rPr>
              <a:t>variables</a:t>
            </a:r>
            <a:r>
              <a:rPr lang="cs-CZ" dirty="0">
                <a:cs typeface="Courier New" pitchFamily="49" charset="0"/>
              </a:rPr>
              <a:t> – 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myVariable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endParaRPr lang="cs-CZ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Statements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basic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pPr lvl="2"/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,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call</a:t>
            </a:r>
            <a:r>
              <a:rPr lang="cs-CZ" dirty="0"/>
              <a:t>, program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flow</a:t>
            </a:r>
            <a:r>
              <a:rPr lang="cs-CZ" dirty="0"/>
              <a:t> </a:t>
            </a:r>
            <a:r>
              <a:rPr lang="cs-CZ" dirty="0" err="1"/>
              <a:t>structure</a:t>
            </a:r>
            <a:r>
              <a:rPr lang="cs-CZ" dirty="0"/>
              <a:t>,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creation</a:t>
            </a:r>
            <a:r>
              <a:rPr lang="cs-CZ" dirty="0"/>
              <a:t>, </a:t>
            </a:r>
            <a:r>
              <a:rPr lang="cs-CZ" dirty="0" err="1"/>
              <a:t>assigning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to a </a:t>
            </a:r>
            <a:r>
              <a:rPr lang="cs-CZ" dirty="0" err="1"/>
              <a:t>variable</a:t>
            </a:r>
            <a:r>
              <a:rPr lang="cs-CZ" dirty="0"/>
              <a:t>…</a:t>
            </a:r>
          </a:p>
          <a:p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terminated</a:t>
            </a:r>
            <a:r>
              <a:rPr lang="cs-CZ" dirty="0"/>
              <a:t> by </a:t>
            </a:r>
            <a:r>
              <a:rPr lang="cs-CZ" dirty="0" err="1"/>
              <a:t>semicolon</a:t>
            </a:r>
            <a:endParaRPr lang="cs-CZ" dirty="0"/>
          </a:p>
          <a:p>
            <a:r>
              <a:rPr lang="cs-CZ" dirty="0" err="1"/>
              <a:t>statement</a:t>
            </a:r>
            <a:r>
              <a:rPr lang="cs-CZ" dirty="0"/>
              <a:t> </a:t>
            </a:r>
            <a:r>
              <a:rPr lang="cs-CZ" dirty="0" err="1"/>
              <a:t>block</a:t>
            </a:r>
            <a:endParaRPr lang="cs-CZ" dirty="0"/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nested</a:t>
            </a:r>
            <a:endParaRPr lang="cs-CZ" dirty="0"/>
          </a:p>
          <a:p>
            <a:pPr lvl="2"/>
            <a:r>
              <a:rPr lang="en-US" dirty="0"/>
              <a:t>limit</a:t>
            </a:r>
            <a:r>
              <a:rPr lang="cs-CZ" dirty="0"/>
              <a:t>s</a:t>
            </a:r>
            <a:r>
              <a:rPr lang="en-US" dirty="0"/>
              <a:t> the scope of variables defined within them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Example</a:t>
            </a:r>
            <a:r>
              <a:rPr lang="cs-CZ" dirty="0"/>
              <a:t> – </a:t>
            </a:r>
            <a:r>
              <a:rPr lang="cs-CZ" dirty="0" err="1"/>
              <a:t>statements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blocks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cs-CZ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cs-CZ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myInstance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cs-CZ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input)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variableInsideAMethod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(input == 5)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limitedScopeVariable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= 6;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Process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limitedScopeVariable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allow</a:t>
            </a:r>
            <a:r>
              <a:rPr lang="cs-CZ" dirty="0"/>
              <a:t> </a:t>
            </a:r>
            <a:r>
              <a:rPr lang="cs-CZ" dirty="0" err="1"/>
              <a:t>inline</a:t>
            </a:r>
            <a:r>
              <a:rPr lang="cs-CZ" dirty="0"/>
              <a:t> </a:t>
            </a:r>
            <a:r>
              <a:rPr lang="cs-CZ" dirty="0" err="1"/>
              <a:t>documentation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source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 err="1"/>
              <a:t>ignored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compiler</a:t>
            </a:r>
            <a:endParaRPr lang="cs-CZ" dirty="0"/>
          </a:p>
          <a:p>
            <a:r>
              <a:rPr lang="cs-CZ" dirty="0"/>
              <a:t>3 </a:t>
            </a:r>
            <a:r>
              <a:rPr lang="cs-CZ" dirty="0" err="1"/>
              <a:t>styles</a:t>
            </a:r>
            <a:endParaRPr lang="cs-CZ" dirty="0"/>
          </a:p>
          <a:p>
            <a:pPr lvl="2"/>
            <a:r>
              <a:rPr lang="cs-CZ" dirty="0"/>
              <a:t>single-line </a:t>
            </a:r>
            <a:r>
              <a:rPr lang="cs-CZ" dirty="0" err="1"/>
              <a:t>comments</a:t>
            </a:r>
            <a:endParaRPr lang="cs-CZ" dirty="0"/>
          </a:p>
          <a:p>
            <a:pPr lvl="4"/>
            <a:r>
              <a:rPr lang="cs-CZ" dirty="0" err="1"/>
              <a:t>begin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2"/>
            <a:r>
              <a:rPr lang="cs-CZ" dirty="0" err="1"/>
              <a:t>multi</a:t>
            </a:r>
            <a:r>
              <a:rPr lang="cs-CZ" dirty="0"/>
              <a:t>-line </a:t>
            </a:r>
            <a:r>
              <a:rPr lang="cs-CZ" dirty="0" err="1"/>
              <a:t>comments</a:t>
            </a:r>
            <a:endParaRPr lang="cs-CZ" dirty="0"/>
          </a:p>
          <a:p>
            <a:pPr lvl="4"/>
            <a:r>
              <a:rPr lang="cs-CZ" dirty="0"/>
              <a:t>start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ends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4"/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text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start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end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a </a:t>
            </a:r>
            <a:r>
              <a:rPr lang="cs-CZ" dirty="0" err="1"/>
              <a:t>comment</a:t>
            </a:r>
            <a:endParaRPr lang="cs-CZ" dirty="0"/>
          </a:p>
          <a:p>
            <a:pPr lvl="2"/>
            <a:r>
              <a:rPr lang="cs-CZ" dirty="0"/>
              <a:t>XML </a:t>
            </a:r>
            <a:r>
              <a:rPr lang="cs-CZ" dirty="0" err="1"/>
              <a:t>documentation</a:t>
            </a:r>
            <a:r>
              <a:rPr lang="cs-CZ" dirty="0"/>
              <a:t> </a:t>
            </a:r>
            <a:r>
              <a:rPr lang="cs-CZ" dirty="0" err="1"/>
              <a:t>comments</a:t>
            </a:r>
            <a:endParaRPr lang="cs-CZ" dirty="0"/>
          </a:p>
          <a:p>
            <a:pPr lvl="4"/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generating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XML </a:t>
            </a:r>
            <a:r>
              <a:rPr lang="cs-CZ" dirty="0" err="1"/>
              <a:t>documentation</a:t>
            </a:r>
            <a:endParaRPr lang="cs-CZ" dirty="0"/>
          </a:p>
          <a:p>
            <a:pPr lvl="4"/>
            <a:r>
              <a:rPr lang="cs-CZ" dirty="0"/>
              <a:t>single-line </a:t>
            </a:r>
            <a:r>
              <a:rPr lang="cs-CZ" dirty="0" err="1"/>
              <a:t>comments</a:t>
            </a:r>
            <a:r>
              <a:rPr lang="cs-CZ" dirty="0"/>
              <a:t> start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///</a:t>
            </a:r>
          </a:p>
          <a:p>
            <a:pPr lvl="4"/>
            <a:r>
              <a:rPr lang="cs-CZ" dirty="0" err="1"/>
              <a:t>multi</a:t>
            </a:r>
            <a:r>
              <a:rPr lang="cs-CZ" dirty="0"/>
              <a:t>-line </a:t>
            </a:r>
            <a:r>
              <a:rPr lang="cs-CZ" dirty="0" err="1"/>
              <a:t>comments</a:t>
            </a:r>
            <a:r>
              <a:rPr lang="cs-CZ" dirty="0"/>
              <a:t> start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/**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end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1028</Words>
  <Application>Microsoft Office PowerPoint</Application>
  <PresentationFormat>Předvádění na obrazovce (4:3)</PresentationFormat>
  <Paragraphs>266</Paragraphs>
  <Slides>22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9" baseType="lpstr">
      <vt:lpstr>Calibri</vt:lpstr>
      <vt:lpstr>Courier New</vt:lpstr>
      <vt:lpstr>Symbol</vt:lpstr>
      <vt:lpstr>Tw Cen MT</vt:lpstr>
      <vt:lpstr>Wingdings</vt:lpstr>
      <vt:lpstr>Wingdings 2</vt:lpstr>
      <vt:lpstr>EdStudPres</vt:lpstr>
      <vt:lpstr>COMPONENT SOFTWARE DESIGN  Lecture 2: C# Language, part 1</vt:lpstr>
      <vt:lpstr>C# Language</vt:lpstr>
      <vt:lpstr>Common Language Infrastructure</vt:lpstr>
      <vt:lpstr>C# Syntax</vt:lpstr>
      <vt:lpstr>Naming</vt:lpstr>
      <vt:lpstr>Naming</vt:lpstr>
      <vt:lpstr>Statements</vt:lpstr>
      <vt:lpstr>Example – statements and blocks</vt:lpstr>
      <vt:lpstr>Comments</vt:lpstr>
      <vt:lpstr>Example - comments</vt:lpstr>
      <vt:lpstr>Case sensitivity</vt:lpstr>
      <vt:lpstr>Variables</vt:lpstr>
      <vt:lpstr>Types</vt:lpstr>
      <vt:lpstr>Integer data types</vt:lpstr>
      <vt:lpstr>Floating point and other data types</vt:lpstr>
      <vt:lpstr>Control structures</vt:lpstr>
      <vt:lpstr>if</vt:lpstr>
      <vt:lpstr>switch</vt:lpstr>
      <vt:lpstr>do</vt:lpstr>
      <vt:lpstr>while</vt:lpstr>
      <vt:lpstr>for</vt:lpstr>
      <vt:lpstr>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2023-10-06T06:43:57Z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