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1"/>
  </p:notesMasterIdLst>
  <p:sldIdLst>
    <p:sldId id="256" r:id="rId5"/>
    <p:sldId id="265" r:id="rId6"/>
    <p:sldId id="257" r:id="rId7"/>
    <p:sldId id="267" r:id="rId8"/>
    <p:sldId id="268" r:id="rId9"/>
    <p:sldId id="269" r:id="rId10"/>
    <p:sldId id="270" r:id="rId11"/>
    <p:sldId id="258" r:id="rId12"/>
    <p:sldId id="264" r:id="rId13"/>
    <p:sldId id="266" r:id="rId14"/>
    <p:sldId id="261" r:id="rId15"/>
    <p:sldId id="262" r:id="rId16"/>
    <p:sldId id="259" r:id="rId17"/>
    <p:sldId id="260" r:id="rId18"/>
    <p:sldId id="271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26" autoAdjust="0"/>
  </p:normalViewPr>
  <p:slideViewPr>
    <p:cSldViewPr>
      <p:cViewPr varScale="1">
        <p:scale>
          <a:sx n="105" d="100"/>
          <a:sy n="105" d="100"/>
        </p:scale>
        <p:origin x="1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10/13/2022 8:38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10/13/2022 8:38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10/13/2022 8:38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10/13/2022 8:38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10/13/2022 8:38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10/13/2022 8:38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10/13/2022 8:38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10/13/2022 8:38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10/13/2022 8:38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10/13/2022 8:38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10/13/2022 8:38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10/13/2022 8:38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</a:t>
            </a:r>
            <a:r>
              <a:rPr lang="cs-CZ" sz="44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DESIGN</a:t>
            </a:r>
            <a:br>
              <a:rPr lang="cs-CZ" sz="44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3: C# </a:t>
            </a:r>
            <a:r>
              <a:rPr lang="cs-CZ" sz="3600" cap="none" dirty="0" err="1"/>
              <a:t>Language</a:t>
            </a:r>
            <a:r>
              <a:rPr lang="cs-CZ" sz="3600" cap="none" dirty="0"/>
              <a:t>, part 2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Classes</a:t>
            </a:r>
            <a:r>
              <a:rPr lang="cs-CZ" dirty="0"/>
              <a:t> - </a:t>
            </a:r>
            <a:r>
              <a:rPr lang="cs-CZ" dirty="0" err="1"/>
              <a:t>Methods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implementation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functionality</a:t>
            </a:r>
            <a:endParaRPr lang="cs-CZ" dirty="0"/>
          </a:p>
          <a:p>
            <a:r>
              <a:rPr lang="cs-CZ" dirty="0"/>
              <a:t>1 </a:t>
            </a:r>
            <a:r>
              <a:rPr lang="cs-CZ" dirty="0" err="1"/>
              <a:t>method</a:t>
            </a:r>
            <a:r>
              <a:rPr lang="cs-CZ" dirty="0"/>
              <a:t> = 1 </a:t>
            </a:r>
            <a:r>
              <a:rPr lang="cs-CZ" dirty="0" err="1"/>
              <a:t>function</a:t>
            </a:r>
            <a:endParaRPr lang="cs-CZ" dirty="0"/>
          </a:p>
          <a:p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signature</a:t>
            </a:r>
            <a:r>
              <a:rPr lang="cs-CZ" dirty="0"/>
              <a:t> = „</a:t>
            </a:r>
            <a:r>
              <a:rPr lang="cs-CZ" dirty="0" err="1"/>
              <a:t>header</a:t>
            </a:r>
            <a:r>
              <a:rPr lang="cs-CZ" dirty="0"/>
              <a:t>“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method</a:t>
            </a:r>
            <a:endParaRPr lang="cs-CZ" dirty="0"/>
          </a:p>
          <a:p>
            <a:r>
              <a:rPr lang="cs-CZ" dirty="0"/>
              <a:t>return type – </a:t>
            </a:r>
            <a:r>
              <a:rPr lang="cs-CZ" dirty="0" err="1"/>
              <a:t>void</a:t>
            </a:r>
            <a:r>
              <a:rPr lang="cs-CZ" dirty="0"/>
              <a:t> (</a:t>
            </a:r>
            <a:r>
              <a:rPr lang="cs-CZ" dirty="0" err="1"/>
              <a:t>nothing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returned</a:t>
            </a:r>
            <a:r>
              <a:rPr lang="cs-CZ" dirty="0"/>
              <a:t>) </a:t>
            </a:r>
            <a:r>
              <a:rPr lang="cs-CZ" dirty="0" err="1"/>
              <a:t>or</a:t>
            </a:r>
            <a:r>
              <a:rPr lang="cs-CZ" dirty="0"/>
              <a:t> a </a:t>
            </a:r>
            <a:r>
              <a:rPr lang="cs-CZ" dirty="0" err="1"/>
              <a:t>particular</a:t>
            </a:r>
            <a:r>
              <a:rPr lang="cs-CZ" dirty="0"/>
              <a:t> data type (return </a:t>
            </a:r>
            <a:r>
              <a:rPr lang="cs-CZ" dirty="0" err="1"/>
              <a:t>statement</a:t>
            </a:r>
            <a:r>
              <a:rPr lang="cs-CZ" dirty="0"/>
              <a:t> </a:t>
            </a:r>
            <a:r>
              <a:rPr lang="cs-CZ" dirty="0" err="1"/>
              <a:t>required</a:t>
            </a:r>
            <a:r>
              <a:rPr lang="cs-CZ" dirty="0"/>
              <a:t>)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just </a:t>
            </a:r>
            <a:r>
              <a:rPr lang="cs-CZ" dirty="0" err="1"/>
              <a:t>the</a:t>
            </a:r>
            <a:r>
              <a:rPr lang="cs-CZ" dirty="0"/>
              <a:t> return </a:t>
            </a:r>
            <a:r>
              <a:rPr lang="cs-CZ" dirty="0" err="1"/>
              <a:t>statement</a:t>
            </a:r>
            <a:r>
              <a:rPr lang="cs-CZ" dirty="0"/>
              <a:t>,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replaced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expression-bodied</a:t>
            </a:r>
            <a:r>
              <a:rPr lang="cs-CZ" dirty="0"/>
              <a:t> </a:t>
            </a:r>
            <a:r>
              <a:rPr lang="cs-CZ" dirty="0" err="1"/>
              <a:t>method</a:t>
            </a:r>
            <a:endParaRPr lang="cs-CZ" dirty="0"/>
          </a:p>
          <a:p>
            <a:pPr lvl="1">
              <a:buNone/>
            </a:pP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access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modifier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_data_type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{ … }</a:t>
            </a:r>
          </a:p>
          <a:p>
            <a:pPr lvl="1"/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cs-CZ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Classes</a:t>
            </a:r>
            <a:r>
              <a:rPr lang="cs-CZ" dirty="0"/>
              <a:t> – </a:t>
            </a:r>
            <a:r>
              <a:rPr lang="cs-CZ" dirty="0" err="1"/>
              <a:t>Properties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provide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functionality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syntax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variables</a:t>
            </a:r>
            <a:endParaRPr lang="cs-CZ" dirty="0"/>
          </a:p>
          <a:p>
            <a:r>
              <a:rPr lang="cs-CZ" dirty="0"/>
              <a:t>static vs. Instance</a:t>
            </a:r>
          </a:p>
          <a:p>
            <a:r>
              <a:rPr lang="cs-CZ" dirty="0" err="1"/>
              <a:t>classic</a:t>
            </a:r>
            <a:r>
              <a:rPr lang="cs-CZ" dirty="0"/>
              <a:t> vs. </a:t>
            </a:r>
            <a:r>
              <a:rPr lang="cs-CZ" dirty="0" err="1"/>
              <a:t>shortened</a:t>
            </a:r>
            <a:r>
              <a:rPr lang="cs-CZ" dirty="0"/>
              <a:t> syntax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accessor</a:t>
            </a:r>
            <a:r>
              <a:rPr lang="cs-CZ" dirty="0"/>
              <a:t>/</a:t>
            </a:r>
            <a:r>
              <a:rPr lang="cs-CZ" dirty="0" err="1"/>
              <a:t>mutator</a:t>
            </a:r>
            <a:r>
              <a:rPr lang="cs-CZ" dirty="0"/>
              <a:t> </a:t>
            </a:r>
            <a:r>
              <a:rPr lang="cs-CZ" dirty="0" err="1"/>
              <a:t>property</a:t>
            </a:r>
            <a:r>
              <a:rPr lang="cs-CZ" dirty="0"/>
              <a:t> design</a:t>
            </a:r>
          </a:p>
          <a:p>
            <a:pPr lvl="2"/>
            <a:r>
              <a:rPr lang="cs-CZ" dirty="0" err="1"/>
              <a:t>see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  <a:p>
            <a:r>
              <a:rPr lang="cs-CZ" dirty="0" err="1"/>
              <a:t>get</a:t>
            </a:r>
            <a:r>
              <a:rPr lang="cs-CZ" dirty="0"/>
              <a:t>/set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as </a:t>
            </a:r>
            <a:r>
              <a:rPr lang="cs-CZ" dirty="0" err="1"/>
              <a:t>expression-bodied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Properties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Person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4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private</a:t>
            </a: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4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_</a:t>
            </a:r>
            <a:r>
              <a:rPr lang="cs-CZ" sz="4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;   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needed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full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definition</a:t>
            </a:r>
            <a:endParaRPr lang="cs-CZ" sz="4800" b="1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cs-CZ" sz="4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public </a:t>
            </a:r>
            <a:r>
              <a:rPr lang="cs-CZ" sz="4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Name      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full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definition</a:t>
            </a:r>
            <a:endParaRPr lang="cs-CZ" sz="4800" b="1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set { _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; }   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set =&gt; _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jmeno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{ return _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; }    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=&gt; _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jmeno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endParaRPr lang="cs-CZ" sz="4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public string </a:t>
            </a:r>
            <a:r>
              <a:rPr lang="cs-CZ" sz="4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en-US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{ get; set; }</a:t>
            </a: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auto-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property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definition</a:t>
            </a:r>
            <a:endParaRPr lang="cs-CZ" sz="4800" b="1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string </a:t>
            </a:r>
            <a:r>
              <a:rPr lang="cs-CZ" sz="4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Address</a:t>
            </a:r>
            <a:r>
              <a:rPr lang="en-US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{ get; set; }</a:t>
            </a: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= "Prague"; 	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auto-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property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property</a:t>
            </a:r>
            <a:r>
              <a:rPr lang="cs-CZ" sz="48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   				// </a:t>
            </a:r>
            <a:r>
              <a:rPr lang="cs-CZ" sz="4800" b="1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initializer</a:t>
            </a:r>
            <a:endParaRPr lang="en-US" sz="4800" b="1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cs-CZ" sz="4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public Person()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Jmeno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„John";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Prijmeni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„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Doe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";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b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cs-CZ" sz="4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public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MyNameIs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() 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4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($"{Name} {</a:t>
            </a:r>
            <a:r>
              <a:rPr lang="cs-CZ" sz="4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}");</a:t>
            </a: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endParaRPr lang="cs-CZ" sz="4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4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Classes</a:t>
            </a:r>
            <a:r>
              <a:rPr lang="cs-CZ" dirty="0"/>
              <a:t> – </a:t>
            </a:r>
            <a:r>
              <a:rPr lang="cs-CZ" dirty="0" err="1"/>
              <a:t>Constructor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means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initialization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object</a:t>
            </a:r>
            <a:endParaRPr lang="cs-CZ" dirty="0"/>
          </a:p>
          <a:p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to set </a:t>
            </a:r>
            <a:r>
              <a:rPr lang="cs-CZ" dirty="0" err="1"/>
              <a:t>values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properties</a:t>
            </a:r>
            <a:endParaRPr lang="cs-CZ" dirty="0"/>
          </a:p>
          <a:p>
            <a:pPr lvl="2">
              <a:buNone/>
            </a:pPr>
            <a:endParaRPr lang="cs-CZ" dirty="0"/>
          </a:p>
          <a:p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overloading</a:t>
            </a:r>
            <a:endParaRPr lang="cs-CZ" dirty="0"/>
          </a:p>
          <a:p>
            <a:pPr lvl="2"/>
            <a:r>
              <a:rPr lang="cs-CZ" dirty="0"/>
              <a:t>more </a:t>
            </a:r>
            <a:r>
              <a:rPr lang="cs-CZ" dirty="0" err="1"/>
              <a:t>constructors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parameters</a:t>
            </a:r>
            <a:endParaRPr lang="cs-CZ" dirty="0"/>
          </a:p>
          <a:p>
            <a:pPr lvl="2"/>
            <a:r>
              <a:rPr lang="cs-CZ" dirty="0" err="1"/>
              <a:t>beware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„</a:t>
            </a:r>
            <a:r>
              <a:rPr lang="cs-CZ" dirty="0" err="1"/>
              <a:t>telescoping</a:t>
            </a:r>
            <a:r>
              <a:rPr lang="cs-CZ" dirty="0"/>
              <a:t> </a:t>
            </a:r>
            <a:r>
              <a:rPr lang="cs-CZ" dirty="0" err="1"/>
              <a:t>constructors</a:t>
            </a:r>
            <a:r>
              <a:rPr lang="cs-CZ" dirty="0"/>
              <a:t>“ anti-</a:t>
            </a:r>
            <a:r>
              <a:rPr lang="cs-CZ" dirty="0" err="1"/>
              <a:t>pattern</a:t>
            </a:r>
            <a:r>
              <a:rPr lang="cs-CZ" dirty="0"/>
              <a:t>!</a:t>
            </a:r>
          </a:p>
          <a:p>
            <a:r>
              <a:rPr lang="cs-CZ" dirty="0" err="1"/>
              <a:t>if</a:t>
            </a:r>
            <a:r>
              <a:rPr lang="cs-CZ" dirty="0"/>
              <a:t> a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doesn‘t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any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, a „default </a:t>
            </a:r>
            <a:r>
              <a:rPr lang="cs-CZ" dirty="0" err="1"/>
              <a:t>constructor</a:t>
            </a:r>
            <a:r>
              <a:rPr lang="cs-CZ" dirty="0"/>
              <a:t>“ () {}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added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compiler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Constructor</a:t>
            </a:r>
            <a:r>
              <a:rPr lang="cs-CZ" dirty="0"/>
              <a:t> –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-CZ" sz="1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Person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   set { _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public string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public Person()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= "John";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this.Surname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Doe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cs-CZ" sz="1200" dirty="0">
                <a:latin typeface="Courier New" pitchFamily="49" charset="0"/>
                <a:cs typeface="Courier New" pitchFamily="49" charset="0"/>
              </a:rPr>
            </a:b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br>
              <a:rPr lang="cs-CZ" sz="1200" dirty="0">
                <a:latin typeface="Courier New" pitchFamily="49" charset="0"/>
                <a:cs typeface="Courier New" pitchFamily="49" charset="0"/>
              </a:rPr>
            </a:b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public Person(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this.Surname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MyNameIs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($"{Name} {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}");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cs-CZ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static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johnDoe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Person();</a:t>
            </a:r>
          </a:p>
          <a:p>
            <a:pPr>
              <a:spcBef>
                <a:spcPts val="0"/>
              </a:spcBef>
              <a:buNone/>
            </a:pP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    Person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mikeReiley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new</a:t>
            </a:r>
            <a:br>
              <a:rPr lang="cs-CZ" sz="1200" b="1" dirty="0">
                <a:latin typeface="Courier New" pitchFamily="49" charset="0"/>
                <a:cs typeface="Courier New" pitchFamily="49" charset="0"/>
              </a:rPr>
            </a:br>
            <a:r>
              <a:rPr lang="cs-CZ" sz="1200" b="1" dirty="0">
                <a:latin typeface="Courier New" pitchFamily="49" charset="0"/>
                <a:cs typeface="Courier New" pitchFamily="49" charset="0"/>
              </a:rPr>
              <a:t>        Person(„Mike", „</a:t>
            </a:r>
            <a:r>
              <a:rPr lang="cs-CZ" sz="1200" b="1" dirty="0" err="1">
                <a:latin typeface="Courier New" pitchFamily="49" charset="0"/>
                <a:cs typeface="Courier New" pitchFamily="49" charset="0"/>
              </a:rPr>
              <a:t>Reiley</a:t>
            </a:r>
            <a:r>
              <a:rPr lang="cs-CZ" sz="12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johnDoe.MyNameIs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200" dirty="0" err="1">
                <a:latin typeface="Courier New" pitchFamily="49" charset="0"/>
                <a:cs typeface="Courier New" pitchFamily="49" charset="0"/>
              </a:rPr>
              <a:t>mikeReiley.MyNameIs</a:t>
            </a:r>
            <a:r>
              <a:rPr lang="cs-CZ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cs-CZ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A75892-8F5B-241E-1404-2400C776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Deconstructor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0E96DE-D278-23DF-D9A9-E2F049F18B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type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implement</a:t>
            </a:r>
            <a:r>
              <a:rPr lang="cs-CZ" dirty="0"/>
              <a:t> a so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deconstructor</a:t>
            </a:r>
            <a:endParaRPr lang="cs-CZ" dirty="0"/>
          </a:p>
          <a:p>
            <a:pPr lvl="2"/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sz="1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Deconstruct</a:t>
            </a:r>
            <a:r>
              <a:rPr lang="cs-CZ" sz="1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(out…)</a:t>
            </a:r>
          </a:p>
          <a:p>
            <a:pPr lvl="2"/>
            <a:r>
              <a:rPr lang="cs-CZ" dirty="0" err="1">
                <a:cs typeface="Cascadia Code" panose="020B0609020000020004" pitchFamily="49" charset="0"/>
              </a:rPr>
              <a:t>used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for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extracting</a:t>
            </a:r>
            <a:r>
              <a:rPr lang="cs-CZ" dirty="0">
                <a:cs typeface="Cascadia Code" panose="020B0609020000020004" pitchFamily="49" charset="0"/>
              </a:rPr>
              <a:t> instance data </a:t>
            </a:r>
            <a:r>
              <a:rPr lang="cs-CZ" dirty="0" err="1">
                <a:cs typeface="Cascadia Code" panose="020B0609020000020004" pitchFamily="49" charset="0"/>
              </a:rPr>
              <a:t>into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separate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variables</a:t>
            </a:r>
            <a:endParaRPr lang="cs-CZ" dirty="0">
              <a:cs typeface="Cascadia Code" panose="020B0609020000020004" pitchFamily="49" charset="0"/>
            </a:endParaRPr>
          </a:p>
          <a:p>
            <a:pPr lvl="2"/>
            <a:endParaRPr lang="cs-CZ" dirty="0"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Deconstruct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(out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out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Name;</a:t>
            </a:r>
          </a:p>
          <a:p>
            <a:pPr marL="0" indent="0"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=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johnDoe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685800" lvl="2" indent="0">
              <a:buNone/>
            </a:pPr>
            <a:endParaRPr lang="cs-CZ" dirty="0"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6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 </a:t>
            </a:r>
            <a:r>
              <a:rPr lang="cs-CZ" dirty="0" err="1"/>
              <a:t>Classes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cs-CZ" dirty="0"/>
              <a:t>use –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instantiation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needed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/>
              <a:t> is</a:t>
            </a:r>
            <a:r>
              <a:rPr lang="cs-CZ" dirty="0"/>
              <a:t> </a:t>
            </a:r>
            <a:r>
              <a:rPr lang="cs-CZ" dirty="0" err="1"/>
              <a:t>undesirable</a:t>
            </a:r>
            <a:endParaRPr lang="cs-CZ" dirty="0"/>
          </a:p>
          <a:p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,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fields</a:t>
            </a:r>
            <a:r>
              <a:rPr lang="cs-CZ" dirty="0"/>
              <a:t> are </a:t>
            </a:r>
            <a:r>
              <a:rPr lang="cs-CZ" dirty="0" err="1"/>
              <a:t>also</a:t>
            </a:r>
            <a:r>
              <a:rPr lang="cs-CZ" dirty="0"/>
              <a:t> static</a:t>
            </a:r>
          </a:p>
          <a:p>
            <a:r>
              <a:rPr lang="cs-CZ" dirty="0"/>
              <a:t>static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doesn</a:t>
            </a:r>
            <a:r>
              <a:rPr lang="cs-CZ" dirty="0"/>
              <a:t>‘t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instances</a:t>
            </a:r>
            <a:r>
              <a:rPr lang="cs-CZ" dirty="0"/>
              <a:t> (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‘t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them</a:t>
            </a:r>
            <a:r>
              <a:rPr lang="cs-CZ" dirty="0"/>
              <a:t>)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7584" y="4293096"/>
            <a:ext cx="7560840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StaticClass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(„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StaticGreeting</a:t>
            </a: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public static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cs-CZ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cs-CZ" sz="1400" b="1" dirty="0" err="1">
                <a:latin typeface="Courier New" pitchFamily="49" charset="0"/>
                <a:cs typeface="Courier New" pitchFamily="49" charset="0"/>
              </a:rPr>
              <a:t>StaticClass.SayHello</a:t>
            </a:r>
            <a:r>
              <a:rPr lang="cs-CZ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cs-CZ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cs-CZ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Skeleton </a:t>
            </a:r>
            <a:r>
              <a:rPr lang="cs-CZ" dirty="0" err="1"/>
              <a:t>of</a:t>
            </a:r>
            <a:r>
              <a:rPr lang="cs-CZ" dirty="0"/>
              <a:t> a C# program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Skeleton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 C# program</a:t>
            </a:r>
          </a:p>
          <a:p>
            <a:pPr>
              <a:spcBef>
                <a:spcPts val="0"/>
              </a:spcBef>
              <a:buNone/>
            </a:pP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System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MyNamespace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{ }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MyStruct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{ }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IMyInterface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{ }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MyEnum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{ }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MyNestedNamespace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MyStruct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{ }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MyMainClass</a:t>
            </a:r>
            <a:endParaRPr lang="cs-CZ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cs-CZ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	{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//Program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cs-CZ" sz="1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	} 	</a:t>
            </a:r>
          </a:p>
          <a:p>
            <a:pPr>
              <a:spcBef>
                <a:spcPts val="0"/>
              </a:spcBef>
              <a:buNone/>
            </a:pPr>
            <a:r>
              <a:rPr lang="cs-CZ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Namespace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cs-CZ" sz="7000" dirty="0" err="1"/>
              <a:t>defines</a:t>
            </a:r>
            <a:r>
              <a:rPr lang="cs-CZ" sz="7000" dirty="0"/>
              <a:t> „</a:t>
            </a:r>
            <a:r>
              <a:rPr lang="cs-CZ" sz="7000" dirty="0" err="1"/>
              <a:t>context</a:t>
            </a:r>
            <a:r>
              <a:rPr lang="cs-CZ" sz="7000" dirty="0"/>
              <a:t>“ </a:t>
            </a:r>
            <a:r>
              <a:rPr lang="cs-CZ" sz="7000" dirty="0" err="1"/>
              <a:t>for</a:t>
            </a:r>
            <a:r>
              <a:rPr lang="cs-CZ" sz="7000" dirty="0"/>
              <a:t> </a:t>
            </a:r>
            <a:r>
              <a:rPr lang="cs-CZ" sz="7000" dirty="0" err="1"/>
              <a:t>naming</a:t>
            </a:r>
            <a:endParaRPr lang="cs-CZ" sz="7000" dirty="0"/>
          </a:p>
          <a:p>
            <a:r>
              <a:rPr lang="cs-CZ" sz="7000" dirty="0" err="1"/>
              <a:t>makes</a:t>
            </a:r>
            <a:r>
              <a:rPr lang="cs-CZ" sz="7000" dirty="0"/>
              <a:t> </a:t>
            </a:r>
            <a:r>
              <a:rPr lang="cs-CZ" sz="7000" dirty="0" err="1"/>
              <a:t>possible</a:t>
            </a:r>
            <a:r>
              <a:rPr lang="cs-CZ" sz="7000" dirty="0"/>
              <a:t> </a:t>
            </a:r>
            <a:r>
              <a:rPr lang="cs-CZ" sz="7000" dirty="0" err="1"/>
              <a:t>creating</a:t>
            </a:r>
            <a:r>
              <a:rPr lang="cs-CZ" sz="7000" dirty="0"/>
              <a:t> </a:t>
            </a:r>
            <a:r>
              <a:rPr lang="cs-CZ" sz="7000" dirty="0" err="1"/>
              <a:t>classes</a:t>
            </a:r>
            <a:r>
              <a:rPr lang="cs-CZ" sz="7000" dirty="0"/>
              <a:t> </a:t>
            </a:r>
            <a:r>
              <a:rPr lang="cs-CZ" sz="7000" dirty="0" err="1"/>
              <a:t>with</a:t>
            </a:r>
            <a:r>
              <a:rPr lang="cs-CZ" sz="7000" dirty="0"/>
              <a:t> </a:t>
            </a:r>
            <a:r>
              <a:rPr lang="cs-CZ" sz="7000" dirty="0" err="1"/>
              <a:t>the</a:t>
            </a:r>
            <a:r>
              <a:rPr lang="cs-CZ" sz="7000" dirty="0"/>
              <a:t> </a:t>
            </a:r>
            <a:r>
              <a:rPr lang="cs-CZ" sz="7000" dirty="0" err="1"/>
              <a:t>same</a:t>
            </a:r>
            <a:r>
              <a:rPr lang="cs-CZ" sz="7000" dirty="0"/>
              <a:t> </a:t>
            </a:r>
            <a:r>
              <a:rPr lang="cs-CZ" sz="7000" dirty="0" err="1"/>
              <a:t>name</a:t>
            </a:r>
            <a:r>
              <a:rPr lang="cs-CZ" sz="7000" dirty="0"/>
              <a:t> as </a:t>
            </a:r>
            <a:r>
              <a:rPr lang="cs-CZ" sz="7000" dirty="0" err="1"/>
              <a:t>classes</a:t>
            </a:r>
            <a:r>
              <a:rPr lang="cs-CZ" sz="7000" dirty="0"/>
              <a:t> </a:t>
            </a:r>
            <a:r>
              <a:rPr lang="cs-CZ" sz="7000" dirty="0" err="1"/>
              <a:t>defined</a:t>
            </a:r>
            <a:r>
              <a:rPr lang="cs-CZ" sz="7000" dirty="0"/>
              <a:t> in .NET Framework</a:t>
            </a:r>
          </a:p>
          <a:p>
            <a:r>
              <a:rPr lang="cs-CZ" sz="7000" dirty="0"/>
              <a:t>„</a:t>
            </a:r>
            <a:r>
              <a:rPr lang="cs-CZ" sz="7000" dirty="0" err="1"/>
              <a:t>using</a:t>
            </a:r>
            <a:r>
              <a:rPr lang="cs-CZ" sz="7000" dirty="0"/>
              <a:t>“ </a:t>
            </a:r>
            <a:r>
              <a:rPr lang="cs-CZ" sz="7000" dirty="0" err="1"/>
              <a:t>statement</a:t>
            </a:r>
            <a:endParaRPr lang="cs-CZ" sz="7000" dirty="0"/>
          </a:p>
          <a:p>
            <a:pPr>
              <a:buNone/>
            </a:pPr>
            <a:endParaRPr lang="cs-CZ" sz="3500" dirty="0"/>
          </a:p>
          <a:p>
            <a:pPr>
              <a:buNone/>
            </a:pPr>
            <a:r>
              <a:rPr lang="cs-CZ" sz="35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cs-CZ" sz="3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3500" dirty="0" err="1">
                <a:latin typeface="Courier New" pitchFamily="49" charset="0"/>
                <a:cs typeface="Courier New" pitchFamily="49" charset="0"/>
              </a:rPr>
              <a:t>System</a:t>
            </a:r>
            <a:r>
              <a:rPr lang="cs-CZ" sz="3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cs-CZ" sz="3500" dirty="0" err="1">
                <a:latin typeface="Courier New" pitchFamily="49" charset="0"/>
                <a:cs typeface="Courier New" pitchFamily="49" charset="0"/>
              </a:rPr>
              <a:t>MyApp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cs-CZ" sz="35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class M</a:t>
            </a:r>
            <a:r>
              <a:rPr lang="cs-CZ" sz="3500" dirty="0" err="1">
                <a:latin typeface="Courier New" pitchFamily="49" charset="0"/>
                <a:cs typeface="Courier New" pitchFamily="49" charset="0"/>
              </a:rPr>
              <a:t>yClass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35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cs-CZ" sz="3500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(„</a:t>
            </a:r>
            <a:r>
              <a:rPr lang="cs-CZ" sz="35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cs-CZ" sz="3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35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cs-CZ" sz="35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}</a:t>
            </a:r>
            <a:endParaRPr lang="cs-CZ" sz="3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C98E2-F4B0-5DBF-6D0D-4F9066D3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Comparison</a:t>
            </a:r>
            <a:r>
              <a:rPr lang="cs-CZ" dirty="0"/>
              <a:t> </a:t>
            </a:r>
            <a:r>
              <a:rPr lang="cs-CZ" dirty="0" err="1"/>
              <a:t>operators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471A3F-EAF0-ED41-1237-66CA50859D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== </a:t>
            </a:r>
            <a:r>
              <a:rPr lang="cs-CZ" dirty="0" err="1"/>
              <a:t>equality</a:t>
            </a:r>
            <a:r>
              <a:rPr lang="cs-CZ" dirty="0"/>
              <a:t> test, != non-</a:t>
            </a:r>
            <a:r>
              <a:rPr lang="cs-CZ" dirty="0" err="1"/>
              <a:t>equality</a:t>
            </a:r>
            <a:r>
              <a:rPr lang="cs-CZ" dirty="0"/>
              <a:t> test</a:t>
            </a:r>
          </a:p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compared</a:t>
            </a:r>
            <a:r>
              <a:rPr lang="cs-CZ" dirty="0"/>
              <a:t> by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values</a:t>
            </a:r>
            <a:endParaRPr lang="cs-CZ" dirty="0"/>
          </a:p>
          <a:p>
            <a:r>
              <a:rPr lang="cs-CZ" dirty="0"/>
              <a:t>reference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compared</a:t>
            </a:r>
            <a:r>
              <a:rPr lang="cs-CZ" dirty="0"/>
              <a:t> by </a:t>
            </a:r>
            <a:r>
              <a:rPr lang="cs-CZ" dirty="0" err="1"/>
              <a:t>references</a:t>
            </a:r>
            <a:r>
              <a:rPr lang="cs-CZ" dirty="0"/>
              <a:t>, </a:t>
            </a:r>
            <a:r>
              <a:rPr lang="cs-CZ" dirty="0" err="1"/>
              <a:t>actual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 are not </a:t>
            </a:r>
            <a:r>
              <a:rPr lang="cs-CZ" dirty="0" err="1"/>
              <a:t>taken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account</a:t>
            </a:r>
            <a:endParaRPr lang="cs-CZ" dirty="0"/>
          </a:p>
          <a:p>
            <a:endParaRPr lang="cs-CZ" dirty="0"/>
          </a:p>
          <a:p>
            <a:r>
              <a:rPr lang="cs-CZ" dirty="0"/>
              <a:t>==, !=, &lt;, &gt;, &gt;=, &lt;=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numbers</a:t>
            </a:r>
            <a:endParaRPr lang="cs-CZ" dirty="0"/>
          </a:p>
          <a:p>
            <a:pPr lvl="1"/>
            <a:r>
              <a:rPr lang="cs-CZ" dirty="0" err="1"/>
              <a:t>keep</a:t>
            </a:r>
            <a:r>
              <a:rPr lang="cs-CZ" dirty="0"/>
              <a:t> in mind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rounding</a:t>
            </a:r>
            <a:r>
              <a:rPr lang="cs-CZ" dirty="0"/>
              <a:t> </a:t>
            </a:r>
            <a:r>
              <a:rPr lang="cs-CZ" dirty="0" err="1"/>
              <a:t>errors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real</a:t>
            </a:r>
            <a:r>
              <a:rPr lang="cs-CZ" dirty="0"/>
              <a:t> </a:t>
            </a:r>
            <a:r>
              <a:rPr lang="cs-CZ" dirty="0" err="1"/>
              <a:t>numbers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641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F83BB-6D00-B26C-B87C-A0B589E5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Conditional</a:t>
            </a:r>
            <a:r>
              <a:rPr lang="cs-CZ" dirty="0"/>
              <a:t> </a:t>
            </a:r>
            <a:r>
              <a:rPr lang="cs-CZ" dirty="0" err="1"/>
              <a:t>operators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762A45-F92F-3C35-B940-1014AF1868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85000" lnSpcReduction="20000"/>
          </a:bodyPr>
          <a:lstStyle/>
          <a:p>
            <a:r>
              <a:rPr lang="cs-CZ" dirty="0">
                <a:solidFill>
                  <a:srgbClr val="FF0000"/>
                </a:solidFill>
              </a:rPr>
              <a:t>&amp;&amp;</a:t>
            </a:r>
            <a:r>
              <a:rPr lang="cs-CZ" dirty="0"/>
              <a:t> – „and“</a:t>
            </a:r>
          </a:p>
          <a:p>
            <a:r>
              <a:rPr lang="cs-CZ" dirty="0">
                <a:solidFill>
                  <a:srgbClr val="FF0000"/>
                </a:solidFill>
              </a:rPr>
              <a:t>||</a:t>
            </a:r>
            <a:r>
              <a:rPr lang="cs-CZ" dirty="0"/>
              <a:t> – „</a:t>
            </a:r>
            <a:r>
              <a:rPr lang="cs-CZ" dirty="0" err="1"/>
              <a:t>or</a:t>
            </a:r>
            <a:r>
              <a:rPr lang="cs-CZ" dirty="0"/>
              <a:t>“</a:t>
            </a:r>
          </a:p>
          <a:p>
            <a:pPr lvl="2"/>
            <a:r>
              <a:rPr lang="cs-CZ" dirty="0" err="1"/>
              <a:t>short-circuited</a:t>
            </a:r>
            <a:r>
              <a:rPr lang="cs-CZ" dirty="0"/>
              <a:t> </a:t>
            </a:r>
            <a:r>
              <a:rPr lang="cs-CZ" dirty="0" err="1"/>
              <a:t>evaluation</a:t>
            </a:r>
            <a:endParaRPr lang="cs-CZ" dirty="0"/>
          </a:p>
          <a:p>
            <a:r>
              <a:rPr lang="cs-CZ" dirty="0">
                <a:solidFill>
                  <a:srgbClr val="FF0000"/>
                </a:solidFill>
              </a:rPr>
              <a:t>&amp;</a:t>
            </a:r>
            <a:r>
              <a:rPr lang="cs-CZ" dirty="0"/>
              <a:t> and </a:t>
            </a:r>
            <a:r>
              <a:rPr lang="cs-CZ" dirty="0">
                <a:solidFill>
                  <a:srgbClr val="FF0000"/>
                </a:solidFill>
              </a:rPr>
              <a:t>|</a:t>
            </a:r>
            <a:r>
              <a:rPr lang="cs-CZ" dirty="0"/>
              <a:t> are </a:t>
            </a:r>
            <a:r>
              <a:rPr lang="cs-CZ" dirty="0" err="1"/>
              <a:t>also</a:t>
            </a:r>
            <a:r>
              <a:rPr lang="cs-CZ" dirty="0"/>
              <a:t> „and“ and „</a:t>
            </a:r>
            <a:r>
              <a:rPr lang="cs-CZ" dirty="0" err="1"/>
              <a:t>or</a:t>
            </a:r>
            <a:r>
              <a:rPr lang="cs-CZ" dirty="0"/>
              <a:t>“</a:t>
            </a:r>
          </a:p>
          <a:p>
            <a:pPr lvl="2"/>
            <a:r>
              <a:rPr lang="cs-CZ" dirty="0"/>
              <a:t>full </a:t>
            </a:r>
            <a:r>
              <a:rPr lang="cs-CZ" dirty="0" err="1"/>
              <a:t>evaluation</a:t>
            </a:r>
            <a:r>
              <a:rPr lang="cs-CZ" dirty="0"/>
              <a:t> (no </a:t>
            </a:r>
            <a:r>
              <a:rPr lang="cs-CZ" dirty="0" err="1"/>
              <a:t>short-circuit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bitwise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operations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applied</a:t>
            </a:r>
            <a:r>
              <a:rPr lang="cs-CZ" dirty="0"/>
              <a:t> on </a:t>
            </a:r>
            <a:r>
              <a:rPr lang="cs-CZ" dirty="0" err="1"/>
              <a:t>numbers</a:t>
            </a:r>
            <a:r>
              <a:rPr lang="cs-CZ" dirty="0"/>
              <a:t>!</a:t>
            </a:r>
          </a:p>
          <a:p>
            <a:pPr lvl="2"/>
            <a:endParaRPr lang="cs-CZ" dirty="0"/>
          </a:p>
          <a:p>
            <a:r>
              <a:rPr lang="cs-CZ" dirty="0" err="1"/>
              <a:t>ternary</a:t>
            </a:r>
            <a:r>
              <a:rPr lang="cs-CZ" dirty="0"/>
              <a:t> (</a:t>
            </a:r>
            <a:r>
              <a:rPr lang="cs-CZ" dirty="0" err="1"/>
              <a:t>logic</a:t>
            </a:r>
            <a:r>
              <a:rPr lang="cs-CZ" dirty="0"/>
              <a:t>)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c ? a : b</a:t>
            </a:r>
          </a:p>
          <a:p>
            <a:pPr marL="0" indent="0">
              <a:buNone/>
            </a:pPr>
            <a:endParaRPr lang="cs-CZ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23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23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300" dirty="0">
                <a:latin typeface="Cascadia Code" panose="020B0609020000020004" pitchFamily="49" charset="0"/>
                <a:cs typeface="Cascadia Code" panose="020B0609020000020004" pitchFamily="49" charset="0"/>
              </a:rPr>
              <a:t> Minimum(</a:t>
            </a:r>
            <a:r>
              <a:rPr lang="cs-CZ" sz="23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300" dirty="0">
                <a:latin typeface="Cascadia Code" panose="020B0609020000020004" pitchFamily="49" charset="0"/>
                <a:cs typeface="Cascadia Code" panose="020B0609020000020004" pitchFamily="49" charset="0"/>
              </a:rPr>
              <a:t> a, </a:t>
            </a:r>
            <a:r>
              <a:rPr lang="cs-CZ" sz="23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300" dirty="0">
                <a:latin typeface="Cascadia Code" panose="020B0609020000020004" pitchFamily="49" charset="0"/>
                <a:cs typeface="Cascadia Code" panose="020B0609020000020004" pitchFamily="49" charset="0"/>
              </a:rPr>
              <a:t> b)</a:t>
            </a:r>
          </a:p>
          <a:p>
            <a:pPr marL="0" indent="0">
              <a:buNone/>
            </a:pPr>
            <a:r>
              <a:rPr lang="cs-CZ" sz="23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cs-CZ" sz="23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(a &lt; b) ? a : b;</a:t>
            </a:r>
          </a:p>
          <a:p>
            <a:pPr marL="0" indent="0">
              <a:buNone/>
            </a:pPr>
            <a:r>
              <a:rPr lang="cs-CZ" sz="23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5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DB3ABB-EEDB-EB79-EE51-51486093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1BCD8A-441F-1B10-3FA6-839BDED507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data and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members</a:t>
            </a:r>
            <a:endParaRPr lang="cs-CZ" dirty="0"/>
          </a:p>
          <a:p>
            <a:pPr lvl="1"/>
            <a:r>
              <a:rPr lang="cs-CZ" dirty="0"/>
              <a:t>„</a:t>
            </a:r>
            <a:r>
              <a:rPr lang="cs-CZ" dirty="0" err="1"/>
              <a:t>fields</a:t>
            </a:r>
            <a:r>
              <a:rPr lang="cs-CZ" dirty="0"/>
              <a:t>“ are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storing</a:t>
            </a:r>
            <a:r>
              <a:rPr lang="cs-CZ" dirty="0"/>
              <a:t> data</a:t>
            </a:r>
          </a:p>
          <a:p>
            <a:pPr lvl="1"/>
            <a:r>
              <a:rPr lang="cs-CZ" dirty="0"/>
              <a:t>„</a:t>
            </a:r>
            <a:r>
              <a:rPr lang="cs-CZ" dirty="0" err="1"/>
              <a:t>methods</a:t>
            </a:r>
            <a:r>
              <a:rPr lang="cs-CZ" dirty="0"/>
              <a:t>“ </a:t>
            </a:r>
            <a:r>
              <a:rPr lang="cs-CZ" dirty="0" err="1"/>
              <a:t>represent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members</a:t>
            </a:r>
            <a:endParaRPr lang="cs-CZ" dirty="0"/>
          </a:p>
          <a:p>
            <a:r>
              <a:rPr lang="cs-CZ" dirty="0" err="1"/>
              <a:t>concrete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type are </a:t>
            </a:r>
            <a:r>
              <a:rPr lang="cs-CZ" dirty="0" err="1"/>
              <a:t>created</a:t>
            </a:r>
            <a:r>
              <a:rPr lang="cs-CZ" dirty="0"/>
              <a:t> by </a:t>
            </a:r>
            <a:r>
              <a:rPr lang="cs-CZ" dirty="0" err="1"/>
              <a:t>instancing</a:t>
            </a:r>
            <a:endParaRPr lang="cs-CZ" dirty="0"/>
          </a:p>
          <a:p>
            <a:pPr lvl="1"/>
            <a:r>
              <a:rPr lang="cs-CZ" sz="2400" b="1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2400" dirty="0">
                <a:cs typeface="Cascadia Code" panose="020B0609020000020004" pitchFamily="49" charset="0"/>
              </a:rPr>
              <a:t> </a:t>
            </a:r>
            <a:r>
              <a:rPr lang="cs-CZ" sz="2400" dirty="0" err="1">
                <a:cs typeface="Cascadia Code" panose="020B0609020000020004" pitchFamily="49" charset="0"/>
              </a:rPr>
              <a:t>keyword</a:t>
            </a:r>
            <a:endParaRPr lang="cs-CZ" dirty="0">
              <a:cs typeface="Cascadia Code" panose="020B0609020000020004" pitchFamily="49" charset="0"/>
            </a:endParaRPr>
          </a:p>
          <a:p>
            <a:pPr lvl="1"/>
            <a:r>
              <a:rPr lang="cs-CZ" dirty="0" err="1"/>
              <a:t>Immediately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,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b="1" dirty="0" err="1"/>
              <a:t>constructor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executed</a:t>
            </a:r>
            <a:endParaRPr lang="cs-CZ" dirty="0"/>
          </a:p>
          <a:p>
            <a:pPr lvl="2"/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initialization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object‘s</a:t>
            </a:r>
            <a:r>
              <a:rPr lang="cs-CZ" dirty="0"/>
              <a:t> data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162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408B54-7567-0B45-3614-6EC98BEF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Instance vs. </a:t>
            </a:r>
            <a:r>
              <a:rPr lang="cs-CZ" dirty="0" err="1"/>
              <a:t>class</a:t>
            </a:r>
            <a:r>
              <a:rPr lang="cs-CZ" dirty="0"/>
              <a:t> (static)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7CE62F-1E13-E53A-49C4-05E446D443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data and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members</a:t>
            </a:r>
            <a:r>
              <a:rPr lang="cs-CZ" dirty="0"/>
              <a:t> </a:t>
            </a:r>
            <a:r>
              <a:rPr lang="cs-CZ" dirty="0" err="1"/>
              <a:t>working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level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particular</a:t>
            </a:r>
            <a:r>
              <a:rPr lang="cs-CZ" dirty="0"/>
              <a:t> </a:t>
            </a:r>
            <a:r>
              <a:rPr lang="cs-CZ" dirty="0" err="1"/>
              <a:t>instances</a:t>
            </a:r>
            <a:r>
              <a:rPr lang="cs-CZ" dirty="0"/>
              <a:t> are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b="1" dirty="0"/>
              <a:t>instance </a:t>
            </a:r>
            <a:r>
              <a:rPr lang="cs-CZ" b="1" dirty="0" err="1"/>
              <a:t>members</a:t>
            </a:r>
            <a:endParaRPr lang="cs-CZ" b="1" dirty="0"/>
          </a:p>
          <a:p>
            <a:pPr lvl="2"/>
            <a:r>
              <a:rPr lang="cs-CZ" dirty="0" err="1"/>
              <a:t>unless</a:t>
            </a:r>
            <a:r>
              <a:rPr lang="cs-CZ" dirty="0"/>
              <a:t> </a:t>
            </a:r>
            <a:r>
              <a:rPr lang="cs-CZ" dirty="0" err="1"/>
              <a:t>explicitly</a:t>
            </a:r>
            <a:r>
              <a:rPr lang="cs-CZ" dirty="0"/>
              <a:t> </a:t>
            </a:r>
            <a:r>
              <a:rPr lang="cs-CZ" dirty="0" err="1"/>
              <a:t>specified</a:t>
            </a:r>
            <a:r>
              <a:rPr lang="cs-CZ" dirty="0"/>
              <a:t> </a:t>
            </a:r>
            <a:r>
              <a:rPr lang="cs-CZ" dirty="0" err="1"/>
              <a:t>otherwise</a:t>
            </a:r>
            <a:r>
              <a:rPr lang="cs-CZ" dirty="0"/>
              <a:t>,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members</a:t>
            </a:r>
            <a:r>
              <a:rPr lang="cs-CZ" dirty="0"/>
              <a:t> are </a:t>
            </a:r>
            <a:r>
              <a:rPr lang="cs-CZ" dirty="0" err="1"/>
              <a:t>considered</a:t>
            </a:r>
            <a:r>
              <a:rPr lang="cs-CZ" dirty="0"/>
              <a:t> instance </a:t>
            </a:r>
            <a:r>
              <a:rPr lang="cs-CZ" dirty="0" err="1"/>
              <a:t>members</a:t>
            </a:r>
            <a:endParaRPr lang="cs-CZ" dirty="0"/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doesn‘t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instance level but on </a:t>
            </a:r>
            <a:r>
              <a:rPr lang="cs-CZ" dirty="0" err="1"/>
              <a:t>the</a:t>
            </a:r>
            <a:r>
              <a:rPr lang="cs-CZ" dirty="0"/>
              <a:t> type level,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marked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static</a:t>
            </a:r>
            <a:r>
              <a:rPr lang="cs-CZ" dirty="0"/>
              <a:t> </a:t>
            </a:r>
            <a:r>
              <a:rPr lang="cs-CZ" dirty="0" err="1"/>
              <a:t>keyword</a:t>
            </a:r>
            <a:endParaRPr lang="cs-CZ" dirty="0"/>
          </a:p>
          <a:p>
            <a:pPr lvl="2"/>
            <a:r>
              <a:rPr lang="cs-CZ" dirty="0"/>
              <a:t>static </a:t>
            </a:r>
            <a:r>
              <a:rPr lang="cs-CZ" dirty="0" err="1"/>
              <a:t>members</a:t>
            </a:r>
            <a:r>
              <a:rPr lang="cs-CZ" dirty="0"/>
              <a:t> </a:t>
            </a:r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accessed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instance </a:t>
            </a:r>
            <a:r>
              <a:rPr lang="cs-CZ" dirty="0" err="1"/>
              <a:t>levels</a:t>
            </a:r>
            <a:r>
              <a:rPr lang="cs-CZ" dirty="0"/>
              <a:t>,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type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defines</a:t>
            </a:r>
            <a:r>
              <a:rPr lang="cs-CZ" dirty="0"/>
              <a:t> </a:t>
            </a:r>
            <a:r>
              <a:rPr lang="cs-CZ" dirty="0" err="1"/>
              <a:t>them</a:t>
            </a:r>
            <a:endParaRPr lang="cs-CZ" dirty="0"/>
          </a:p>
          <a:p>
            <a:pPr lvl="2"/>
            <a:r>
              <a:rPr lang="cs-CZ" dirty="0" err="1"/>
              <a:t>e.g</a:t>
            </a:r>
            <a:r>
              <a:rPr lang="cs-CZ" dirty="0"/>
              <a:t>.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Int32.Parse()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reference </a:t>
            </a:r>
            <a:r>
              <a:rPr lang="cs-CZ" dirty="0" err="1"/>
              <a:t>types</a:t>
            </a:r>
            <a:r>
              <a:rPr lang="cs-CZ" dirty="0"/>
              <a:t> = </a:t>
            </a:r>
            <a:r>
              <a:rPr lang="cs-CZ" dirty="0" err="1"/>
              <a:t>instances</a:t>
            </a:r>
            <a:r>
              <a:rPr lang="cs-CZ" dirty="0"/>
              <a:t> are </a:t>
            </a:r>
            <a:r>
              <a:rPr lang="cs-CZ" dirty="0" err="1"/>
              <a:t>passed</a:t>
            </a:r>
            <a:r>
              <a:rPr lang="cs-CZ" dirty="0"/>
              <a:t> by reference</a:t>
            </a:r>
          </a:p>
          <a:p>
            <a:r>
              <a:rPr lang="cs-CZ" dirty="0" err="1"/>
              <a:t>templates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  <a:p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implementation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‘s </a:t>
            </a:r>
            <a:r>
              <a:rPr lang="cs-CZ" dirty="0" err="1"/>
              <a:t>functionality</a:t>
            </a:r>
            <a:endParaRPr lang="cs-CZ" dirty="0"/>
          </a:p>
          <a:p>
            <a:r>
              <a:rPr lang="cs-CZ" b="1" dirty="0" err="1">
                <a:solidFill>
                  <a:srgbClr val="FF0000"/>
                </a:solidFill>
              </a:rPr>
              <a:t>class</a:t>
            </a:r>
            <a:r>
              <a:rPr lang="cs-CZ" dirty="0"/>
              <a:t> </a:t>
            </a:r>
            <a:r>
              <a:rPr lang="cs-CZ" dirty="0" err="1"/>
              <a:t>keyword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instantiation</a:t>
            </a:r>
            <a:endParaRPr lang="cs-CZ" dirty="0"/>
          </a:p>
          <a:p>
            <a:pPr>
              <a:buNone/>
            </a:pPr>
            <a:endParaRPr lang="cs-CZ" dirty="0"/>
          </a:p>
          <a:p>
            <a:pPr algn="ctr">
              <a:buNone/>
            </a:pPr>
            <a:r>
              <a:rPr lang="cs-CZ" sz="22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cs-CZ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200" dirty="0" err="1">
                <a:latin typeface="Courier New" pitchFamily="49" charset="0"/>
                <a:cs typeface="Courier New" pitchFamily="49" charset="0"/>
              </a:rPr>
              <a:t>instanceName</a:t>
            </a:r>
            <a:r>
              <a:rPr lang="cs-CZ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22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2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cs-CZ" sz="22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Classes</a:t>
            </a:r>
            <a:r>
              <a:rPr lang="cs-CZ" dirty="0"/>
              <a:t> – Access </a:t>
            </a:r>
            <a:r>
              <a:rPr lang="cs-CZ" dirty="0" err="1"/>
              <a:t>Levels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Private</a:t>
            </a:r>
            <a:endParaRPr lang="cs-CZ" dirty="0"/>
          </a:p>
          <a:p>
            <a:pPr lvl="2"/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accessible</a:t>
            </a:r>
            <a:r>
              <a:rPr lang="cs-CZ" dirty="0"/>
              <a:t> </a:t>
            </a:r>
            <a:r>
              <a:rPr lang="cs-CZ" dirty="0" err="1"/>
              <a:t>within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itself</a:t>
            </a:r>
            <a:endParaRPr lang="cs-CZ" dirty="0"/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accessed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constructors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dirty="0" err="1"/>
              <a:t>Protected</a:t>
            </a:r>
            <a:endParaRPr lang="cs-CZ" dirty="0"/>
          </a:p>
          <a:p>
            <a:pPr lvl="2"/>
            <a:r>
              <a:rPr lang="cs-CZ" dirty="0" err="1"/>
              <a:t>accessible</a:t>
            </a:r>
            <a:r>
              <a:rPr lang="cs-CZ" dirty="0"/>
              <a:t> </a:t>
            </a:r>
            <a:r>
              <a:rPr lang="cs-CZ" dirty="0" err="1"/>
              <a:t>within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by 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dirty="0"/>
              <a:t>Public</a:t>
            </a:r>
          </a:p>
          <a:p>
            <a:pPr lvl="2"/>
            <a:r>
              <a:rPr lang="cs-CZ" dirty="0" err="1"/>
              <a:t>accessible</a:t>
            </a:r>
            <a:r>
              <a:rPr lang="cs-CZ" dirty="0"/>
              <a:t> by 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in 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dirty="0" err="1"/>
              <a:t>Internal</a:t>
            </a:r>
            <a:endParaRPr lang="cs-CZ" dirty="0"/>
          </a:p>
          <a:p>
            <a:pPr lvl="2"/>
            <a:r>
              <a:rPr lang="cs-CZ" dirty="0" err="1"/>
              <a:t>accessible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by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within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assembly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1163</Words>
  <Application>Microsoft Office PowerPoint</Application>
  <PresentationFormat>Předvádění na obrazovce (4:3)</PresentationFormat>
  <Paragraphs>230</Paragraphs>
  <Slides>16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3" baseType="lpstr">
      <vt:lpstr>Calibri</vt:lpstr>
      <vt:lpstr>Cascadia Code</vt:lpstr>
      <vt:lpstr>Courier New</vt:lpstr>
      <vt:lpstr>Tw Cen MT</vt:lpstr>
      <vt:lpstr>Wingdings</vt:lpstr>
      <vt:lpstr>Wingdings 2</vt:lpstr>
      <vt:lpstr>EdStudPres</vt:lpstr>
      <vt:lpstr>COMPONENT SOFTWARE DESIGN  Lecture 3: C# Language, part 2</vt:lpstr>
      <vt:lpstr>Skeleton of a C# program</vt:lpstr>
      <vt:lpstr>Namespace</vt:lpstr>
      <vt:lpstr>Comparison operators</vt:lpstr>
      <vt:lpstr>Conditional operators</vt:lpstr>
      <vt:lpstr>Creating custom types</vt:lpstr>
      <vt:lpstr>Instance vs. class (static)</vt:lpstr>
      <vt:lpstr>Classes</vt:lpstr>
      <vt:lpstr>Classes – Access Levels</vt:lpstr>
      <vt:lpstr>Classes - Methods</vt:lpstr>
      <vt:lpstr>Classes – Properties</vt:lpstr>
      <vt:lpstr>Properties – Example</vt:lpstr>
      <vt:lpstr>Classes – Constructor</vt:lpstr>
      <vt:lpstr>Constructor – Example</vt:lpstr>
      <vt:lpstr>Deconstructor</vt:lpstr>
      <vt:lpstr>Static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2022-10-13T07:04:02Z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