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33"/>
  </p:notesMasterIdLst>
  <p:sldIdLst>
    <p:sldId id="256" r:id="rId5"/>
    <p:sldId id="257" r:id="rId6"/>
    <p:sldId id="259" r:id="rId7"/>
    <p:sldId id="258" r:id="rId8"/>
    <p:sldId id="261" r:id="rId9"/>
    <p:sldId id="281" r:id="rId10"/>
    <p:sldId id="278" r:id="rId11"/>
    <p:sldId id="290" r:id="rId12"/>
    <p:sldId id="291" r:id="rId13"/>
    <p:sldId id="268" r:id="rId14"/>
    <p:sldId id="275" r:id="rId15"/>
    <p:sldId id="260" r:id="rId16"/>
    <p:sldId id="289" r:id="rId17"/>
    <p:sldId id="282" r:id="rId18"/>
    <p:sldId id="280" r:id="rId19"/>
    <p:sldId id="277" r:id="rId20"/>
    <p:sldId id="262" r:id="rId21"/>
    <p:sldId id="269" r:id="rId22"/>
    <p:sldId id="270" r:id="rId23"/>
    <p:sldId id="271" r:id="rId24"/>
    <p:sldId id="272" r:id="rId25"/>
    <p:sldId id="283" r:id="rId26"/>
    <p:sldId id="265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26" autoAdjust="0"/>
  </p:normalViewPr>
  <p:slideViewPr>
    <p:cSldViewPr>
      <p:cViewPr varScale="1">
        <p:scale>
          <a:sx n="106" d="100"/>
          <a:sy n="106" d="100"/>
        </p:scale>
        <p:origin x="34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/>
              <a:t>Klepnutím lze upravit styl předlohy podnadpisů.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11/8/2023 11:11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11/8/2023 11:11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11/8/2023 11:11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11/8/2023 11:11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11/8/2023 11:11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11/8/2023 11:11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11/8/2023 11:11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11/8/2023 11:11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11/8/2023 11:11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11/8/2023 11:11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11/8/2023 11:11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cs-CZ"/>
              <a:t>Klepnutím na ikonu přidáte obrázek.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11/8/2023 11:11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4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COMPONENT SOFTWARE DEVELOPMENT</a:t>
            </a:r>
            <a:br>
              <a:rPr lang="cs-CZ" sz="4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cs-CZ" dirty="0"/>
            </a:br>
            <a:r>
              <a:rPr lang="cs-CZ" sz="3600" cap="none" dirty="0" err="1"/>
              <a:t>Lecture</a:t>
            </a:r>
            <a:r>
              <a:rPr lang="cs-CZ" sz="3600" cap="none" dirty="0"/>
              <a:t> 5: C# </a:t>
            </a:r>
            <a:r>
              <a:rPr lang="cs-CZ" sz="3600" cap="none" dirty="0" err="1"/>
              <a:t>Language</a:t>
            </a:r>
            <a:r>
              <a:rPr lang="cs-CZ" sz="3600" cap="none" dirty="0"/>
              <a:t>, part 4</a:t>
            </a:r>
            <a:endParaRPr lang="cs-CZ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2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Jiří Brožek</a:t>
            </a:r>
            <a:endParaRPr lang="cs-CZ" dirty="0"/>
          </a:p>
          <a:p>
            <a:r>
              <a:rPr lang="cs-CZ" dirty="0" err="1"/>
              <a:t>brozekj</a:t>
            </a:r>
            <a:r>
              <a:rPr lang="cs-CZ" dirty="0"/>
              <a:t>@</a:t>
            </a:r>
            <a:r>
              <a:rPr lang="cs-CZ" dirty="0" err="1"/>
              <a:t>pef.czu.cz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Type </a:t>
            </a:r>
            <a:r>
              <a:rPr lang="cs-CZ" sz="36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enum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8153400" cy="4781128"/>
          </a:xfrm>
        </p:spPr>
        <p:txBody>
          <a:bodyPr>
            <a:normAutofit/>
          </a:bodyPr>
          <a:lstStyle/>
          <a:p>
            <a:r>
              <a:rPr lang="cs-CZ" dirty="0" err="1"/>
              <a:t>special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type </a:t>
            </a:r>
            <a:r>
              <a:rPr lang="cs-CZ" dirty="0" err="1"/>
              <a:t>representing</a:t>
            </a:r>
            <a:r>
              <a:rPr lang="cs-CZ" dirty="0"/>
              <a:t> a </a:t>
            </a:r>
            <a:r>
              <a:rPr lang="cs-CZ" dirty="0" err="1"/>
              <a:t>group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named</a:t>
            </a:r>
            <a:r>
              <a:rPr lang="cs-CZ" dirty="0"/>
              <a:t> </a:t>
            </a:r>
            <a:r>
              <a:rPr lang="cs-CZ" dirty="0" err="1"/>
              <a:t>numeric</a:t>
            </a:r>
            <a:r>
              <a:rPr lang="cs-CZ" dirty="0"/>
              <a:t> </a:t>
            </a:r>
            <a:r>
              <a:rPr lang="cs-CZ" dirty="0" err="1"/>
              <a:t>constants</a:t>
            </a:r>
            <a:endParaRPr lang="cs-CZ" dirty="0"/>
          </a:p>
          <a:p>
            <a:r>
              <a:rPr lang="cs-CZ" dirty="0" err="1"/>
              <a:t>each</a:t>
            </a:r>
            <a:r>
              <a:rPr lang="cs-CZ" dirty="0"/>
              <a:t> </a:t>
            </a:r>
            <a:r>
              <a:rPr lang="cs-CZ" dirty="0" err="1"/>
              <a:t>item</a:t>
            </a:r>
            <a:r>
              <a:rPr lang="cs-CZ" dirty="0"/>
              <a:t> has a </a:t>
            </a:r>
            <a:r>
              <a:rPr lang="cs-CZ" dirty="0" err="1"/>
              <a:t>name</a:t>
            </a:r>
            <a:r>
              <a:rPr lang="cs-CZ" dirty="0"/>
              <a:t> and </a:t>
            </a:r>
            <a:r>
              <a:rPr lang="cs-CZ" dirty="0" err="1"/>
              <a:t>underlying</a:t>
            </a:r>
            <a:r>
              <a:rPr lang="cs-CZ" dirty="0"/>
              <a:t> </a:t>
            </a:r>
            <a:r>
              <a:rPr lang="cs-CZ" dirty="0" err="1"/>
              <a:t>numeric</a:t>
            </a:r>
            <a:r>
              <a:rPr lang="cs-CZ" dirty="0"/>
              <a:t> </a:t>
            </a:r>
            <a:r>
              <a:rPr lang="cs-CZ" dirty="0" err="1"/>
              <a:t>value</a:t>
            </a:r>
            <a:endParaRPr lang="cs-CZ" dirty="0"/>
          </a:p>
          <a:p>
            <a:pPr lvl="2"/>
            <a:r>
              <a:rPr lang="cs-CZ" dirty="0"/>
              <a:t>default </a:t>
            </a:r>
            <a:r>
              <a:rPr lang="cs-CZ" dirty="0" err="1"/>
              <a:t>underlying</a:t>
            </a:r>
            <a:r>
              <a:rPr lang="cs-CZ" dirty="0"/>
              <a:t> type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int</a:t>
            </a:r>
            <a:r>
              <a:rPr lang="cs-CZ" dirty="0"/>
              <a:t> and </a:t>
            </a:r>
            <a:r>
              <a:rPr lang="cs-CZ" dirty="0" err="1"/>
              <a:t>items</a:t>
            </a:r>
            <a:r>
              <a:rPr lang="cs-CZ" dirty="0"/>
              <a:t> are </a:t>
            </a:r>
            <a:r>
              <a:rPr lang="cs-CZ" dirty="0" err="1"/>
              <a:t>automatically</a:t>
            </a:r>
            <a:r>
              <a:rPr lang="cs-CZ" dirty="0"/>
              <a:t> </a:t>
            </a:r>
            <a:r>
              <a:rPr lang="cs-CZ" dirty="0" err="1"/>
              <a:t>numbered</a:t>
            </a:r>
            <a:r>
              <a:rPr lang="cs-CZ" dirty="0"/>
              <a:t> 0, 1, 2… as </a:t>
            </a:r>
            <a:r>
              <a:rPr lang="cs-CZ" dirty="0" err="1"/>
              <a:t>they</a:t>
            </a:r>
            <a:r>
              <a:rPr lang="cs-CZ" dirty="0"/>
              <a:t> are </a:t>
            </a:r>
            <a:r>
              <a:rPr lang="cs-CZ" dirty="0" err="1"/>
              <a:t>listed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enum</a:t>
            </a:r>
            <a:r>
              <a:rPr lang="cs-CZ" dirty="0"/>
              <a:t> </a:t>
            </a:r>
            <a:r>
              <a:rPr lang="cs-CZ" dirty="0" err="1"/>
              <a:t>definition</a:t>
            </a:r>
            <a:endParaRPr lang="cs-CZ" dirty="0"/>
          </a:p>
          <a:p>
            <a:pPr>
              <a:buNone/>
            </a:pPr>
            <a:r>
              <a:rPr lang="cs-CZ" sz="21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21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enum</a:t>
            </a:r>
            <a:r>
              <a:rPr lang="cs-CZ" sz="21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21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Direction</a:t>
            </a:r>
            <a:r>
              <a:rPr lang="cs-CZ" sz="2100" dirty="0">
                <a:latin typeface="Cascadia Code" panose="020B0609020000020004" pitchFamily="49" charset="0"/>
                <a:cs typeface="Cascadia Code" panose="020B0609020000020004" pitchFamily="49" charset="0"/>
              </a:rPr>
              <a:t> { </a:t>
            </a:r>
            <a:r>
              <a:rPr lang="cs-CZ" sz="21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</a:t>
            </a:r>
            <a:r>
              <a:rPr lang="cs-CZ" sz="21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21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Right</a:t>
            </a:r>
            <a:r>
              <a:rPr lang="cs-CZ" sz="2100" dirty="0">
                <a:latin typeface="Cascadia Code" panose="020B0609020000020004" pitchFamily="49" charset="0"/>
                <a:cs typeface="Cascadia Code" panose="020B0609020000020004" pitchFamily="49" charset="0"/>
              </a:rPr>
              <a:t>, Up, Down }</a:t>
            </a:r>
          </a:p>
          <a:p>
            <a:r>
              <a:rPr lang="cs-CZ" dirty="0">
                <a:cs typeface="Courier New" pitchFamily="49" charset="0"/>
              </a:rPr>
              <a:t>lze specifikovat jiný podkladový typ</a:t>
            </a:r>
          </a:p>
          <a:p>
            <a:pPr marL="0" indent="0">
              <a:buNone/>
            </a:pPr>
            <a:r>
              <a:rPr lang="cs-CZ" sz="21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21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enum</a:t>
            </a:r>
            <a:r>
              <a:rPr lang="cs-CZ" sz="21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21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Direction</a:t>
            </a:r>
            <a:r>
              <a:rPr lang="cs-CZ" sz="2100" dirty="0">
                <a:latin typeface="Cascadia Code" panose="020B0609020000020004" pitchFamily="49" charset="0"/>
                <a:cs typeface="Cascadia Code" panose="020B0609020000020004" pitchFamily="49" charset="0"/>
              </a:rPr>
              <a:t> : byte { </a:t>
            </a:r>
            <a:r>
              <a:rPr lang="cs-CZ" sz="21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</a:t>
            </a:r>
            <a:r>
              <a:rPr lang="cs-CZ" sz="21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21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Right</a:t>
            </a:r>
            <a:r>
              <a:rPr lang="cs-CZ" sz="2100" dirty="0">
                <a:latin typeface="Cascadia Code" panose="020B0609020000020004" pitchFamily="49" charset="0"/>
                <a:cs typeface="Cascadia Code" panose="020B0609020000020004" pitchFamily="49" charset="0"/>
              </a:rPr>
              <a:t>, Up, Down }</a:t>
            </a:r>
          </a:p>
          <a:p>
            <a:r>
              <a:rPr lang="cs-CZ" dirty="0">
                <a:cs typeface="Courier New" pitchFamily="49" charset="0"/>
              </a:rPr>
              <a:t>i jiné číslování než automatické</a:t>
            </a:r>
          </a:p>
          <a:p>
            <a:pPr marL="0" indent="0">
              <a:buNone/>
            </a:pPr>
            <a:r>
              <a:rPr lang="cs-CZ" sz="21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21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enum</a:t>
            </a:r>
            <a:r>
              <a:rPr lang="cs-CZ" sz="21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21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Direction</a:t>
            </a:r>
            <a:r>
              <a:rPr lang="cs-CZ" sz="2100" dirty="0">
                <a:latin typeface="Cascadia Code" panose="020B0609020000020004" pitchFamily="49" charset="0"/>
                <a:cs typeface="Cascadia Code" panose="020B0609020000020004" pitchFamily="49" charset="0"/>
              </a:rPr>
              <a:t> { </a:t>
            </a:r>
            <a:r>
              <a:rPr lang="cs-CZ" sz="21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</a:t>
            </a:r>
            <a:r>
              <a:rPr lang="cs-CZ" sz="2100" dirty="0">
                <a:latin typeface="Cascadia Code" panose="020B0609020000020004" pitchFamily="49" charset="0"/>
                <a:cs typeface="Cascadia Code" panose="020B0609020000020004" pitchFamily="49" charset="0"/>
              </a:rPr>
              <a:t>=1, </a:t>
            </a:r>
            <a:r>
              <a:rPr lang="cs-CZ" sz="21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Right</a:t>
            </a:r>
            <a:r>
              <a:rPr lang="cs-CZ" sz="2100" dirty="0">
                <a:latin typeface="Cascadia Code" panose="020B0609020000020004" pitchFamily="49" charset="0"/>
                <a:cs typeface="Cascadia Code" panose="020B0609020000020004" pitchFamily="49" charset="0"/>
              </a:rPr>
              <a:t>=2, Up=11, Down=12 }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Generics</a:t>
            </a:r>
            <a:r>
              <a:rPr lang="cs-CZ" dirty="0"/>
              <a:t> in C#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way</a:t>
            </a:r>
            <a:r>
              <a:rPr lang="cs-CZ" dirty="0"/>
              <a:t> </a:t>
            </a:r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reusable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multiple</a:t>
            </a:r>
            <a:r>
              <a:rPr lang="cs-CZ" dirty="0"/>
              <a:t> </a:t>
            </a:r>
            <a:r>
              <a:rPr lang="cs-CZ" dirty="0" err="1"/>
              <a:t>types</a:t>
            </a:r>
            <a:endParaRPr lang="cs-CZ" dirty="0"/>
          </a:p>
          <a:p>
            <a:r>
              <a:rPr lang="cs-CZ" dirty="0" err="1"/>
              <a:t>generics</a:t>
            </a:r>
            <a:r>
              <a:rPr lang="cs-CZ" dirty="0"/>
              <a:t> </a:t>
            </a:r>
            <a:r>
              <a:rPr lang="cs-CZ" dirty="0" err="1"/>
              <a:t>utilize</a:t>
            </a:r>
            <a:r>
              <a:rPr lang="cs-CZ" dirty="0"/>
              <a:t> „</a:t>
            </a:r>
            <a:r>
              <a:rPr lang="cs-CZ" dirty="0" err="1"/>
              <a:t>templates</a:t>
            </a:r>
            <a:r>
              <a:rPr lang="cs-CZ" dirty="0"/>
              <a:t>“ </a:t>
            </a:r>
            <a:r>
              <a:rPr lang="cs-CZ" dirty="0" err="1"/>
              <a:t>using</a:t>
            </a:r>
            <a:r>
              <a:rPr lang="cs-CZ" dirty="0"/>
              <a:t> „</a:t>
            </a:r>
            <a:r>
              <a:rPr lang="cs-CZ" dirty="0" err="1"/>
              <a:t>placeholder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“</a:t>
            </a:r>
          </a:p>
          <a:p>
            <a:r>
              <a:rPr lang="cs-CZ" dirty="0" err="1"/>
              <a:t>they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increase</a:t>
            </a:r>
            <a:r>
              <a:rPr lang="cs-CZ" dirty="0"/>
              <a:t> type </a:t>
            </a:r>
            <a:r>
              <a:rPr lang="cs-CZ" dirty="0" err="1"/>
              <a:t>safety</a:t>
            </a:r>
            <a:r>
              <a:rPr lang="cs-CZ" dirty="0"/>
              <a:t> and </a:t>
            </a:r>
            <a:r>
              <a:rPr lang="cs-CZ" dirty="0" err="1"/>
              <a:t>reduce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need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i="1" dirty="0"/>
              <a:t>casting</a:t>
            </a:r>
            <a:r>
              <a:rPr lang="cs-CZ" dirty="0"/>
              <a:t> and </a:t>
            </a:r>
            <a:r>
              <a:rPr lang="cs-CZ" i="1" dirty="0"/>
              <a:t>boxing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Generic</a:t>
            </a:r>
            <a:r>
              <a:rPr lang="cs-CZ" dirty="0"/>
              <a:t> </a:t>
            </a:r>
            <a:r>
              <a:rPr lang="cs-CZ" dirty="0" err="1"/>
              <a:t>Types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sz="3200" dirty="0" err="1"/>
              <a:t>define</a:t>
            </a:r>
            <a:r>
              <a:rPr lang="cs-CZ" sz="3200" dirty="0"/>
              <a:t> type </a:t>
            </a:r>
            <a:r>
              <a:rPr lang="cs-CZ" sz="3200" dirty="0" err="1"/>
              <a:t>parameters</a:t>
            </a:r>
            <a:r>
              <a:rPr lang="cs-CZ" sz="3200" dirty="0"/>
              <a:t> (</a:t>
            </a:r>
            <a:r>
              <a:rPr lang="cs-CZ" sz="3200" dirty="0" err="1"/>
              <a:t>placeholder</a:t>
            </a:r>
            <a:r>
              <a:rPr lang="cs-CZ" sz="3200" dirty="0"/>
              <a:t> </a:t>
            </a:r>
            <a:r>
              <a:rPr lang="cs-CZ" sz="3200" dirty="0" err="1"/>
              <a:t>types</a:t>
            </a:r>
            <a:r>
              <a:rPr lang="cs-CZ" sz="3200" dirty="0"/>
              <a:t>)</a:t>
            </a:r>
          </a:p>
          <a:p>
            <a:r>
              <a:rPr lang="cs-CZ" sz="3200" dirty="0" err="1"/>
              <a:t>particular</a:t>
            </a:r>
            <a:r>
              <a:rPr lang="cs-CZ" sz="3200" dirty="0"/>
              <a:t> </a:t>
            </a:r>
            <a:r>
              <a:rPr lang="cs-CZ" sz="3200" dirty="0" err="1"/>
              <a:t>types</a:t>
            </a:r>
            <a:r>
              <a:rPr lang="cs-CZ" sz="3200" dirty="0"/>
              <a:t> are </a:t>
            </a:r>
            <a:r>
              <a:rPr lang="cs-CZ" sz="3200" dirty="0" err="1"/>
              <a:t>specified</a:t>
            </a:r>
            <a:r>
              <a:rPr lang="cs-CZ" sz="3200" dirty="0"/>
              <a:t> </a:t>
            </a:r>
            <a:r>
              <a:rPr lang="cs-CZ" sz="3200" dirty="0" err="1"/>
              <a:t>at</a:t>
            </a:r>
            <a:r>
              <a:rPr lang="cs-CZ" sz="3200" dirty="0"/>
              <a:t> </a:t>
            </a:r>
            <a:r>
              <a:rPr lang="cs-CZ" sz="3200" dirty="0" err="1"/>
              <a:t>the</a:t>
            </a:r>
            <a:r>
              <a:rPr lang="cs-CZ" sz="3200" dirty="0"/>
              <a:t> </a:t>
            </a:r>
            <a:r>
              <a:rPr lang="cs-CZ" sz="3200" dirty="0" err="1"/>
              <a:t>time</a:t>
            </a:r>
            <a:r>
              <a:rPr lang="cs-CZ" sz="3200" dirty="0"/>
              <a:t> </a:t>
            </a:r>
            <a:r>
              <a:rPr lang="cs-CZ" sz="3200" dirty="0" err="1"/>
              <a:t>of</a:t>
            </a:r>
            <a:r>
              <a:rPr lang="cs-CZ" sz="3200" dirty="0"/>
              <a:t> a </a:t>
            </a:r>
            <a:r>
              <a:rPr lang="cs-CZ" sz="3200" dirty="0" err="1"/>
              <a:t>generic</a:t>
            </a:r>
            <a:r>
              <a:rPr lang="cs-CZ" sz="3200" dirty="0"/>
              <a:t> type </a:t>
            </a:r>
            <a:r>
              <a:rPr lang="cs-CZ" sz="3200" dirty="0" err="1"/>
              <a:t>is</a:t>
            </a:r>
            <a:r>
              <a:rPr lang="cs-CZ" sz="3200" dirty="0"/>
              <a:t> </a:t>
            </a:r>
            <a:r>
              <a:rPr lang="cs-CZ" sz="3200" dirty="0" err="1"/>
              <a:t>used</a:t>
            </a:r>
            <a:endParaRPr lang="cs-CZ" sz="3200" dirty="0"/>
          </a:p>
          <a:p>
            <a:r>
              <a:rPr lang="cs-CZ" sz="3200" dirty="0" err="1"/>
              <a:t>allow</a:t>
            </a:r>
            <a:r>
              <a:rPr lang="cs-CZ" sz="3200" dirty="0"/>
              <a:t> </a:t>
            </a:r>
            <a:r>
              <a:rPr lang="cs-CZ" sz="3200" dirty="0" err="1"/>
              <a:t>creating</a:t>
            </a:r>
            <a:r>
              <a:rPr lang="cs-CZ" sz="3200" dirty="0"/>
              <a:t> a </a:t>
            </a:r>
            <a:r>
              <a:rPr lang="cs-CZ" sz="3200" dirty="0" err="1"/>
              <a:t>code</a:t>
            </a:r>
            <a:r>
              <a:rPr lang="cs-CZ" sz="3200" dirty="0"/>
              <a:t> </a:t>
            </a:r>
            <a:r>
              <a:rPr lang="cs-CZ" sz="3200" dirty="0" err="1"/>
              <a:t>executing</a:t>
            </a:r>
            <a:r>
              <a:rPr lang="cs-CZ" sz="3200" dirty="0"/>
              <a:t> </a:t>
            </a:r>
            <a:r>
              <a:rPr lang="cs-CZ" sz="3200" dirty="0" err="1"/>
              <a:t>certain</a:t>
            </a:r>
            <a:r>
              <a:rPr lang="cs-CZ" sz="3200" dirty="0"/>
              <a:t> </a:t>
            </a:r>
            <a:r>
              <a:rPr lang="cs-CZ" sz="3200" dirty="0" err="1"/>
              <a:t>operation</a:t>
            </a:r>
            <a:r>
              <a:rPr lang="cs-CZ" sz="3200" dirty="0"/>
              <a:t> </a:t>
            </a:r>
            <a:r>
              <a:rPr lang="cs-CZ" sz="3200" dirty="0" err="1"/>
              <a:t>without</a:t>
            </a:r>
            <a:r>
              <a:rPr lang="cs-CZ" sz="3200" dirty="0"/>
              <a:t> dependance on a </a:t>
            </a:r>
            <a:r>
              <a:rPr lang="cs-CZ" sz="3200" dirty="0" err="1"/>
              <a:t>particular</a:t>
            </a:r>
            <a:r>
              <a:rPr lang="cs-CZ" sz="3200" dirty="0"/>
              <a:t> data type</a:t>
            </a:r>
          </a:p>
          <a:p>
            <a:endParaRPr lang="cs-CZ" sz="3200" dirty="0"/>
          </a:p>
          <a:p>
            <a:pPr>
              <a:buNone/>
            </a:pPr>
            <a:r>
              <a:rPr lang="cs-CZ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</a:t>
            </a:r>
            <a:r>
              <a:rPr lang="cs-CZ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cs-CZ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GenericType</a:t>
            </a:r>
            <a:r>
              <a:rPr lang="cs-CZ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&lt;T&gt;</a:t>
            </a:r>
            <a:endParaRPr lang="cs-CZ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cs-CZ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BE2249-C0BC-5F7D-FA76-C16ED8D7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Generic</a:t>
            </a:r>
            <a:r>
              <a:rPr lang="cs-CZ" dirty="0"/>
              <a:t> </a:t>
            </a:r>
            <a:r>
              <a:rPr lang="cs-CZ" dirty="0" err="1"/>
              <a:t>Types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ADCA2C-8A99-BD1C-6C97-D666ADA630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define</a:t>
            </a:r>
            <a:r>
              <a:rPr lang="cs-CZ" dirty="0"/>
              <a:t> type </a:t>
            </a:r>
            <a:r>
              <a:rPr lang="cs-CZ" dirty="0" err="1"/>
              <a:t>parameters</a:t>
            </a:r>
            <a:r>
              <a:rPr lang="cs-CZ" dirty="0"/>
              <a:t> (</a:t>
            </a:r>
            <a:r>
              <a:rPr lang="cs-CZ" dirty="0" err="1"/>
              <a:t>placeholder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), </a:t>
            </a:r>
            <a:r>
              <a:rPr lang="cs-CZ" dirty="0" err="1"/>
              <a:t>whose</a:t>
            </a:r>
            <a:r>
              <a:rPr lang="cs-CZ" dirty="0"/>
              <a:t> </a:t>
            </a:r>
            <a:r>
              <a:rPr lang="cs-CZ" dirty="0" err="1"/>
              <a:t>concrete</a:t>
            </a:r>
            <a:r>
              <a:rPr lang="cs-CZ" dirty="0"/>
              <a:t> </a:t>
            </a:r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specified</a:t>
            </a:r>
            <a:r>
              <a:rPr lang="cs-CZ" dirty="0"/>
              <a:t> by </a:t>
            </a:r>
            <a:r>
              <a:rPr lang="cs-CZ" dirty="0" err="1"/>
              <a:t>the</a:t>
            </a:r>
            <a:r>
              <a:rPr lang="cs-CZ" dirty="0"/>
              <a:t> user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particular</a:t>
            </a:r>
            <a:r>
              <a:rPr lang="cs-CZ" dirty="0"/>
              <a:t> </a:t>
            </a:r>
            <a:r>
              <a:rPr lang="cs-CZ" dirty="0" err="1"/>
              <a:t>generic</a:t>
            </a:r>
            <a:r>
              <a:rPr lang="cs-CZ" dirty="0"/>
              <a:t> type</a:t>
            </a:r>
          </a:p>
          <a:p>
            <a:r>
              <a:rPr lang="cs-CZ" dirty="0" err="1"/>
              <a:t>allow</a:t>
            </a:r>
            <a:r>
              <a:rPr lang="cs-CZ" dirty="0"/>
              <a:t> to </a:t>
            </a:r>
            <a:r>
              <a:rPr lang="cs-CZ" dirty="0" err="1"/>
              <a:t>implement</a:t>
            </a:r>
            <a:r>
              <a:rPr lang="cs-CZ" dirty="0"/>
              <a:t> a </a:t>
            </a:r>
            <a:r>
              <a:rPr lang="cs-CZ" dirty="0" err="1"/>
              <a:t>functionality</a:t>
            </a:r>
            <a:r>
              <a:rPr lang="cs-CZ" dirty="0"/>
              <a:t> </a:t>
            </a:r>
            <a:r>
              <a:rPr lang="cs-CZ" dirty="0" err="1"/>
              <a:t>without</a:t>
            </a:r>
            <a:r>
              <a:rPr lang="cs-CZ" dirty="0"/>
              <a:t> </a:t>
            </a:r>
            <a:r>
              <a:rPr lang="cs-CZ" dirty="0" err="1"/>
              <a:t>tight</a:t>
            </a:r>
            <a:r>
              <a:rPr lang="cs-CZ" dirty="0"/>
              <a:t> </a:t>
            </a:r>
            <a:r>
              <a:rPr lang="cs-CZ" dirty="0" err="1"/>
              <a:t>coupling</a:t>
            </a:r>
            <a:r>
              <a:rPr lang="cs-CZ" dirty="0"/>
              <a:t> to a </a:t>
            </a:r>
            <a:r>
              <a:rPr lang="cs-CZ" dirty="0" err="1"/>
              <a:t>certain</a:t>
            </a:r>
            <a:r>
              <a:rPr lang="cs-CZ" dirty="0"/>
              <a:t> data type</a:t>
            </a:r>
          </a:p>
          <a:p>
            <a:endParaRPr lang="cs-CZ" dirty="0"/>
          </a:p>
          <a:p>
            <a:pPr>
              <a:buNone/>
            </a:pPr>
            <a:r>
              <a:rPr lang="cs-CZ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</a:t>
            </a:r>
            <a:r>
              <a:rPr lang="cs-CZ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cs-CZ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GenericClass</a:t>
            </a:r>
            <a:r>
              <a:rPr lang="cs-CZ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&lt;T&gt;</a:t>
            </a: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309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Generic</a:t>
            </a:r>
            <a:r>
              <a:rPr lang="cs-CZ" dirty="0"/>
              <a:t> </a:t>
            </a:r>
            <a:r>
              <a:rPr lang="cs-CZ" dirty="0" err="1"/>
              <a:t>Types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contain</a:t>
            </a:r>
            <a:r>
              <a:rPr lang="cs-CZ" dirty="0"/>
              <a:t> type </a:t>
            </a:r>
            <a:r>
              <a:rPr lang="cs-CZ" dirty="0" err="1"/>
              <a:t>restriction</a:t>
            </a:r>
            <a:r>
              <a:rPr lang="cs-CZ" dirty="0"/>
              <a:t> – </a:t>
            </a:r>
            <a:r>
              <a:rPr lang="cs-CZ" b="1" dirty="0" err="1"/>
              <a:t>where</a:t>
            </a:r>
            <a:r>
              <a:rPr lang="cs-CZ" b="1" dirty="0"/>
              <a:t> </a:t>
            </a:r>
            <a:r>
              <a:rPr lang="cs-CZ" dirty="0" err="1"/>
              <a:t>keyword</a:t>
            </a:r>
            <a:endParaRPr lang="cs-CZ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class </a:t>
            </a:r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TypeWithRestrictions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&lt;T, U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V&gt;</a:t>
            </a:r>
            <a:endParaRPr lang="en-US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where T : class, new()</a:t>
            </a:r>
            <a:endParaRPr lang="cs-CZ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where U : </a:t>
            </a:r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struct</a:t>
            </a:r>
            <a:endParaRPr lang="cs-CZ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V : </a:t>
            </a:r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IEnumerable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9805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Generic</a:t>
            </a:r>
            <a:r>
              <a:rPr lang="cs-CZ" dirty="0"/>
              <a:t> </a:t>
            </a:r>
            <a:r>
              <a:rPr lang="cs-CZ" dirty="0" err="1"/>
              <a:t>methods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4824536"/>
          </a:xfrm>
        </p:spPr>
        <p:txBody>
          <a:bodyPr>
            <a:normAutofit fontScale="92500" lnSpcReduction="20000"/>
          </a:bodyPr>
          <a:lstStyle/>
          <a:p>
            <a:r>
              <a:rPr lang="cs-CZ" sz="2800" dirty="0" err="1"/>
              <a:t>allow</a:t>
            </a:r>
            <a:r>
              <a:rPr lang="cs-CZ" sz="2800" dirty="0"/>
              <a:t> </a:t>
            </a:r>
            <a:r>
              <a:rPr lang="cs-CZ" sz="2800" dirty="0" err="1"/>
              <a:t>method</a:t>
            </a:r>
            <a:r>
              <a:rPr lang="cs-CZ" sz="2800" dirty="0"/>
              <a:t> </a:t>
            </a:r>
            <a:r>
              <a:rPr lang="cs-CZ" sz="2800" dirty="0" err="1"/>
              <a:t>declaration</a:t>
            </a:r>
            <a:r>
              <a:rPr lang="cs-CZ" sz="2800" dirty="0"/>
              <a:t> </a:t>
            </a:r>
            <a:r>
              <a:rPr lang="cs-CZ" sz="2800" dirty="0" err="1"/>
              <a:t>with</a:t>
            </a:r>
            <a:r>
              <a:rPr lang="cs-CZ" sz="2800" dirty="0"/>
              <a:t> a type </a:t>
            </a:r>
            <a:r>
              <a:rPr lang="cs-CZ" sz="2800" dirty="0" err="1"/>
              <a:t>parameter</a:t>
            </a:r>
            <a:r>
              <a:rPr lang="cs-CZ" sz="2800" dirty="0"/>
              <a:t>(s)</a:t>
            </a:r>
          </a:p>
          <a:p>
            <a:endParaRPr lang="cs-CZ" sz="2800" dirty="0"/>
          </a:p>
          <a:p>
            <a:pPr>
              <a:buNone/>
            </a:pP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static </a:t>
            </a: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SwitchValues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&lt;T&gt;(</a:t>
            </a: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ref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T </a:t>
            </a: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ref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T </a:t>
            </a: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right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</a:p>
          <a:p>
            <a:pPr>
              <a:buNone/>
            </a:pP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{ </a:t>
            </a:r>
          </a:p>
          <a:p>
            <a:pPr>
              <a:buNone/>
            </a:pP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	T temp; </a:t>
            </a:r>
          </a:p>
          <a:p>
            <a:pPr>
              <a:buNone/>
            </a:pP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	temp = </a:t>
            </a: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; </a:t>
            </a:r>
          </a:p>
          <a:p>
            <a:pPr>
              <a:buNone/>
            </a:pP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right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; </a:t>
            </a:r>
          </a:p>
          <a:p>
            <a:pPr>
              <a:buNone/>
            </a:pP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right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= temp; </a:t>
            </a:r>
          </a:p>
          <a:p>
            <a:pPr>
              <a:buNone/>
            </a:pP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>
              <a:buNone/>
            </a:pP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cs-CZ" sz="2800" dirty="0" err="1"/>
              <a:t>automatic</a:t>
            </a:r>
            <a:r>
              <a:rPr lang="cs-CZ" sz="2800" dirty="0"/>
              <a:t> type inference </a:t>
            </a:r>
            <a:r>
              <a:rPr lang="cs-CZ" sz="2800" dirty="0" err="1"/>
              <a:t>from</a:t>
            </a:r>
            <a:r>
              <a:rPr lang="cs-CZ" sz="2800" dirty="0"/>
              <a:t> </a:t>
            </a:r>
            <a:r>
              <a:rPr lang="cs-CZ" sz="2800" dirty="0" err="1"/>
              <a:t>parameters</a:t>
            </a:r>
            <a:r>
              <a:rPr lang="cs-CZ" sz="2800" dirty="0"/>
              <a:t> (</a:t>
            </a:r>
            <a:r>
              <a:rPr lang="cs-CZ" sz="2800" dirty="0" err="1"/>
              <a:t>where</a:t>
            </a:r>
            <a:r>
              <a:rPr lang="cs-CZ" sz="2800" dirty="0"/>
              <a:t> </a:t>
            </a:r>
            <a:r>
              <a:rPr lang="cs-CZ" sz="2800" dirty="0" err="1"/>
              <a:t>possible</a:t>
            </a:r>
            <a:r>
              <a:rPr lang="cs-CZ" sz="2800" dirty="0"/>
              <a:t>):</a:t>
            </a:r>
          </a:p>
          <a:p>
            <a:pPr>
              <a:buNone/>
            </a:pPr>
            <a:endParaRPr lang="cs-CZ" sz="1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SwitchValues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&gt;(</a:t>
            </a: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ref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value1, </a:t>
            </a: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ref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value2);</a:t>
            </a:r>
          </a:p>
          <a:p>
            <a:pPr>
              <a:buNone/>
            </a:pPr>
            <a:r>
              <a:rPr lang="cs-CZ" sz="3100" dirty="0">
                <a:cs typeface="Courier New" pitchFamily="49" charset="0"/>
              </a:rPr>
              <a:t>			vs.	</a:t>
            </a:r>
          </a:p>
          <a:p>
            <a:pPr>
              <a:buNone/>
            </a:pP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SwitchValues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ref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value1, </a:t>
            </a:r>
            <a:r>
              <a:rPr lang="cs-CZ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ref</a:t>
            </a:r>
            <a:r>
              <a:rPr lang="cs-CZ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value2);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Generic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–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08720"/>
          </a:xfrm>
        </p:spPr>
        <p:txBody>
          <a:bodyPr>
            <a:normAutofit/>
          </a:bodyPr>
          <a:lstStyle/>
          <a:p>
            <a:r>
              <a:rPr lang="cs-CZ" dirty="0" err="1"/>
              <a:t>binary</a:t>
            </a:r>
            <a:r>
              <a:rPr lang="cs-CZ" dirty="0"/>
              <a:t> </a:t>
            </a:r>
            <a:r>
              <a:rPr lang="cs-CZ" dirty="0" err="1"/>
              <a:t>tree</a:t>
            </a:r>
            <a:endParaRPr lang="cs-CZ" dirty="0"/>
          </a:p>
          <a:p>
            <a:r>
              <a:rPr lang="cs-CZ" dirty="0"/>
              <a:t>1, 5, 1, 3,  -1, 6</a:t>
            </a:r>
          </a:p>
        </p:txBody>
      </p:sp>
      <p:sp>
        <p:nvSpPr>
          <p:cNvPr id="4" name="Elipsa 3"/>
          <p:cNvSpPr/>
          <p:nvPr/>
        </p:nvSpPr>
        <p:spPr>
          <a:xfrm>
            <a:off x="2195736" y="299695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ipsa 4"/>
          <p:cNvSpPr/>
          <p:nvPr/>
        </p:nvSpPr>
        <p:spPr>
          <a:xfrm>
            <a:off x="1331640" y="37890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6" name="Elipsa 5"/>
          <p:cNvSpPr/>
          <p:nvPr/>
        </p:nvSpPr>
        <p:spPr>
          <a:xfrm>
            <a:off x="2987824" y="37890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Elipsa 7"/>
          <p:cNvSpPr/>
          <p:nvPr/>
        </p:nvSpPr>
        <p:spPr>
          <a:xfrm>
            <a:off x="2267744" y="45811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Elipsa 8"/>
          <p:cNvSpPr/>
          <p:nvPr/>
        </p:nvSpPr>
        <p:spPr>
          <a:xfrm>
            <a:off x="3707904" y="458112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Elipsa 9"/>
          <p:cNvSpPr/>
          <p:nvPr/>
        </p:nvSpPr>
        <p:spPr>
          <a:xfrm>
            <a:off x="2987824" y="537321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Přímá spojovací šipka 11"/>
          <p:cNvCxnSpPr>
            <a:stCxn id="4" idx="3"/>
            <a:endCxn id="5" idx="7"/>
          </p:cNvCxnSpPr>
          <p:nvPr/>
        </p:nvCxnSpPr>
        <p:spPr>
          <a:xfrm flipH="1">
            <a:off x="1761879" y="3427191"/>
            <a:ext cx="507674" cy="43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ovací šipka 13"/>
          <p:cNvCxnSpPr>
            <a:stCxn id="4" idx="5"/>
            <a:endCxn id="6" idx="1"/>
          </p:cNvCxnSpPr>
          <p:nvPr/>
        </p:nvCxnSpPr>
        <p:spPr>
          <a:xfrm>
            <a:off x="2625975" y="3427191"/>
            <a:ext cx="435666" cy="43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ovací šipka 15"/>
          <p:cNvCxnSpPr>
            <a:stCxn id="6" idx="3"/>
            <a:endCxn id="8" idx="7"/>
          </p:cNvCxnSpPr>
          <p:nvPr/>
        </p:nvCxnSpPr>
        <p:spPr>
          <a:xfrm flipH="1">
            <a:off x="2697983" y="4219279"/>
            <a:ext cx="363658" cy="43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šipka 17"/>
          <p:cNvCxnSpPr>
            <a:stCxn id="6" idx="5"/>
            <a:endCxn id="9" idx="1"/>
          </p:cNvCxnSpPr>
          <p:nvPr/>
        </p:nvCxnSpPr>
        <p:spPr>
          <a:xfrm>
            <a:off x="3418063" y="4219279"/>
            <a:ext cx="363658" cy="43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ovací šipka 19"/>
          <p:cNvCxnSpPr>
            <a:stCxn id="8" idx="5"/>
            <a:endCxn id="10" idx="1"/>
          </p:cNvCxnSpPr>
          <p:nvPr/>
        </p:nvCxnSpPr>
        <p:spPr>
          <a:xfrm>
            <a:off x="2697983" y="5011367"/>
            <a:ext cx="363658" cy="435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Generic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– </a:t>
            </a:r>
            <a:r>
              <a:rPr lang="cs-CZ" dirty="0" err="1"/>
              <a:t>Example</a:t>
            </a:r>
            <a:r>
              <a:rPr lang="cs-CZ" dirty="0"/>
              <a:t>		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cs-CZ" sz="2400" dirty="0" err="1"/>
              <a:t>Definition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</a:t>
            </a:r>
            <a:r>
              <a:rPr lang="cs-CZ" sz="2400" dirty="0" err="1"/>
              <a:t>the</a:t>
            </a:r>
            <a:r>
              <a:rPr lang="cs-CZ" sz="2400" dirty="0"/>
              <a:t> </a:t>
            </a:r>
            <a:r>
              <a:rPr lang="cs-CZ" sz="2400" dirty="0" err="1"/>
              <a:t>class</a:t>
            </a:r>
            <a:r>
              <a:rPr lang="cs-CZ" sz="2400" dirty="0"/>
              <a:t> skeleton:</a:t>
            </a:r>
          </a:p>
          <a:p>
            <a:pPr>
              <a:buNone/>
            </a:pPr>
            <a:endParaRPr lang="cs-CZ" sz="1600" dirty="0"/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BinaryTreeNode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TValue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TValue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: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IComparable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TValue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pPr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public T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Value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NodeValue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{ get; set; }</a:t>
            </a:r>
          </a:p>
          <a:p>
            <a:pPr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public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BinaryTree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&lt;T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Value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LeftSubtree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{ get; set; }</a:t>
            </a:r>
          </a:p>
          <a:p>
            <a:pPr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public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BinaryTree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&lt;T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Value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RightSubtree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{ get; set; }</a:t>
            </a:r>
          </a:p>
          <a:p>
            <a:pPr>
              <a:spcBef>
                <a:spcPts val="0"/>
              </a:spcBef>
            </a:pPr>
            <a:endParaRPr lang="cs-CZ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cs-CZ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	…</a:t>
            </a:r>
          </a:p>
          <a:p>
            <a:pPr lvl="2">
              <a:spcBef>
                <a:spcPts val="0"/>
              </a:spcBef>
              <a:buNone/>
            </a:pPr>
            <a:endParaRPr lang="cs-CZ" sz="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Generic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– </a:t>
            </a:r>
            <a:r>
              <a:rPr lang="cs-CZ" dirty="0" err="1"/>
              <a:t>Example</a:t>
            </a:r>
            <a:r>
              <a:rPr lang="cs-CZ" dirty="0"/>
              <a:t> 	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cs-CZ" sz="2400" dirty="0" err="1"/>
              <a:t>Adding</a:t>
            </a:r>
            <a:r>
              <a:rPr lang="cs-CZ" sz="2400" dirty="0"/>
              <a:t> a </a:t>
            </a:r>
            <a:r>
              <a:rPr lang="cs-CZ" sz="2400" dirty="0" err="1"/>
              <a:t>constructor</a:t>
            </a:r>
            <a:r>
              <a:rPr lang="cs-CZ" sz="2400" dirty="0"/>
              <a:t>:</a:t>
            </a:r>
          </a:p>
          <a:p>
            <a:pPr>
              <a:buNone/>
            </a:pPr>
            <a:endParaRPr lang="cs-CZ" sz="1600" dirty="0"/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BinaryTreeNode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TValue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nodeValue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NodeValue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nodeValue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LeftSubtree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RightSubtree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Generic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– </a:t>
            </a:r>
            <a:r>
              <a:rPr lang="cs-CZ" dirty="0" err="1"/>
              <a:t>Example</a:t>
            </a:r>
            <a:r>
              <a:rPr lang="cs-CZ" dirty="0"/>
              <a:t> 	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cs-CZ" sz="2400" dirty="0" err="1"/>
              <a:t>Method</a:t>
            </a:r>
            <a:r>
              <a:rPr lang="cs-CZ" sz="2400" dirty="0"/>
              <a:t> </a:t>
            </a:r>
            <a:r>
              <a:rPr lang="cs-CZ" sz="2400" dirty="0" err="1"/>
              <a:t>for</a:t>
            </a:r>
            <a:r>
              <a:rPr lang="cs-CZ" sz="2400" dirty="0"/>
              <a:t> </a:t>
            </a:r>
            <a:r>
              <a:rPr lang="cs-CZ" sz="2400" dirty="0" err="1"/>
              <a:t>adding</a:t>
            </a:r>
            <a:r>
              <a:rPr lang="cs-CZ" sz="2400" dirty="0"/>
              <a:t> a </a:t>
            </a:r>
            <a:r>
              <a:rPr lang="cs-CZ" sz="2400" dirty="0" err="1"/>
              <a:t>value</a:t>
            </a:r>
            <a:r>
              <a:rPr lang="cs-CZ" sz="2400" dirty="0"/>
              <a:t> to </a:t>
            </a:r>
            <a:r>
              <a:rPr lang="cs-CZ" sz="2400" dirty="0" err="1"/>
              <a:t>the</a:t>
            </a:r>
            <a:r>
              <a:rPr lang="cs-CZ" sz="2400" dirty="0"/>
              <a:t> </a:t>
            </a:r>
            <a:r>
              <a:rPr lang="cs-CZ" sz="2400" dirty="0" err="1"/>
              <a:t>tree</a:t>
            </a:r>
            <a:r>
              <a:rPr lang="cs-CZ" sz="2400" dirty="0"/>
              <a:t>:</a:t>
            </a:r>
          </a:p>
          <a:p>
            <a:pPr>
              <a:buNone/>
            </a:pPr>
            <a:endParaRPr lang="cs-CZ" sz="1600" dirty="0"/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Add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TValue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newValue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NodeValue.CompareTo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newValue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 &gt; 0)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{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  </a:t>
            </a:r>
            <a:r>
              <a:rPr lang="cs-CZ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add</a:t>
            </a:r>
            <a:r>
              <a:rPr lang="cs-CZ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to </a:t>
            </a:r>
            <a:r>
              <a:rPr lang="cs-CZ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</a:t>
            </a:r>
            <a:r>
              <a:rPr lang="cs-CZ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left</a:t>
            </a:r>
            <a:r>
              <a:rPr lang="cs-CZ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subtree</a:t>
            </a:r>
            <a:endParaRPr lang="cs-CZ" sz="1600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}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endParaRPr lang="cs-CZ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{</a:t>
            </a:r>
          </a:p>
          <a:p>
            <a:pPr>
              <a:buNone/>
            </a:pPr>
            <a:r>
              <a:rPr lang="cs-CZ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// </a:t>
            </a:r>
            <a:r>
              <a:rPr lang="cs-CZ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add</a:t>
            </a:r>
            <a:r>
              <a:rPr lang="cs-CZ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to </a:t>
            </a:r>
            <a:r>
              <a:rPr lang="cs-CZ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</a:t>
            </a:r>
            <a:r>
              <a:rPr lang="cs-CZ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right</a:t>
            </a:r>
            <a:r>
              <a:rPr lang="cs-CZ" sz="16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subtree</a:t>
            </a:r>
            <a:endParaRPr lang="cs-CZ" sz="1600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}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496944" cy="990600"/>
          </a:xfrm>
        </p:spPr>
        <p:txBody>
          <a:bodyPr>
            <a:noAutofit/>
          </a:bodyPr>
          <a:lstStyle/>
          <a:p>
            <a:r>
              <a:rPr lang="cs-CZ" sz="36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try</a:t>
            </a:r>
            <a:r>
              <a:rPr lang="cs-CZ" dirty="0"/>
              <a:t> </a:t>
            </a:r>
            <a:r>
              <a:rPr lang="cs-CZ" dirty="0" err="1"/>
              <a:t>statement</a:t>
            </a:r>
            <a:r>
              <a:rPr lang="cs-CZ" dirty="0"/>
              <a:t> and </a:t>
            </a:r>
            <a:r>
              <a:rPr lang="cs-CZ" dirty="0" err="1"/>
              <a:t>exception</a:t>
            </a:r>
            <a:r>
              <a:rPr lang="cs-CZ" dirty="0"/>
              <a:t> </a:t>
            </a:r>
            <a:r>
              <a:rPr lang="cs-CZ" dirty="0" err="1"/>
              <a:t>handling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separation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„</a:t>
            </a:r>
            <a:r>
              <a:rPr lang="cs-CZ" dirty="0" err="1"/>
              <a:t>normal</a:t>
            </a:r>
            <a:r>
              <a:rPr lang="cs-CZ" dirty="0"/>
              <a:t>“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handling</a:t>
            </a:r>
            <a:r>
              <a:rPr lang="cs-CZ" dirty="0"/>
              <a:t> </a:t>
            </a:r>
            <a:r>
              <a:rPr lang="cs-CZ" dirty="0" err="1"/>
              <a:t>routines</a:t>
            </a:r>
            <a:endParaRPr lang="cs-CZ" dirty="0"/>
          </a:p>
          <a:p>
            <a:r>
              <a:rPr lang="cs-CZ" dirty="0" err="1"/>
              <a:t>exception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almost</a:t>
            </a:r>
            <a:r>
              <a:rPr lang="cs-CZ" dirty="0"/>
              <a:t> </a:t>
            </a:r>
            <a:r>
              <a:rPr lang="cs-CZ" dirty="0" err="1"/>
              <a:t>any</a:t>
            </a:r>
            <a:r>
              <a:rPr lang="cs-CZ" dirty="0"/>
              <a:t> </a:t>
            </a:r>
            <a:r>
              <a:rPr lang="cs-CZ" dirty="0" err="1"/>
              <a:t>anomalous</a:t>
            </a:r>
            <a:r>
              <a:rPr lang="cs-CZ" dirty="0"/>
              <a:t> </a:t>
            </a:r>
            <a:r>
              <a:rPr lang="cs-CZ" dirty="0" err="1"/>
              <a:t>situation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occur</a:t>
            </a:r>
            <a:endParaRPr lang="cs-CZ" dirty="0"/>
          </a:p>
          <a:p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detecting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„</a:t>
            </a:r>
            <a:r>
              <a:rPr lang="cs-CZ" dirty="0" err="1"/>
              <a:t>throws</a:t>
            </a:r>
            <a:r>
              <a:rPr lang="cs-CZ" dirty="0"/>
              <a:t>“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exception</a:t>
            </a:r>
            <a:r>
              <a:rPr lang="cs-CZ" dirty="0"/>
              <a:t>, </a:t>
            </a:r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handling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„</a:t>
            </a:r>
            <a:r>
              <a:rPr lang="cs-CZ" dirty="0" err="1"/>
              <a:t>catches</a:t>
            </a:r>
            <a:r>
              <a:rPr lang="cs-CZ" dirty="0"/>
              <a:t>“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exception</a:t>
            </a:r>
            <a:endParaRPr lang="cs-CZ" dirty="0"/>
          </a:p>
          <a:p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exceptions</a:t>
            </a:r>
            <a:r>
              <a:rPr lang="cs-CZ" dirty="0"/>
              <a:t> are </a:t>
            </a:r>
            <a:r>
              <a:rPr lang="cs-CZ" dirty="0" err="1"/>
              <a:t>instances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System.Exception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its</a:t>
            </a:r>
            <a:r>
              <a:rPr lang="cs-CZ" dirty="0"/>
              <a:t> </a:t>
            </a:r>
            <a:r>
              <a:rPr lang="cs-CZ" dirty="0" err="1"/>
              <a:t>derivates</a:t>
            </a:r>
            <a:endParaRPr lang="cs-CZ" dirty="0"/>
          </a:p>
          <a:p>
            <a:r>
              <a:rPr lang="cs-CZ" dirty="0" err="1"/>
              <a:t>exceptions</a:t>
            </a:r>
            <a:r>
              <a:rPr lang="cs-CZ" dirty="0"/>
              <a:t> are </a:t>
            </a:r>
            <a:r>
              <a:rPr lang="cs-CZ" dirty="0" err="1"/>
              <a:t>defined</a:t>
            </a:r>
            <a:r>
              <a:rPr lang="cs-CZ" dirty="0"/>
              <a:t> by </a:t>
            </a:r>
            <a:r>
              <a:rPr lang="cs-CZ" dirty="0" err="1"/>
              <a:t>the</a:t>
            </a:r>
            <a:r>
              <a:rPr lang="cs-CZ" dirty="0"/>
              <a:t> .NET Framework </a:t>
            </a:r>
            <a:r>
              <a:rPr lang="cs-CZ" dirty="0" err="1"/>
              <a:t>but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our</a:t>
            </a:r>
            <a:r>
              <a:rPr lang="cs-CZ" dirty="0"/>
              <a:t> </a:t>
            </a:r>
            <a:r>
              <a:rPr lang="cs-CZ" dirty="0" err="1"/>
              <a:t>own</a:t>
            </a:r>
            <a:endParaRPr lang="cs-CZ" dirty="0"/>
          </a:p>
          <a:p>
            <a:endParaRPr lang="cs-C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Generic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– </a:t>
            </a:r>
            <a:r>
              <a:rPr lang="cs-CZ" dirty="0" err="1"/>
              <a:t>Example</a:t>
            </a:r>
            <a:r>
              <a:rPr lang="cs-CZ" dirty="0"/>
              <a:t> 	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cs-CZ" sz="2400" dirty="0" err="1"/>
              <a:t>Adding</a:t>
            </a:r>
            <a:r>
              <a:rPr lang="cs-CZ" sz="2400" dirty="0"/>
              <a:t> to </a:t>
            </a:r>
            <a:r>
              <a:rPr lang="cs-CZ" sz="2400" dirty="0" err="1"/>
              <a:t>the</a:t>
            </a:r>
            <a:r>
              <a:rPr lang="cs-CZ" sz="2400" dirty="0"/>
              <a:t> </a:t>
            </a:r>
            <a:r>
              <a:rPr lang="cs-CZ" sz="2400" dirty="0" err="1"/>
              <a:t>left</a:t>
            </a:r>
            <a:r>
              <a:rPr lang="cs-CZ" sz="2400" dirty="0"/>
              <a:t> </a:t>
            </a:r>
            <a:r>
              <a:rPr lang="cs-CZ" sz="2400" dirty="0" err="1"/>
              <a:t>subtree</a:t>
            </a:r>
            <a:r>
              <a:rPr lang="cs-CZ" sz="2400" dirty="0"/>
              <a:t> (</a:t>
            </a:r>
            <a:r>
              <a:rPr lang="cs-CZ" sz="2400" dirty="0" err="1"/>
              <a:t>same</a:t>
            </a:r>
            <a:r>
              <a:rPr lang="cs-CZ" sz="2400" dirty="0"/>
              <a:t> </a:t>
            </a:r>
            <a:r>
              <a:rPr lang="cs-CZ" sz="2400" dirty="0" err="1"/>
              <a:t>code</a:t>
            </a:r>
            <a:r>
              <a:rPr lang="cs-CZ" sz="2400" dirty="0"/>
              <a:t> </a:t>
            </a:r>
            <a:r>
              <a:rPr lang="cs-CZ" sz="2400" dirty="0" err="1"/>
              <a:t>for</a:t>
            </a:r>
            <a:r>
              <a:rPr lang="cs-CZ" sz="2400" dirty="0"/>
              <a:t> </a:t>
            </a:r>
            <a:r>
              <a:rPr lang="cs-CZ" sz="2400" dirty="0" err="1"/>
              <a:t>the</a:t>
            </a:r>
            <a:r>
              <a:rPr lang="cs-CZ" sz="2400" dirty="0"/>
              <a:t> </a:t>
            </a:r>
            <a:r>
              <a:rPr lang="cs-CZ" sz="2400" dirty="0" err="1"/>
              <a:t>right</a:t>
            </a:r>
            <a:r>
              <a:rPr lang="cs-CZ" sz="2400" dirty="0"/>
              <a:t> </a:t>
            </a:r>
            <a:r>
              <a:rPr lang="cs-CZ" sz="2400" dirty="0" err="1"/>
              <a:t>subtree</a:t>
            </a:r>
            <a:r>
              <a:rPr lang="cs-CZ" sz="2400" dirty="0"/>
              <a:t>, just </a:t>
            </a:r>
            <a:r>
              <a:rPr lang="cs-CZ" sz="2400" dirty="0" err="1"/>
              <a:t>replace</a:t>
            </a:r>
            <a:r>
              <a:rPr lang="cs-CZ" sz="2400" dirty="0"/>
              <a:t> </a:t>
            </a:r>
            <a:r>
              <a:rPr lang="cs-CZ" sz="2400" dirty="0" err="1"/>
              <a:t>LeftSubtree</a:t>
            </a:r>
            <a:r>
              <a:rPr lang="cs-CZ" sz="2400" dirty="0"/>
              <a:t> </a:t>
            </a:r>
            <a:r>
              <a:rPr lang="cs-CZ" sz="2400" dirty="0" err="1"/>
              <a:t>with</a:t>
            </a:r>
            <a:r>
              <a:rPr lang="cs-CZ" sz="2400" dirty="0"/>
              <a:t> </a:t>
            </a:r>
            <a:r>
              <a:rPr lang="cs-CZ" sz="2400" dirty="0" err="1"/>
              <a:t>RightSubtree</a:t>
            </a:r>
            <a:r>
              <a:rPr lang="cs-CZ" sz="2400" dirty="0"/>
              <a:t>):</a:t>
            </a:r>
          </a:p>
          <a:p>
            <a:pPr>
              <a:buNone/>
            </a:pPr>
            <a:endParaRPr lang="cs-CZ" sz="1600" dirty="0"/>
          </a:p>
          <a:p>
            <a:pPr>
              <a:buNone/>
            </a:pP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LeftSubtree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==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LeftSubtree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BinaryTreeNode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TValue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&gt;(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newValue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>
              <a:buNone/>
            </a:pP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endParaRPr lang="cs-CZ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LeftSubtree.Add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newValue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Generic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– </a:t>
            </a:r>
            <a:r>
              <a:rPr lang="cs-CZ" dirty="0" err="1"/>
              <a:t>Example</a:t>
            </a:r>
            <a:r>
              <a:rPr lang="cs-CZ" dirty="0"/>
              <a:t> 	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cs-CZ" sz="2400" dirty="0" err="1"/>
              <a:t>Browsing</a:t>
            </a:r>
            <a:r>
              <a:rPr lang="cs-CZ" sz="2400" dirty="0"/>
              <a:t> </a:t>
            </a:r>
            <a:r>
              <a:rPr lang="cs-CZ" sz="2400" dirty="0" err="1"/>
              <a:t>the</a:t>
            </a:r>
            <a:r>
              <a:rPr lang="cs-CZ" sz="2400" dirty="0"/>
              <a:t> </a:t>
            </a:r>
            <a:r>
              <a:rPr lang="cs-CZ" sz="2400" dirty="0" err="1"/>
              <a:t>tree</a:t>
            </a:r>
            <a:r>
              <a:rPr lang="cs-CZ" sz="2400" dirty="0"/>
              <a:t>:</a:t>
            </a:r>
          </a:p>
          <a:p>
            <a:pPr>
              <a:buNone/>
            </a:pPr>
            <a:endParaRPr lang="cs-CZ" sz="1600" dirty="0"/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BrowseTree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LeftSubtree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!=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LeftSubtree.BrowseTree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buNone/>
            </a:pPr>
            <a:endParaRPr lang="cs-CZ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Console.WriteLine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NodeValue.ToString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pPr>
              <a:buNone/>
            </a:pPr>
            <a:endParaRPr lang="cs-CZ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RightSubtree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!=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null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RightSubtree.BrowseTree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5AAEFD-C31F-F81E-18C6-0BE5384F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Generic</a:t>
            </a:r>
            <a:r>
              <a:rPr lang="cs-CZ" dirty="0"/>
              <a:t> </a:t>
            </a:r>
            <a:r>
              <a:rPr lang="cs-CZ" dirty="0" err="1"/>
              <a:t>delegates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9E6B63-9355-92B5-9384-EFE53D8F42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delegate</a:t>
            </a:r>
            <a:r>
              <a:rPr lang="cs-CZ" dirty="0"/>
              <a:t> </a:t>
            </a:r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contain</a:t>
            </a:r>
            <a:r>
              <a:rPr lang="cs-CZ" dirty="0"/>
              <a:t> </a:t>
            </a:r>
            <a:r>
              <a:rPr lang="cs-CZ" dirty="0" err="1"/>
              <a:t>generic</a:t>
            </a:r>
            <a:r>
              <a:rPr lang="cs-CZ" dirty="0"/>
              <a:t> </a:t>
            </a:r>
            <a:r>
              <a:rPr lang="cs-CZ" dirty="0" err="1"/>
              <a:t>parameters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sz="1800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delegate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T </a:t>
            </a:r>
            <a:r>
              <a:rPr lang="cs-CZ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GenericDelegate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&lt;T&gt; (T </a:t>
            </a:r>
            <a:r>
              <a:rPr lang="cs-CZ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parameter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); </a:t>
            </a:r>
          </a:p>
          <a:p>
            <a:pPr marL="0" indent="0">
              <a:buNone/>
            </a:pPr>
            <a:endParaRPr lang="cs-CZ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cs-CZ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GenericDelegate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cs-CZ" sz="18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cs-CZ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delegate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Squared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800" b="1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squaredValue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18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delegate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800" dirty="0">
                <a:solidFill>
                  <a:srgbClr val="0000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10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cs-CZ" sz="1800" b="1" dirty="0">
              <a:solidFill>
                <a:srgbClr val="FF0000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cs-CZ" sz="18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Squared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8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x) =&gt; x * x;  </a:t>
            </a:r>
            <a:r>
              <a:rPr lang="cs-CZ" sz="18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8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method</a:t>
            </a:r>
            <a:r>
              <a:rPr lang="cs-CZ" sz="18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definition</a:t>
            </a:r>
            <a:b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cs-CZ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47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01440"/>
            <a:ext cx="8351840" cy="990600"/>
          </a:xfrm>
        </p:spPr>
        <p:txBody>
          <a:bodyPr>
            <a:normAutofit/>
          </a:bodyPr>
          <a:lstStyle/>
          <a:p>
            <a:r>
              <a:rPr lang="cs-CZ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</a:t>
            </a:r>
            <a:r>
              <a:rPr lang="cs-CZ" dirty="0"/>
              <a:t> and </a:t>
            </a:r>
            <a:r>
              <a:rPr lang="cs-CZ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Action</a:t>
            </a:r>
            <a:r>
              <a:rPr lang="cs-CZ" sz="3600" dirty="0">
                <a:cs typeface="Cascadia Code" panose="020B0609020000020004" pitchFamily="49" charset="0"/>
              </a:rPr>
              <a:t> </a:t>
            </a:r>
            <a:r>
              <a:rPr lang="cs-CZ" dirty="0" err="1"/>
              <a:t>generic</a:t>
            </a:r>
            <a:r>
              <a:rPr lang="cs-CZ" dirty="0"/>
              <a:t> </a:t>
            </a:r>
            <a:r>
              <a:rPr lang="cs-CZ" dirty="0" err="1"/>
              <a:t>delegates</a:t>
            </a: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10000"/>
          </a:bodyPr>
          <a:lstStyle/>
          <a:p>
            <a:r>
              <a:rPr lang="cs-CZ" dirty="0" err="1"/>
              <a:t>minimalistic</a:t>
            </a:r>
            <a:r>
              <a:rPr lang="cs-CZ" dirty="0"/>
              <a:t> </a:t>
            </a:r>
            <a:r>
              <a:rPr lang="cs-CZ" dirty="0" err="1"/>
              <a:t>general</a:t>
            </a:r>
            <a:r>
              <a:rPr lang="cs-CZ" dirty="0"/>
              <a:t> </a:t>
            </a:r>
            <a:r>
              <a:rPr lang="cs-CZ" dirty="0" err="1"/>
              <a:t>delegates</a:t>
            </a:r>
            <a:endParaRPr lang="cs-CZ" dirty="0"/>
          </a:p>
          <a:p>
            <a:pPr lvl="2"/>
            <a:r>
              <a:rPr lang="cs-CZ" dirty="0" err="1"/>
              <a:t>they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on any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any return type and a </a:t>
            </a:r>
            <a:r>
              <a:rPr lang="cs-CZ" dirty="0" err="1"/>
              <a:t>reasonable</a:t>
            </a:r>
            <a:r>
              <a:rPr lang="cs-CZ" dirty="0"/>
              <a:t>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parameters</a:t>
            </a:r>
            <a:r>
              <a:rPr lang="cs-CZ" dirty="0"/>
              <a:t> (max 16)</a:t>
            </a:r>
          </a:p>
          <a:p>
            <a:r>
              <a:rPr lang="cs-CZ" dirty="0" err="1"/>
              <a:t>System.Func</a:t>
            </a:r>
            <a:endParaRPr lang="cs-CZ" dirty="0"/>
          </a:p>
          <a:p>
            <a:pPr lvl="2"/>
            <a:r>
              <a:rPr lang="cs-CZ" dirty="0" err="1"/>
              <a:t>delegate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a return </a:t>
            </a:r>
            <a:r>
              <a:rPr lang="cs-CZ" dirty="0" err="1"/>
              <a:t>value</a:t>
            </a:r>
            <a:endParaRPr lang="cs-CZ" dirty="0"/>
          </a:p>
          <a:p>
            <a:pPr marL="685800" lvl="2" indent="0">
              <a:buNone/>
            </a:pP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delegate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TResult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&lt;out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TResult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b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delegate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TResult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&lt;in T1, out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TResult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br>
              <a:rPr lang="cs-CZ" dirty="0"/>
            </a:br>
            <a:r>
              <a:rPr lang="cs-CZ" dirty="0"/>
              <a:t>…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way</a:t>
            </a:r>
            <a:r>
              <a:rPr lang="cs-CZ" dirty="0"/>
              <a:t> to T16</a:t>
            </a:r>
          </a:p>
          <a:p>
            <a:r>
              <a:rPr lang="cs-CZ" dirty="0" err="1"/>
              <a:t>System.Action</a:t>
            </a:r>
            <a:endParaRPr lang="cs-CZ" dirty="0"/>
          </a:p>
          <a:p>
            <a:pPr lvl="2"/>
            <a:r>
              <a:rPr lang="cs-CZ" dirty="0" err="1"/>
              <a:t>delegate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void</a:t>
            </a:r>
            <a:r>
              <a:rPr lang="cs-CZ" dirty="0"/>
              <a:t> return </a:t>
            </a:r>
            <a:r>
              <a:rPr lang="cs-CZ" dirty="0" err="1"/>
              <a:t>value</a:t>
            </a:r>
            <a:endParaRPr lang="cs-CZ" dirty="0"/>
          </a:p>
          <a:p>
            <a:pPr marL="685800" lvl="2" indent="0">
              <a:buNone/>
            </a:pP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delegate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Action</a:t>
            </a: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685800" lvl="2" indent="0">
              <a:buNone/>
            </a:pP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delegate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Action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&lt;in T1&gt;</a:t>
            </a:r>
          </a:p>
          <a:p>
            <a:pPr marL="685800" lvl="2" indent="0">
              <a:buNone/>
            </a:pPr>
            <a:r>
              <a:rPr lang="cs-CZ" dirty="0"/>
              <a:t>…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way</a:t>
            </a:r>
            <a:r>
              <a:rPr lang="cs-CZ" dirty="0"/>
              <a:t> to T16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0EE5C1-0604-C9AD-2945-26E07A82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</a:t>
            </a:r>
            <a:r>
              <a:rPr lang="cs-CZ" dirty="0"/>
              <a:t> and </a:t>
            </a:r>
            <a:r>
              <a:rPr lang="cs-CZ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Action</a:t>
            </a:r>
            <a:r>
              <a:rPr lang="cs-CZ" sz="3600" dirty="0">
                <a:cs typeface="Cascadia Code" panose="020B0609020000020004" pitchFamily="49" charset="0"/>
              </a:rPr>
              <a:t> </a:t>
            </a:r>
            <a:r>
              <a:rPr lang="cs-CZ" dirty="0" err="1"/>
              <a:t>generic</a:t>
            </a:r>
            <a:r>
              <a:rPr lang="cs-CZ" dirty="0"/>
              <a:t> </a:t>
            </a:r>
            <a:r>
              <a:rPr lang="cs-CZ" dirty="0" err="1"/>
              <a:t>delegates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AAFE57-D608-0EE2-E69B-EEFD278183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sz="24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</a:t>
            </a:r>
            <a:r>
              <a:rPr lang="cs-CZ" dirty="0"/>
              <a:t> and </a:t>
            </a:r>
            <a:r>
              <a:rPr lang="cs-CZ" sz="24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Action</a:t>
            </a:r>
            <a:r>
              <a:rPr lang="cs-CZ" dirty="0"/>
              <a:t> are </a:t>
            </a:r>
            <a:r>
              <a:rPr lang="cs-CZ" dirty="0" err="1"/>
              <a:t>extremely</a:t>
            </a:r>
            <a:r>
              <a:rPr lang="cs-CZ" dirty="0"/>
              <a:t> </a:t>
            </a:r>
            <a:r>
              <a:rPr lang="cs-CZ" dirty="0" err="1"/>
              <a:t>general</a:t>
            </a:r>
            <a:r>
              <a:rPr lang="cs-CZ" dirty="0"/>
              <a:t> </a:t>
            </a:r>
            <a:r>
              <a:rPr lang="cs-CZ" dirty="0" err="1"/>
              <a:t>delegates</a:t>
            </a:r>
            <a:endParaRPr lang="cs-CZ" dirty="0"/>
          </a:p>
          <a:p>
            <a:r>
              <a:rPr lang="cs-CZ" dirty="0"/>
              <a:t>in most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cases</a:t>
            </a:r>
            <a:r>
              <a:rPr lang="cs-CZ" dirty="0"/>
              <a:t> </a:t>
            </a:r>
            <a:r>
              <a:rPr lang="cs-CZ" dirty="0" err="1"/>
              <a:t>they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instead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classic</a:t>
            </a:r>
            <a:r>
              <a:rPr lang="cs-CZ" dirty="0"/>
              <a:t> </a:t>
            </a:r>
            <a:r>
              <a:rPr lang="cs-CZ" dirty="0" err="1"/>
              <a:t>delegates</a:t>
            </a:r>
            <a:endParaRPr lang="cs-CZ" dirty="0"/>
          </a:p>
          <a:p>
            <a:pPr lvl="2"/>
            <a:r>
              <a:rPr lang="cs-CZ" dirty="0"/>
              <a:t>not </a:t>
            </a:r>
            <a:r>
              <a:rPr lang="cs-CZ" dirty="0" err="1"/>
              <a:t>possible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sz="1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ref</a:t>
            </a:r>
            <a:r>
              <a:rPr lang="cs-CZ" sz="1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/out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pointer </a:t>
            </a:r>
            <a:r>
              <a:rPr lang="cs-CZ" dirty="0" err="1"/>
              <a:t>parameters</a:t>
            </a:r>
            <a:r>
              <a:rPr lang="cs-CZ" dirty="0"/>
              <a:t> are </a:t>
            </a:r>
            <a:r>
              <a:rPr lang="cs-CZ" dirty="0" err="1"/>
              <a:t>needed</a:t>
            </a:r>
            <a:endParaRPr lang="cs-CZ" dirty="0"/>
          </a:p>
          <a:p>
            <a:r>
              <a:rPr lang="cs-CZ" dirty="0"/>
              <a:t>.NET by </a:t>
            </a:r>
            <a:r>
              <a:rPr lang="cs-CZ" dirty="0" err="1"/>
              <a:t>itself</a:t>
            </a:r>
            <a:r>
              <a:rPr lang="cs-CZ" dirty="0"/>
              <a:t> </a:t>
            </a:r>
            <a:r>
              <a:rPr lang="cs-CZ" dirty="0" err="1"/>
              <a:t>contains</a:t>
            </a:r>
            <a:r>
              <a:rPr lang="cs-CZ" dirty="0"/>
              <a:t> most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delegates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classic</a:t>
            </a:r>
            <a:r>
              <a:rPr lang="cs-CZ" dirty="0"/>
              <a:t> </a:t>
            </a:r>
            <a:r>
              <a:rPr lang="cs-CZ" dirty="0" err="1"/>
              <a:t>form</a:t>
            </a:r>
            <a:endParaRPr lang="cs-CZ" dirty="0"/>
          </a:p>
          <a:p>
            <a:pPr lvl="2"/>
            <a:r>
              <a:rPr lang="cs-CZ" dirty="0" err="1"/>
              <a:t>historical</a:t>
            </a:r>
            <a:r>
              <a:rPr lang="cs-CZ" dirty="0"/>
              <a:t> </a:t>
            </a:r>
            <a:r>
              <a:rPr lang="cs-CZ" dirty="0" err="1"/>
              <a:t>reason</a:t>
            </a:r>
            <a:r>
              <a:rPr lang="cs-CZ" dirty="0"/>
              <a:t> –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C# </a:t>
            </a:r>
            <a:r>
              <a:rPr lang="cs-CZ" dirty="0" err="1"/>
              <a:t>didn‘t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</a:t>
            </a:r>
            <a:r>
              <a:rPr lang="cs-CZ" dirty="0" err="1"/>
              <a:t>generics</a:t>
            </a:r>
            <a:r>
              <a:rPr lang="cs-CZ" dirty="0"/>
              <a:t>, so </a:t>
            </a:r>
            <a:r>
              <a:rPr lang="cs-CZ" sz="1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</a:t>
            </a:r>
            <a:r>
              <a:rPr lang="cs-CZ" dirty="0"/>
              <a:t> and </a:t>
            </a:r>
            <a:r>
              <a:rPr lang="cs-CZ" sz="1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Action</a:t>
            </a:r>
            <a:r>
              <a:rPr lang="cs-CZ" sz="1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/>
              <a:t>didn‘t</a:t>
            </a:r>
            <a:r>
              <a:rPr lang="cs-CZ" dirty="0"/>
              <a:t> </a:t>
            </a:r>
            <a:r>
              <a:rPr lang="cs-CZ" dirty="0" err="1"/>
              <a:t>exist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4114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3757D-8236-F542-6463-4CA7D884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</a:t>
            </a:r>
            <a:r>
              <a:rPr lang="cs-CZ" dirty="0"/>
              <a:t> and </a:t>
            </a:r>
            <a:r>
              <a:rPr lang="cs-CZ" sz="3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Action</a:t>
            </a:r>
            <a:r>
              <a:rPr lang="cs-CZ" dirty="0">
                <a:cs typeface="Cascadia Code" panose="020B0609020000020004" pitchFamily="49" charset="0"/>
              </a:rPr>
              <a:t> – </a:t>
            </a:r>
            <a:r>
              <a:rPr lang="cs-CZ" dirty="0" err="1">
                <a:cs typeface="Cascadia Code" panose="020B0609020000020004" pitchFamily="49" charset="0"/>
              </a:rPr>
              <a:t>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4259B1-5E38-5486-CF5F-AAAE75ADE3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 definice </a:t>
            </a:r>
            <a:r>
              <a:rPr lang="cs-CZ" sz="20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of</a:t>
            </a:r>
            <a:r>
              <a:rPr lang="cs-CZ" sz="20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20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delegate</a:t>
            </a:r>
            <a:r>
              <a:rPr lang="cs-CZ" sz="20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20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variables</a:t>
            </a:r>
            <a:endParaRPr lang="cs-CZ" sz="2000" dirty="0">
              <a:solidFill>
                <a:srgbClr val="008000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cs-CZ" sz="20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20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delegateInt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MethodInt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Action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cs-CZ" sz="20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delegateVoid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MethodVoid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20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</a:t>
            </a:r>
            <a:r>
              <a:rPr lang="cs-CZ" sz="20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delegate</a:t>
            </a:r>
            <a:r>
              <a:rPr lang="cs-CZ" sz="2000" dirty="0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2000" dirty="0" err="1">
                <a:solidFill>
                  <a:srgbClr val="008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calls</a:t>
            </a:r>
            <a:b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2000" b="1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result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20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delegateInt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2000" dirty="0">
                <a:solidFill>
                  <a:srgbClr val="0000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10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20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delegateVoid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2000" dirty="0">
                <a:solidFill>
                  <a:srgbClr val="0000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10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20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20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MethodInt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cs-CZ" sz="20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x) =&gt; x + </a:t>
            </a:r>
            <a:r>
              <a:rPr lang="cs-CZ" sz="2000" dirty="0">
                <a:solidFill>
                  <a:srgbClr val="0000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10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2000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20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MethodVoid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cs-CZ" sz="2000" b="1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x) =&gt; </a:t>
            </a:r>
            <a:r>
              <a:rPr lang="cs-CZ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</a:t>
            </a:r>
            <a:r>
              <a:rPr lang="cs-CZ" sz="20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WriteLine</a:t>
            </a:r>
            <a:r>
              <a:rPr lang="cs-CZ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3742523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22729C-65E1-0562-698B-B3BF139A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28600"/>
            <a:ext cx="8351840" cy="990600"/>
          </a:xfrm>
        </p:spPr>
        <p:txBody>
          <a:bodyPr>
            <a:noAutofit/>
          </a:bodyPr>
          <a:lstStyle/>
          <a:p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dirty="0" err="1"/>
              <a:t>methods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9180E9-8942-737E-E906-15BF6D7CEC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>
            <a:normAutofit fontScale="92500" lnSpcReduction="10000"/>
          </a:bodyPr>
          <a:lstStyle/>
          <a:p>
            <a:r>
              <a:rPr lang="cs-CZ" dirty="0" err="1"/>
              <a:t>allow</a:t>
            </a:r>
            <a:r>
              <a:rPr lang="cs-CZ" dirty="0"/>
              <a:t> </a:t>
            </a:r>
            <a:r>
              <a:rPr lang="cs-CZ" dirty="0" err="1"/>
              <a:t>extending</a:t>
            </a:r>
            <a:r>
              <a:rPr lang="cs-CZ" dirty="0"/>
              <a:t> a type </a:t>
            </a:r>
            <a:r>
              <a:rPr lang="cs-CZ" dirty="0" err="1"/>
              <a:t>without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need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changing</a:t>
            </a:r>
            <a:r>
              <a:rPr lang="cs-CZ" dirty="0"/>
              <a:t> </a:t>
            </a:r>
            <a:r>
              <a:rPr lang="cs-CZ" dirty="0" err="1"/>
              <a:t>it‘s</a:t>
            </a:r>
            <a:r>
              <a:rPr lang="cs-CZ" dirty="0"/>
              <a:t> </a:t>
            </a:r>
            <a:r>
              <a:rPr lang="cs-CZ" dirty="0" err="1"/>
              <a:t>definition</a:t>
            </a:r>
            <a:endParaRPr lang="cs-CZ" dirty="0"/>
          </a:p>
          <a:p>
            <a:r>
              <a:rPr lang="cs-CZ" dirty="0"/>
              <a:t>static </a:t>
            </a:r>
            <a:r>
              <a:rPr lang="cs-CZ" dirty="0" err="1"/>
              <a:t>method</a:t>
            </a:r>
            <a:r>
              <a:rPr lang="cs-CZ" dirty="0"/>
              <a:t> in a static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having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 </a:t>
            </a:r>
            <a:r>
              <a:rPr lang="cs-CZ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this</a:t>
            </a:r>
            <a:r>
              <a:rPr lang="cs-CZ" sz="2400" dirty="0"/>
              <a:t> </a:t>
            </a:r>
            <a:r>
              <a:rPr lang="cs-CZ" dirty="0" err="1"/>
              <a:t>modifier</a:t>
            </a: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/>
            <a:r>
              <a:rPr lang="cs-CZ" sz="2400" dirty="0" err="1">
                <a:cs typeface="Cascadia Code" panose="020B0609020000020004" pitchFamily="49" charset="0"/>
              </a:rPr>
              <a:t>the</a:t>
            </a:r>
            <a:r>
              <a:rPr lang="cs-CZ" sz="2400" dirty="0">
                <a:cs typeface="Cascadia Code" panose="020B0609020000020004" pitchFamily="49" charset="0"/>
              </a:rPr>
              <a:t> </a:t>
            </a:r>
            <a:r>
              <a:rPr lang="cs-CZ" sz="2400" dirty="0" err="1">
                <a:cs typeface="Cascadia Code" panose="020B0609020000020004" pitchFamily="49" charset="0"/>
              </a:rPr>
              <a:t>first</a:t>
            </a:r>
            <a:r>
              <a:rPr lang="cs-CZ" sz="2400" dirty="0">
                <a:cs typeface="Cascadia Code" panose="020B0609020000020004" pitchFamily="49" charset="0"/>
              </a:rPr>
              <a:t> </a:t>
            </a:r>
            <a:r>
              <a:rPr lang="cs-CZ" sz="2400" dirty="0" err="1">
                <a:cs typeface="Cascadia Code" panose="020B0609020000020004" pitchFamily="49" charset="0"/>
              </a:rPr>
              <a:t>parameter</a:t>
            </a:r>
            <a:r>
              <a:rPr lang="cs-CZ" sz="2400" dirty="0">
                <a:cs typeface="Cascadia Code" panose="020B0609020000020004" pitchFamily="49" charset="0"/>
              </a:rPr>
              <a:t> </a:t>
            </a:r>
            <a:r>
              <a:rPr lang="cs-CZ" sz="2400" dirty="0" err="1">
                <a:cs typeface="Cascadia Code" panose="020B0609020000020004" pitchFamily="49" charset="0"/>
              </a:rPr>
              <a:t>is</a:t>
            </a:r>
            <a:r>
              <a:rPr lang="cs-CZ" sz="2400" dirty="0">
                <a:cs typeface="Cascadia Code" panose="020B0609020000020004" pitchFamily="49" charset="0"/>
              </a:rPr>
              <a:t> </a:t>
            </a:r>
            <a:r>
              <a:rPr lang="cs-CZ" sz="2400" dirty="0" err="1">
                <a:cs typeface="Cascadia Code" panose="020B0609020000020004" pitchFamily="49" charset="0"/>
              </a:rPr>
              <a:t>of</a:t>
            </a:r>
            <a:r>
              <a:rPr lang="cs-CZ" sz="2400" dirty="0">
                <a:cs typeface="Cascadia Code" panose="020B0609020000020004" pitchFamily="49" charset="0"/>
              </a:rPr>
              <a:t> </a:t>
            </a:r>
            <a:r>
              <a:rPr lang="cs-CZ" sz="2400" dirty="0" err="1">
                <a:cs typeface="Cascadia Code" panose="020B0609020000020004" pitchFamily="49" charset="0"/>
              </a:rPr>
              <a:t>the</a:t>
            </a:r>
            <a:r>
              <a:rPr lang="cs-CZ" sz="2400" dirty="0">
                <a:cs typeface="Cascadia Code" panose="020B0609020000020004" pitchFamily="49" charset="0"/>
              </a:rPr>
              <a:t> type </a:t>
            </a:r>
            <a:r>
              <a:rPr lang="cs-CZ" sz="2400" dirty="0" err="1">
                <a:cs typeface="Cascadia Code" panose="020B0609020000020004" pitchFamily="49" charset="0"/>
              </a:rPr>
              <a:t>we</a:t>
            </a:r>
            <a:r>
              <a:rPr lang="cs-CZ" sz="2400" dirty="0">
                <a:cs typeface="Cascadia Code" panose="020B0609020000020004" pitchFamily="49" charset="0"/>
              </a:rPr>
              <a:t> are </a:t>
            </a:r>
            <a:r>
              <a:rPr lang="cs-CZ" sz="2400" dirty="0" err="1">
                <a:cs typeface="Cascadia Code" panose="020B0609020000020004" pitchFamily="49" charset="0"/>
              </a:rPr>
              <a:t>extending</a:t>
            </a:r>
            <a:endParaRPr lang="cs-CZ" sz="2400" dirty="0">
              <a:cs typeface="Cascadia Code" panose="020B0609020000020004" pitchFamily="49" charset="0"/>
            </a:endParaRPr>
          </a:p>
          <a:p>
            <a:r>
              <a:rPr lang="cs-CZ" dirty="0" err="1">
                <a:cs typeface="Cascadia Code" panose="020B0609020000020004" pitchFamily="49" charset="0"/>
              </a:rPr>
              <a:t>we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can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also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extend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interfaces</a:t>
            </a:r>
            <a:endParaRPr lang="cs-CZ" dirty="0">
              <a:cs typeface="Cascadia Code" panose="020B0609020000020004" pitchFamily="49" charset="0"/>
            </a:endParaRPr>
          </a:p>
          <a:p>
            <a:pPr lvl="2"/>
            <a:r>
              <a:rPr lang="cs-CZ" dirty="0" err="1">
                <a:cs typeface="Cascadia Code" panose="020B0609020000020004" pitchFamily="49" charset="0"/>
              </a:rPr>
              <a:t>we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add</a:t>
            </a:r>
            <a:r>
              <a:rPr lang="cs-CZ" dirty="0">
                <a:cs typeface="Cascadia Code" panose="020B0609020000020004" pitchFamily="49" charset="0"/>
              </a:rPr>
              <a:t> a </a:t>
            </a:r>
            <a:r>
              <a:rPr lang="cs-CZ" dirty="0" err="1">
                <a:cs typeface="Cascadia Code" panose="020B0609020000020004" pitchFamily="49" charset="0"/>
              </a:rPr>
              <a:t>method</a:t>
            </a:r>
            <a:r>
              <a:rPr lang="cs-CZ" dirty="0">
                <a:cs typeface="Cascadia Code" panose="020B0609020000020004" pitchFamily="49" charset="0"/>
              </a:rPr>
              <a:t> to </a:t>
            </a:r>
            <a:r>
              <a:rPr lang="cs-CZ" dirty="0" err="1">
                <a:cs typeface="Cascadia Code" panose="020B0609020000020004" pitchFamily="49" charset="0"/>
              </a:rPr>
              <a:t>all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the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types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implementing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given</a:t>
            </a:r>
            <a:r>
              <a:rPr lang="cs-CZ" dirty="0">
                <a:cs typeface="Cascadia Code" panose="020B0609020000020004" pitchFamily="49" charset="0"/>
              </a:rPr>
              <a:t> interface</a:t>
            </a:r>
          </a:p>
          <a:p>
            <a:r>
              <a:rPr lang="cs-CZ" dirty="0" err="1">
                <a:cs typeface="Cascadia Code" panose="020B0609020000020004" pitchFamily="49" charset="0"/>
              </a:rPr>
              <a:t>extension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method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is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called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like</a:t>
            </a:r>
            <a:r>
              <a:rPr lang="cs-CZ" dirty="0">
                <a:cs typeface="Cascadia Code" panose="020B0609020000020004" pitchFamily="49" charset="0"/>
              </a:rPr>
              <a:t> any </a:t>
            </a:r>
            <a:r>
              <a:rPr lang="cs-CZ" dirty="0" err="1">
                <a:cs typeface="Cascadia Code" panose="020B0609020000020004" pitchFamily="49" charset="0"/>
              </a:rPr>
              <a:t>other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method</a:t>
            </a:r>
            <a:endParaRPr lang="cs-CZ" dirty="0">
              <a:cs typeface="Cascadia Code" panose="020B0609020000020004" pitchFamily="49" charset="0"/>
            </a:endParaRPr>
          </a:p>
          <a:p>
            <a:r>
              <a:rPr lang="cs-CZ" dirty="0" err="1">
                <a:cs typeface="Cascadia Code" panose="020B0609020000020004" pitchFamily="49" charset="0"/>
              </a:rPr>
              <a:t>if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the</a:t>
            </a:r>
            <a:r>
              <a:rPr lang="cs-CZ" dirty="0">
                <a:cs typeface="Cascadia Code" panose="020B0609020000020004" pitchFamily="49" charset="0"/>
              </a:rPr>
              <a:t> type </a:t>
            </a:r>
            <a:r>
              <a:rPr lang="cs-CZ" dirty="0" err="1">
                <a:cs typeface="Cascadia Code" panose="020B0609020000020004" pitchFamily="49" charset="0"/>
              </a:rPr>
              <a:t>already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contains</a:t>
            </a:r>
            <a:r>
              <a:rPr lang="cs-CZ" dirty="0">
                <a:cs typeface="Cascadia Code" panose="020B0609020000020004" pitchFamily="49" charset="0"/>
              </a:rPr>
              <a:t> a </a:t>
            </a:r>
            <a:r>
              <a:rPr lang="cs-CZ" dirty="0" err="1">
                <a:cs typeface="Cascadia Code" panose="020B0609020000020004" pitchFamily="49" charset="0"/>
              </a:rPr>
              <a:t>method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with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the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same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signature</a:t>
            </a:r>
            <a:r>
              <a:rPr lang="cs-CZ" dirty="0">
                <a:cs typeface="Cascadia Code" panose="020B0609020000020004" pitchFamily="49" charset="0"/>
              </a:rPr>
              <a:t>, such </a:t>
            </a:r>
            <a:r>
              <a:rPr lang="cs-CZ" dirty="0" err="1">
                <a:cs typeface="Cascadia Code" panose="020B0609020000020004" pitchFamily="49" charset="0"/>
              </a:rPr>
              <a:t>method</a:t>
            </a:r>
            <a:r>
              <a:rPr lang="cs-CZ" dirty="0">
                <a:cs typeface="Cascadia Code" panose="020B0609020000020004" pitchFamily="49" charset="0"/>
              </a:rPr>
              <a:t> has </a:t>
            </a:r>
            <a:r>
              <a:rPr lang="cs-CZ" dirty="0" err="1">
                <a:cs typeface="Cascadia Code" panose="020B0609020000020004" pitchFamily="49" charset="0"/>
              </a:rPr>
              <a:t>higher</a:t>
            </a:r>
            <a:r>
              <a:rPr lang="cs-CZ" dirty="0">
                <a:cs typeface="Cascadia Code" panose="020B0609020000020004" pitchFamily="49" charset="0"/>
              </a:rPr>
              <a:t> priority and </a:t>
            </a:r>
            <a:r>
              <a:rPr lang="cs-CZ" dirty="0" err="1">
                <a:cs typeface="Cascadia Code" panose="020B0609020000020004" pitchFamily="49" charset="0"/>
              </a:rPr>
              <a:t>extension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method</a:t>
            </a:r>
            <a:r>
              <a:rPr lang="cs-CZ" dirty="0">
                <a:cs typeface="Cascadia Code" panose="020B0609020000020004" pitchFamily="49" charset="0"/>
              </a:rPr>
              <a:t> has to </a:t>
            </a:r>
            <a:r>
              <a:rPr lang="cs-CZ" dirty="0" err="1">
                <a:cs typeface="Cascadia Code" panose="020B0609020000020004" pitchFamily="49" charset="0"/>
              </a:rPr>
              <a:t>be</a:t>
            </a:r>
            <a:r>
              <a:rPr lang="cs-CZ" dirty="0">
                <a:cs typeface="Cascadia Code" panose="020B0609020000020004" pitchFamily="49" charset="0"/>
              </a:rPr>
              <a:t> </a:t>
            </a:r>
            <a:r>
              <a:rPr lang="cs-CZ" dirty="0" err="1">
                <a:cs typeface="Cascadia Code" panose="020B0609020000020004" pitchFamily="49" charset="0"/>
              </a:rPr>
              <a:t>called</a:t>
            </a:r>
            <a:r>
              <a:rPr lang="cs-CZ" dirty="0">
                <a:cs typeface="Cascadia Code" panose="020B0609020000020004" pitchFamily="49" charset="0"/>
              </a:rPr>
              <a:t> via </a:t>
            </a:r>
            <a:r>
              <a:rPr lang="cs-CZ" dirty="0" err="1">
                <a:cs typeface="Cascadia Code" panose="020B0609020000020004" pitchFamily="49" charset="0"/>
              </a:rPr>
              <a:t>its</a:t>
            </a:r>
            <a:r>
              <a:rPr lang="cs-CZ" dirty="0">
                <a:cs typeface="Cascadia Code" panose="020B0609020000020004" pitchFamily="49" charset="0"/>
              </a:rPr>
              <a:t> static </a:t>
            </a:r>
            <a:r>
              <a:rPr lang="cs-CZ" dirty="0" err="1">
                <a:cs typeface="Cascadia Code" panose="020B0609020000020004" pitchFamily="49" charset="0"/>
              </a:rPr>
              <a:t>class</a:t>
            </a:r>
            <a:endParaRPr lang="cs-CZ" dirty="0">
              <a:cs typeface="Cascadia Code" panose="020B0609020000020004" pitchFamily="49" charset="0"/>
            </a:endParaRPr>
          </a:p>
          <a:p>
            <a:endParaRPr lang="cs-CZ" dirty="0"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51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F8FE57-A5ED-1AED-12FE-2A6522CE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–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2FAE7C-3A37-8CA1-923B-882968591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static </a:t>
            </a:r>
            <a:r>
              <a:rPr lang="cs-CZ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StringExtension</a:t>
            </a:r>
            <a:endParaRPr lang="cs-CZ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en-US" sz="18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solidFill>
                  <a:srgbClr val="A52A2A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static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IsSentence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1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this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s)</a:t>
            </a:r>
            <a:b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{</a:t>
            </a:r>
            <a:b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  <a:r>
              <a:rPr lang="en-US" sz="1800" dirty="0">
                <a:solidFill>
                  <a:srgbClr val="00008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s.</a:t>
            </a:r>
            <a:r>
              <a:rPr lang="en-US" sz="18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Contains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 "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);      </a:t>
            </a:r>
            <a:b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}</a:t>
            </a:r>
            <a:b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49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1294EB-6E24-E440-E3CE-A2858723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Anonymous </a:t>
            </a:r>
            <a:r>
              <a:rPr lang="cs-CZ" dirty="0" err="1"/>
              <a:t>types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E9E8AF-CEF7-C12D-5912-63C1824F83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simple</a:t>
            </a:r>
            <a:r>
              <a:rPr lang="cs-CZ" dirty="0"/>
              <a:t> </a:t>
            </a:r>
            <a:r>
              <a:rPr lang="cs-CZ" dirty="0" err="1"/>
              <a:t>classes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fly</a:t>
            </a:r>
            <a:r>
              <a:rPr lang="cs-CZ" dirty="0"/>
              <a:t> by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compiler</a:t>
            </a:r>
            <a:r>
              <a:rPr lang="cs-CZ" dirty="0"/>
              <a:t> in </a:t>
            </a:r>
            <a:r>
              <a:rPr lang="cs-CZ" dirty="0" err="1"/>
              <a:t>order</a:t>
            </a:r>
            <a:r>
              <a:rPr lang="cs-CZ" dirty="0"/>
              <a:t> to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values</a:t>
            </a:r>
            <a:r>
              <a:rPr lang="cs-CZ" dirty="0"/>
              <a:t> in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organized</a:t>
            </a:r>
            <a:r>
              <a:rPr lang="cs-CZ" dirty="0"/>
              <a:t> </a:t>
            </a:r>
            <a:r>
              <a:rPr lang="cs-CZ" dirty="0" err="1"/>
              <a:t>way</a:t>
            </a:r>
            <a:endParaRPr lang="cs-CZ" dirty="0"/>
          </a:p>
          <a:p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inferred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assigned</a:t>
            </a:r>
            <a:r>
              <a:rPr lang="cs-CZ" dirty="0"/>
              <a:t> </a:t>
            </a:r>
            <a:r>
              <a:rPr lang="cs-CZ" dirty="0" err="1"/>
              <a:t>literals</a:t>
            </a:r>
            <a:endParaRPr lang="cs-CZ" dirty="0"/>
          </a:p>
          <a:p>
            <a:r>
              <a:rPr lang="cs-CZ" dirty="0" err="1"/>
              <a:t>immutable</a:t>
            </a:r>
            <a:r>
              <a:rPr lang="cs-CZ" dirty="0"/>
              <a:t> – </a:t>
            </a:r>
            <a:r>
              <a:rPr lang="cs-CZ" dirty="0" err="1"/>
              <a:t>read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!</a:t>
            </a:r>
          </a:p>
          <a:p>
            <a:r>
              <a:rPr lang="cs-CZ" b="1" dirty="0"/>
              <a:t>var</a:t>
            </a:r>
            <a:r>
              <a:rPr lang="cs-CZ" dirty="0"/>
              <a:t> </a:t>
            </a:r>
            <a:r>
              <a:rPr lang="cs-CZ" dirty="0" err="1"/>
              <a:t>keyword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as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generated</a:t>
            </a:r>
            <a:r>
              <a:rPr lang="cs-CZ" dirty="0"/>
              <a:t> type has no </a:t>
            </a:r>
            <a:r>
              <a:rPr lang="cs-CZ" dirty="0" err="1"/>
              <a:t>name</a:t>
            </a:r>
            <a:r>
              <a:rPr lang="cs-CZ" dirty="0"/>
              <a:t> (= </a:t>
            </a:r>
            <a:r>
              <a:rPr lang="cs-CZ" dirty="0" err="1"/>
              <a:t>anonymous</a:t>
            </a:r>
            <a:r>
              <a:rPr lang="cs-CZ" dirty="0"/>
              <a:t>)</a:t>
            </a:r>
          </a:p>
          <a:p>
            <a:pPr marL="0" indent="0">
              <a:buNone/>
            </a:pPr>
            <a:endParaRPr lang="cs-CZ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rgbClr val="00008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var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person = </a:t>
            </a:r>
            <a:r>
              <a:rPr lang="cs-CZ" sz="1600" b="1" dirty="0" err="1">
                <a:solidFill>
                  <a:srgbClr val="008B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new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{ Name = </a:t>
            </a:r>
            <a:r>
              <a:rPr lang="cs-CZ" sz="160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"John"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Surname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160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cs-CZ" sz="160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Doe</a:t>
            </a:r>
            <a:r>
              <a:rPr lang="cs-CZ" sz="160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Age = </a:t>
            </a:r>
            <a:r>
              <a:rPr lang="cs-CZ" sz="1600" dirty="0">
                <a:solidFill>
                  <a:srgbClr val="0000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25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};</a:t>
            </a:r>
          </a:p>
          <a:p>
            <a:pPr marL="0" indent="0">
              <a:buNone/>
            </a:pPr>
            <a:endParaRPr lang="cs-CZ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person.Name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160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"Pepa"</a:t>
            </a:r>
            <a:r>
              <a:rPr lang="cs-CZ" sz="1600" dirty="0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  </a:t>
            </a:r>
            <a:r>
              <a:rPr lang="cs-CZ" sz="1600" dirty="0">
                <a:solidFill>
                  <a:srgbClr val="00B05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600" dirty="0" err="1">
                <a:solidFill>
                  <a:srgbClr val="00B05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won‘t</a:t>
            </a:r>
            <a:r>
              <a:rPr lang="cs-CZ" sz="1600" dirty="0">
                <a:solidFill>
                  <a:srgbClr val="00B05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work</a:t>
            </a:r>
            <a:r>
              <a:rPr lang="cs-CZ" sz="1600" dirty="0">
                <a:solidFill>
                  <a:srgbClr val="00B05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cs-CZ" sz="1600" dirty="0" err="1">
                <a:solidFill>
                  <a:srgbClr val="00B05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r>
              <a:rPr lang="cs-CZ" sz="1600" dirty="0">
                <a:solidFill>
                  <a:srgbClr val="00B05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only</a:t>
            </a:r>
            <a:r>
              <a:rPr lang="cs-CZ" sz="1600" dirty="0">
                <a:solidFill>
                  <a:srgbClr val="00B05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!</a:t>
            </a:r>
            <a:endParaRPr lang="cs-CZ" sz="1600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2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try</a:t>
            </a:r>
            <a:r>
              <a:rPr lang="cs-CZ" dirty="0"/>
              <a:t> </a:t>
            </a:r>
            <a:r>
              <a:rPr lang="cs-CZ" dirty="0" err="1"/>
              <a:t>statement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3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exception</a:t>
            </a:r>
            <a:r>
              <a:rPr lang="cs-CZ" dirty="0"/>
              <a:t> </a:t>
            </a:r>
            <a:r>
              <a:rPr lang="cs-CZ" dirty="0" err="1"/>
              <a:t>handling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b="1" dirty="0" err="1"/>
              <a:t>try</a:t>
            </a:r>
            <a:r>
              <a:rPr lang="cs-CZ" dirty="0"/>
              <a:t> </a:t>
            </a:r>
            <a:r>
              <a:rPr lang="cs-CZ" dirty="0" err="1"/>
              <a:t>statement</a:t>
            </a:r>
            <a:endParaRPr lang="cs-CZ" dirty="0"/>
          </a:p>
          <a:p>
            <a:pPr lvl="1"/>
            <a:r>
              <a:rPr lang="cs-CZ" sz="19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try</a:t>
            </a:r>
            <a:r>
              <a:rPr lang="cs-CZ" sz="19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cs-CZ" sz="19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catch</a:t>
            </a:r>
            <a:endParaRPr lang="cs-CZ" sz="19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/>
            <a:r>
              <a:rPr lang="cs-CZ" dirty="0" err="1"/>
              <a:t>try</a:t>
            </a:r>
            <a:r>
              <a:rPr lang="cs-CZ" dirty="0"/>
              <a:t> to do </a:t>
            </a:r>
            <a:r>
              <a:rPr lang="cs-CZ" dirty="0" err="1"/>
              <a:t>something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catch</a:t>
            </a:r>
            <a:r>
              <a:rPr lang="cs-CZ" dirty="0"/>
              <a:t> </a:t>
            </a:r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occurs</a:t>
            </a:r>
            <a:endParaRPr lang="cs-CZ" dirty="0"/>
          </a:p>
          <a:p>
            <a:pPr lvl="1"/>
            <a:r>
              <a:rPr lang="cs-CZ" sz="19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try</a:t>
            </a:r>
            <a:r>
              <a:rPr lang="cs-CZ" sz="19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cs-CZ" sz="19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catch</a:t>
            </a:r>
            <a:r>
              <a:rPr lang="cs-CZ" sz="19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cs-CZ" sz="19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finally</a:t>
            </a:r>
            <a:endParaRPr lang="cs-CZ" sz="19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/>
            <a:r>
              <a:rPr lang="cs-CZ" dirty="0" err="1"/>
              <a:t>try</a:t>
            </a:r>
            <a:r>
              <a:rPr lang="cs-CZ" dirty="0"/>
              <a:t> to do </a:t>
            </a:r>
            <a:r>
              <a:rPr lang="cs-CZ" dirty="0" err="1"/>
              <a:t>something</a:t>
            </a:r>
            <a:r>
              <a:rPr lang="cs-CZ" dirty="0"/>
              <a:t>, </a:t>
            </a:r>
            <a:r>
              <a:rPr lang="cs-CZ" dirty="0" err="1"/>
              <a:t>catch</a:t>
            </a:r>
            <a:r>
              <a:rPr lang="cs-CZ" dirty="0"/>
              <a:t> </a:t>
            </a:r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occurs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ALWAYS do </a:t>
            </a:r>
            <a:r>
              <a:rPr lang="cs-CZ" dirty="0" err="1"/>
              <a:t>what</a:t>
            </a:r>
            <a:r>
              <a:rPr lang="cs-CZ" dirty="0"/>
              <a:t>‘s </a:t>
            </a:r>
            <a:r>
              <a:rPr lang="cs-CZ" dirty="0" err="1"/>
              <a:t>specified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finally</a:t>
            </a:r>
            <a:endParaRPr lang="cs-CZ" dirty="0"/>
          </a:p>
          <a:p>
            <a:pPr lvl="1"/>
            <a:r>
              <a:rPr lang="cs-CZ" sz="19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try</a:t>
            </a:r>
            <a:r>
              <a:rPr lang="cs-CZ" sz="19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cs-CZ" sz="19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finally</a:t>
            </a:r>
            <a:endParaRPr lang="cs-CZ" sz="19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2"/>
            <a:r>
              <a:rPr lang="cs-CZ" dirty="0" err="1"/>
              <a:t>try</a:t>
            </a:r>
            <a:r>
              <a:rPr lang="cs-CZ" dirty="0"/>
              <a:t> to do </a:t>
            </a:r>
            <a:r>
              <a:rPr lang="cs-CZ" dirty="0" err="1"/>
              <a:t>something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ALWAYS do </a:t>
            </a:r>
            <a:r>
              <a:rPr lang="cs-CZ" dirty="0" err="1"/>
              <a:t>what</a:t>
            </a:r>
            <a:r>
              <a:rPr lang="cs-CZ" dirty="0"/>
              <a:t>‘s </a:t>
            </a:r>
            <a:r>
              <a:rPr lang="cs-CZ" dirty="0" err="1"/>
              <a:t>specified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finally</a:t>
            </a:r>
            <a:r>
              <a:rPr lang="cs-CZ" dirty="0"/>
              <a:t> – </a:t>
            </a:r>
            <a:r>
              <a:rPr lang="cs-CZ" dirty="0" err="1"/>
              <a:t>exceptions</a:t>
            </a:r>
            <a:r>
              <a:rPr lang="cs-CZ" dirty="0"/>
              <a:t> are </a:t>
            </a:r>
            <a:r>
              <a:rPr lang="cs-CZ" dirty="0" err="1"/>
              <a:t>thrown</a:t>
            </a:r>
            <a:r>
              <a:rPr lang="cs-CZ" dirty="0"/>
              <a:t> </a:t>
            </a:r>
            <a:r>
              <a:rPr lang="cs-CZ" dirty="0" err="1"/>
              <a:t>after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run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finally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completed</a:t>
            </a:r>
            <a:endParaRPr lang="cs-CZ" dirty="0"/>
          </a:p>
          <a:p>
            <a:r>
              <a:rPr lang="cs-CZ" dirty="0" err="1"/>
              <a:t>exceptions</a:t>
            </a:r>
            <a:r>
              <a:rPr lang="cs-CZ" dirty="0"/>
              <a:t> are </a:t>
            </a:r>
            <a:r>
              <a:rPr lang="cs-CZ" dirty="0" err="1"/>
              <a:t>catched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bottom</a:t>
            </a:r>
            <a:r>
              <a:rPr lang="cs-CZ" dirty="0"/>
              <a:t> to top</a:t>
            </a:r>
          </a:p>
          <a:p>
            <a:pPr lvl="2"/>
            <a:r>
              <a:rPr lang="cs-CZ" sz="19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FileNotFoundException</a:t>
            </a:r>
            <a:r>
              <a:rPr lang="cs-CZ" sz="19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&gt; </a:t>
            </a:r>
            <a:r>
              <a:rPr lang="cs-CZ" sz="19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IOException</a:t>
            </a:r>
            <a:r>
              <a:rPr lang="cs-CZ" sz="19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&gt; </a:t>
            </a:r>
            <a:r>
              <a:rPr lang="cs-CZ" sz="19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SystemException</a:t>
            </a:r>
            <a:r>
              <a:rPr lang="cs-CZ" sz="19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&gt; </a:t>
            </a:r>
            <a:r>
              <a:rPr lang="cs-CZ" sz="19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Exception</a:t>
            </a:r>
            <a:endParaRPr lang="cs-CZ" sz="19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cs-CZ" dirty="0" err="1"/>
              <a:t>there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more </a:t>
            </a:r>
            <a:r>
              <a:rPr lang="cs-CZ" dirty="0" err="1"/>
              <a:t>than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catch</a:t>
            </a:r>
            <a:r>
              <a:rPr lang="cs-CZ" dirty="0"/>
              <a:t> </a:t>
            </a:r>
            <a:r>
              <a:rPr lang="cs-CZ" dirty="0" err="1"/>
              <a:t>section</a:t>
            </a:r>
            <a:endParaRPr lang="cs-CZ" dirty="0"/>
          </a:p>
          <a:p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try</a:t>
            </a:r>
            <a:r>
              <a:rPr lang="cs-CZ" dirty="0"/>
              <a:t>/</a:t>
            </a:r>
            <a:r>
              <a:rPr lang="cs-CZ" sz="36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catch</a:t>
            </a:r>
            <a:r>
              <a:rPr lang="cs-CZ" dirty="0"/>
              <a:t> </a:t>
            </a:r>
            <a:r>
              <a:rPr lang="cs-CZ" dirty="0" err="1"/>
              <a:t>Statement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 fontScale="47500" lnSpcReduction="20000"/>
          </a:bodyPr>
          <a:lstStyle/>
          <a:p>
            <a:pPr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class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ExceptionTest</a:t>
            </a: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public static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[]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{</a:t>
            </a:r>
          </a:p>
          <a:p>
            <a:pPr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try</a:t>
            </a: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{</a:t>
            </a:r>
          </a:p>
          <a:p>
            <a:pPr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  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Console.WriteLine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[0]);</a:t>
            </a:r>
          </a:p>
          <a:p>
            <a:pPr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  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Console.WriteLine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[1]);</a:t>
            </a:r>
          </a:p>
          <a:p>
            <a:pPr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		   }</a:t>
            </a:r>
          </a:p>
          <a:p>
            <a:pPr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</a:t>
            </a:r>
            <a:r>
              <a:rPr lang="cs-CZ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// </a:t>
            </a:r>
            <a:r>
              <a:rPr lang="cs-CZ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catch</a:t>
            </a:r>
            <a:r>
              <a:rPr lang="cs-CZ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cs-CZ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Exception</a:t>
            </a:r>
            <a:r>
              <a:rPr lang="cs-CZ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e) </a:t>
            </a:r>
            <a:r>
              <a:rPr lang="cs-CZ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will</a:t>
            </a:r>
            <a:r>
              <a:rPr lang="cs-CZ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work</a:t>
            </a:r>
            <a:r>
              <a:rPr lang="cs-CZ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too</a:t>
            </a:r>
            <a:endParaRPr lang="cs-CZ" dirty="0">
              <a:solidFill>
                <a:srgbClr val="00B05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catch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IndexOutOfRangeException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e)</a:t>
            </a:r>
          </a:p>
          <a:p>
            <a:pPr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{</a:t>
            </a:r>
          </a:p>
          <a:p>
            <a:pPr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   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Console.WriteLine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e.Message</a:t>
            </a: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  <a:p>
            <a:pPr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}</a:t>
            </a:r>
          </a:p>
          <a:p>
            <a:pPr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     }</a:t>
            </a:r>
          </a:p>
          <a:p>
            <a:pPr>
              <a:buNone/>
            </a:pPr>
            <a:r>
              <a:rPr lang="cs-CZ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try</a:t>
            </a:r>
            <a:r>
              <a:rPr lang="cs-CZ" dirty="0"/>
              <a:t>/</a:t>
            </a:r>
            <a:r>
              <a:rPr lang="cs-CZ" sz="36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catch</a:t>
            </a:r>
            <a:r>
              <a:rPr lang="cs-CZ" dirty="0"/>
              <a:t>/</a:t>
            </a:r>
            <a:r>
              <a:rPr lang="cs-CZ" sz="36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finally</a:t>
            </a:r>
            <a:r>
              <a:rPr lang="cs-CZ" dirty="0"/>
              <a:t> </a:t>
            </a:r>
            <a:r>
              <a:rPr lang="cs-CZ" dirty="0" err="1"/>
              <a:t>statement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8604448" cy="4925144"/>
          </a:xfrm>
        </p:spPr>
        <p:txBody>
          <a:bodyPr numCol="1">
            <a:noAutofit/>
          </a:bodyPr>
          <a:lstStyle/>
          <a:p>
            <a:pPr>
              <a:buNone/>
            </a:pP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SerialPort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serial =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ne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w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SerialPort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("COM3");</a:t>
            </a:r>
          </a:p>
          <a:p>
            <a:pPr>
              <a:buNone/>
            </a:pPr>
            <a:endParaRPr lang="cs-CZ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try</a:t>
            </a:r>
            <a:endParaRPr lang="cs-CZ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serial.Open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serial.WriteLine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(„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Hi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");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            </a:t>
            </a:r>
          </a:p>
          <a:p>
            <a:pPr>
              <a:buNone/>
            </a:pP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catch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Exception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e)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buNone/>
            </a:pPr>
            <a:r>
              <a:rPr lang="fr-F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Console.WriteLine(„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I just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caught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this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exception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r>
              <a:rPr lang="fr-FR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" + e.Message);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>
              <a:buNone/>
            </a:pP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finally</a:t>
            </a:r>
            <a:endParaRPr lang="cs-CZ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serial.IsOpen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cs-CZ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serial.Close</a:t>
            </a: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buNone/>
            </a:pPr>
            <a:r>
              <a:rPr lang="cs-CZ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>
              <a:buNone/>
            </a:pPr>
            <a:endParaRPr lang="cs-CZ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AE497-7318-D731-C08B-8A198B6C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6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using</a:t>
            </a:r>
            <a:r>
              <a:rPr lang="cs-CZ" dirty="0"/>
              <a:t> </a:t>
            </a:r>
            <a:r>
              <a:rPr lang="cs-CZ" dirty="0" err="1"/>
              <a:t>statement</a:t>
            </a: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13844B-450D-0E10-8199-EE52BA677A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allows</a:t>
            </a:r>
            <a:r>
              <a:rPr lang="cs-CZ" dirty="0"/>
              <a:t> </a:t>
            </a:r>
            <a:r>
              <a:rPr lang="cs-CZ" dirty="0" err="1"/>
              <a:t>automatic</a:t>
            </a:r>
            <a:r>
              <a:rPr lang="cs-CZ" dirty="0"/>
              <a:t> </a:t>
            </a:r>
            <a:r>
              <a:rPr lang="cs-CZ" dirty="0" err="1"/>
              <a:t>removal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objects</a:t>
            </a:r>
            <a:r>
              <a:rPr lang="cs-CZ" dirty="0"/>
              <a:t> </a:t>
            </a:r>
            <a:r>
              <a:rPr lang="cs-CZ" dirty="0" err="1"/>
              <a:t>implementing</a:t>
            </a:r>
            <a:r>
              <a:rPr lang="cs-CZ" dirty="0"/>
              <a:t> </a:t>
            </a:r>
            <a:r>
              <a:rPr lang="cs-CZ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IDisposable</a:t>
            </a: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cs-CZ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using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instead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try</a:t>
            </a:r>
            <a:r>
              <a:rPr lang="cs-CZ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cs-CZ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finally</a:t>
            </a:r>
            <a:endParaRPr lang="cs-CZ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3745728F-A95B-1A5C-93EF-4D319B6E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158872"/>
              </p:ext>
            </p:extLst>
          </p:nvPr>
        </p:nvGraphicFramePr>
        <p:xfrm>
          <a:off x="683568" y="3284984"/>
          <a:ext cx="7847784" cy="3096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3892">
                  <a:extLst>
                    <a:ext uri="{9D8B030D-6E8A-4147-A177-3AD203B41FA5}">
                      <a16:colId xmlns:a16="http://schemas.microsoft.com/office/drawing/2014/main" val="895378954"/>
                    </a:ext>
                  </a:extLst>
                </a:gridCol>
                <a:gridCol w="3923892">
                  <a:extLst>
                    <a:ext uri="{9D8B030D-6E8A-4147-A177-3AD203B41FA5}">
                      <a16:colId xmlns:a16="http://schemas.microsoft.com/office/drawing/2014/main" val="29859849"/>
                    </a:ext>
                  </a:extLst>
                </a:gridCol>
              </a:tblGrid>
              <a:tr h="3096344">
                <a:tc>
                  <a:txBody>
                    <a:bodyPr/>
                    <a:lstStyle/>
                    <a:p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StreamReader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reader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=   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    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File.OpenText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("file.txt");</a:t>
                      </a:r>
                    </a:p>
                    <a:p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try</a:t>
                      </a:r>
                      <a:endParaRPr lang="cs-CZ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{</a:t>
                      </a:r>
                    </a:p>
                    <a:p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...</a:t>
                      </a:r>
                    </a:p>
                    <a:p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}</a:t>
                      </a:r>
                    </a:p>
                    <a:p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finally</a:t>
                      </a:r>
                      <a:endParaRPr lang="cs-CZ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  <a:p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{</a:t>
                      </a:r>
                    </a:p>
                    <a:p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if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(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reader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!= 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null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                  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               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reader.Dispose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();</a:t>
                      </a:r>
                    </a:p>
                    <a:p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using (</a:t>
                      </a:r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StreamReader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reader =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    </a:t>
                      </a:r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File.OpenText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("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file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.txt"))</a:t>
                      </a:r>
                    </a:p>
                    <a:p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{</a:t>
                      </a:r>
                    </a:p>
                    <a:p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...</a:t>
                      </a:r>
                    </a:p>
                    <a:p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}</a:t>
                      </a:r>
                      <a:endParaRPr lang="cs-CZ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3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96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279832" cy="990600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Passing</a:t>
            </a:r>
            <a:r>
              <a:rPr lang="cs-CZ" dirty="0"/>
              <a:t> </a:t>
            </a:r>
            <a:r>
              <a:rPr lang="cs-CZ" dirty="0" err="1"/>
              <a:t>Variable</a:t>
            </a:r>
            <a:r>
              <a:rPr lang="cs-CZ" dirty="0"/>
              <a:t> by </a:t>
            </a:r>
            <a:r>
              <a:rPr lang="cs-CZ" dirty="0" err="1"/>
              <a:t>Value</a:t>
            </a:r>
            <a:r>
              <a:rPr lang="cs-CZ" dirty="0"/>
              <a:t> vs. Reference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8604448" cy="4925144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XSquared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x) 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x *=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Console.WriteLine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(x);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>
              <a:buNone/>
            </a:pPr>
            <a:endParaRPr lang="cs-CZ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static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 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x = 5;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Console.WriteLine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(x);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output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5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XSquared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(x);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output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25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Console.WriteLine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(x);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output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5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>
              <a:buNone/>
            </a:pPr>
            <a:endParaRPr lang="cs-CZ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XSquared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ref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x) 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x *=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Console.WriteLine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(x);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>
              <a:buNone/>
            </a:pPr>
            <a:endParaRPr lang="cs-CZ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public static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 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x = 5;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Console.WriteLine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(x);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output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5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XSquared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ref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x);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output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25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Console.WriteLine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(x);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</a:t>
            </a:r>
            <a:r>
              <a:rPr lang="cs-CZ" sz="1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output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cs-CZ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25</a:t>
            </a:r>
          </a:p>
          <a:p>
            <a:pPr>
              <a:buNone/>
            </a:pP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>
              <a:buNone/>
            </a:pPr>
            <a:endParaRPr lang="cs-CZ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4C6C99-0332-3B9F-C65C-470AAA5B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Null-conditional</a:t>
            </a:r>
            <a:r>
              <a:rPr lang="cs-CZ" dirty="0"/>
              <a:t> </a:t>
            </a:r>
            <a:r>
              <a:rPr lang="cs-CZ" dirty="0" err="1"/>
              <a:t>operators</a:t>
            </a:r>
            <a:r>
              <a:rPr lang="cs-CZ" dirty="0"/>
              <a:t> </a:t>
            </a:r>
            <a:r>
              <a:rPr lang="cs-CZ" sz="4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?.</a:t>
            </a:r>
            <a:r>
              <a:rPr lang="cs-CZ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/>
              <a:t>and </a:t>
            </a:r>
            <a:r>
              <a:rPr lang="cs-CZ" sz="4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?[]</a:t>
            </a:r>
            <a:endParaRPr lang="cs-CZ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487640-018D-2D9C-8B96-13B6BBFF6B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a</a:t>
            </a:r>
            <a:r>
              <a:rPr lang="en-US" dirty="0"/>
              <a:t> null-conditional operator applies a member access (</a:t>
            </a:r>
            <a:r>
              <a:rPr lang="en-US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?.</a:t>
            </a:r>
            <a:r>
              <a:rPr lang="en-US" dirty="0"/>
              <a:t>) or element access (</a:t>
            </a:r>
            <a:r>
              <a:rPr lang="en-US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?[]</a:t>
            </a:r>
            <a:r>
              <a:rPr lang="en-US" dirty="0"/>
              <a:t>) operation to its operand only if that operand evaluates to non-null</a:t>
            </a:r>
            <a:endParaRPr lang="cs-CZ" dirty="0"/>
          </a:p>
          <a:p>
            <a:pPr lvl="1"/>
            <a:r>
              <a:rPr lang="en-US" dirty="0"/>
              <a:t> otherwise, it returns null.</a:t>
            </a:r>
          </a:p>
          <a:p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null</a:t>
            </a:r>
            <a:r>
              <a:rPr lang="cs-CZ" dirty="0"/>
              <a:t>, </a:t>
            </a:r>
            <a:r>
              <a:rPr lang="cs-CZ" dirty="0" err="1"/>
              <a:t>then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result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sz="24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a?.x</a:t>
            </a:r>
            <a:r>
              <a:rPr lang="cs-CZ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a?[x]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null</a:t>
            </a:r>
            <a:endParaRPr lang="cs-CZ" dirty="0"/>
          </a:p>
          <a:p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not </a:t>
            </a:r>
            <a:r>
              <a:rPr lang="cs-CZ" dirty="0" err="1"/>
              <a:t>null</a:t>
            </a:r>
            <a:r>
              <a:rPr lang="cs-CZ" dirty="0"/>
              <a:t>, </a:t>
            </a:r>
            <a:r>
              <a:rPr lang="cs-CZ" dirty="0" err="1"/>
              <a:t>then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result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sz="24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a?.x</a:t>
            </a:r>
            <a:r>
              <a:rPr lang="cs-CZ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a?[x]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sz="24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a.x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a[x]</a:t>
            </a:r>
            <a:endParaRPr lang="cs-CZ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6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6F3FF9-3CB5-8257-5FB0-C4253819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Null-coalescing</a:t>
            </a:r>
            <a:r>
              <a:rPr lang="cs-CZ" dirty="0"/>
              <a:t> </a:t>
            </a:r>
            <a:r>
              <a:rPr lang="cs-CZ" dirty="0" err="1"/>
              <a:t>operators</a:t>
            </a:r>
            <a:r>
              <a:rPr lang="cs-CZ" dirty="0"/>
              <a:t> </a:t>
            </a:r>
            <a:r>
              <a:rPr lang="cs-CZ" sz="4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??</a:t>
            </a:r>
            <a:r>
              <a:rPr lang="cs-CZ" sz="4000" dirty="0"/>
              <a:t> and</a:t>
            </a:r>
            <a:r>
              <a:rPr lang="cs-CZ" sz="4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??=</a:t>
            </a:r>
            <a:endParaRPr lang="cs-CZ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8A958C-9F44-11D8-61A8-A8DB9BC167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??</a:t>
            </a:r>
            <a:r>
              <a:rPr lang="en-US" dirty="0"/>
              <a:t> returns the value of its left-hand operand if it isn't null</a:t>
            </a:r>
            <a:endParaRPr lang="cs-CZ" dirty="0"/>
          </a:p>
          <a:p>
            <a:pPr lvl="1"/>
            <a:r>
              <a:rPr lang="en-US" dirty="0"/>
              <a:t>otherwise, it evaluates the right-hand operand and returns its result</a:t>
            </a:r>
          </a:p>
          <a:p>
            <a:r>
              <a:rPr lang="en-US" dirty="0"/>
              <a:t>assignment operator </a:t>
            </a:r>
            <a:r>
              <a:rPr lang="en-US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??=</a:t>
            </a:r>
            <a:r>
              <a:rPr lang="en-US" dirty="0"/>
              <a:t> assigns the value of its right-hand operand to its left-hand operand only if the left-hand operand evaluates to null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77027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AC6DD24B17643A43B5911557F59D23340400899CD97D2199F748BA22A48D93649A64" ma:contentTypeVersion="31" ma:contentTypeDescription="Create a new document." ma:contentTypeScope="" ma:versionID="9e1ac57e4c2658fe23858d96be6d3be6"/>
</file>

<file path=customXml/itemProps1.xml><?xml version="1.0" encoding="utf-8"?>
<ds:datastoreItem xmlns:ds="http://schemas.openxmlformats.org/officeDocument/2006/customXml" ds:itemID="{8292C34A-8A6E-4491-AC6C-F77D3E5DFB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08E572-6EE0-4F2F-8A1D-2C0B4F7DB2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51AF84-E8A5-41EA-BD18-80D799A7C223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1812</Words>
  <Application>Microsoft Office PowerPoint</Application>
  <PresentationFormat>Předvádění na obrazovce (4:3)</PresentationFormat>
  <Paragraphs>274</Paragraphs>
  <Slides>28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5" baseType="lpstr">
      <vt:lpstr>Calibri</vt:lpstr>
      <vt:lpstr>Cascadia Code</vt:lpstr>
      <vt:lpstr>Courier New</vt:lpstr>
      <vt:lpstr>Tw Cen MT</vt:lpstr>
      <vt:lpstr>Wingdings</vt:lpstr>
      <vt:lpstr>Wingdings 2</vt:lpstr>
      <vt:lpstr>EdStudPres</vt:lpstr>
      <vt:lpstr>COMPONENT SOFTWARE DEVELOPMENT  Lecture 5: C# Language, part 4</vt:lpstr>
      <vt:lpstr>try statement and exception handling</vt:lpstr>
      <vt:lpstr>try statement</vt:lpstr>
      <vt:lpstr>try/catch Statement</vt:lpstr>
      <vt:lpstr>try/catch/finally statement</vt:lpstr>
      <vt:lpstr>using statement</vt:lpstr>
      <vt:lpstr>Passing Variable by Value vs. Reference</vt:lpstr>
      <vt:lpstr>Null-conditional operators ?. and ?[]</vt:lpstr>
      <vt:lpstr>Null-coalescing operators ?? and ??=</vt:lpstr>
      <vt:lpstr>Type enum</vt:lpstr>
      <vt:lpstr>Generics in C#</vt:lpstr>
      <vt:lpstr>Generic Types</vt:lpstr>
      <vt:lpstr>Generic Types</vt:lpstr>
      <vt:lpstr>Generic Types</vt:lpstr>
      <vt:lpstr>Generic methods</vt:lpstr>
      <vt:lpstr>Generic Types – Example</vt:lpstr>
      <vt:lpstr>Generic Types – Example  </vt:lpstr>
      <vt:lpstr>Generic Types – Example  </vt:lpstr>
      <vt:lpstr>Generic Types – Example  </vt:lpstr>
      <vt:lpstr>Generic Types – Example  </vt:lpstr>
      <vt:lpstr>Generic Types – Example  </vt:lpstr>
      <vt:lpstr>Generic delegates</vt:lpstr>
      <vt:lpstr>Func and Action generic delegates</vt:lpstr>
      <vt:lpstr>Func and Action generic delegates</vt:lpstr>
      <vt:lpstr>Func and Action – example</vt:lpstr>
      <vt:lpstr>Extension methods</vt:lpstr>
      <vt:lpstr>Extension method – example</vt:lpstr>
      <vt:lpstr>Anonymous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2011-10-03T07:51:57Z</dcterms:created>
  <dcterms:modified xsi:type="dcterms:W3CDTF">2023-11-08T10:22:40Z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