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4"/>
  </p:sldMasterIdLst>
  <p:notesMasterIdLst>
    <p:notesMasterId r:id="rId18"/>
  </p:notesMasterIdLst>
  <p:sldIdLst>
    <p:sldId id="256" r:id="rId5"/>
    <p:sldId id="267" r:id="rId6"/>
    <p:sldId id="257" r:id="rId7"/>
    <p:sldId id="258" r:id="rId8"/>
    <p:sldId id="259" r:id="rId9"/>
    <p:sldId id="269" r:id="rId10"/>
    <p:sldId id="270" r:id="rId11"/>
    <p:sldId id="278" r:id="rId12"/>
    <p:sldId id="279" r:id="rId13"/>
    <p:sldId id="275" r:id="rId14"/>
    <p:sldId id="274" r:id="rId15"/>
    <p:sldId id="276" r:id="rId16"/>
    <p:sldId id="277" r:id="rId17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94626" autoAdjust="0"/>
  </p:normalViewPr>
  <p:slideViewPr>
    <p:cSldViewPr>
      <p:cViewPr varScale="1">
        <p:scale>
          <a:sx n="108" d="100"/>
          <a:sy n="108" d="100"/>
        </p:scale>
        <p:origin x="334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9/30/2021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07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8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46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64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298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D78FC6-CE17-4259-A63C-DDFC12E048F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29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cs-CZ"/>
              <a:t>Klepnutím lze upravit styl předlohy podnadpisů.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 algn="ctr"/>
            <a:fld id="{743653DA-8BF4-4869-96FE-9BCF43372D46}" type="datetime8">
              <a:rPr lang="en-US" smtClean="0"/>
              <a:pPr algn="ctr"/>
              <a:t>9/30/2021 10:04 AM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AC53DF-4216-466D-99A7-94400E6C2A25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9/30/2021 10:04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9/30/2021 10:04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8">
              <a:rPr lang="en-US" smtClean="0"/>
              <a:pPr/>
              <a:t>9/30/2021 10:04 AM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8">
              <a:rPr lang="en-US" smtClean="0"/>
              <a:pPr/>
              <a:t>9/30/2021 10:04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3B5F1E3E-4B2F-4895-B65E-28B2E64F39F6}" type="datetime8">
              <a:rPr lang="en-US" smtClean="0"/>
              <a:pPr/>
              <a:t>9/30/2021 10:04 AM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63085435-8225-4333-BFFA-0096413F0D76}" type="datetime8">
              <a:rPr lang="en-US" smtClean="0"/>
              <a:pPr/>
              <a:t>9/30/2021 10:04 AM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cs-CZ"/>
              <a:t>Klepnutím lze upravit styly předlohy textu.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8">
              <a:rPr lang="en-US" smtClean="0"/>
              <a:pPr/>
              <a:t>9/30/2021 10:04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8">
              <a:rPr lang="en-US" smtClean="0"/>
              <a:pPr/>
              <a:t>9/30/2021 10:04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8">
              <a:rPr lang="en-US" smtClean="0"/>
              <a:pPr/>
              <a:t>9/30/2021 10:04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AD93096-5B34-4342-9326-69289CEAE4C2}" type="slidenum">
              <a:rPr 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51E20EC5-AC53-4169-941E-EDF10CD23748}" type="datetime8">
              <a:rPr lang="en-US" smtClean="0"/>
              <a:pPr/>
              <a:t>9/30/2021 10:04 AM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/>
            <a:fld id="{1AD93096-5B34-4342-9326-69289CEAE4C2}" type="slidenum">
              <a:rPr lang="en-US" smtClean="0"/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cs-CZ"/>
              <a:t>Klepnutím na ikonu přidáte obrázek.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cs-CZ"/>
              <a:t>Klepnutím lze upravit styl předlohy nadpisů.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8D3816DF-213E-421B-92D3-C068DBB023D6}" type="datetime8">
              <a:rPr lang="en-US" smtClean="0">
                <a:solidFill>
                  <a:schemeClr val="tx2"/>
                </a:solidFill>
              </a:rPr>
              <a:pPr/>
              <a:t>9/30/2021 10:04 AM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</a:lstStyle>
          <a:p>
            <a:pPr algn="ctr"/>
            <a:fld id="{72AC53DF-4216-466D-99A7-94400E6C2A25}" type="slidenum">
              <a:rPr lang="en-US" sz="1200" smtClean="0">
                <a:solidFill>
                  <a:schemeClr val="tx2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rtl="0" eaLnBrk="1" latinLnBrk="0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cs-CZ" sz="4400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COMPONENT SOFTWARE DESIGN</a:t>
            </a:r>
            <a:br>
              <a:rPr lang="cs-CZ" sz="4400" kern="1200" cap="all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cs-CZ" dirty="0"/>
            </a:br>
            <a:r>
              <a:rPr lang="cs-CZ" sz="3600" cap="none" dirty="0" err="1"/>
              <a:t>Lecture</a:t>
            </a:r>
            <a:r>
              <a:rPr lang="cs-CZ" sz="3600" cap="none" dirty="0"/>
              <a:t> 1: </a:t>
            </a:r>
            <a:r>
              <a:rPr lang="cs-CZ" sz="3600" cap="none" dirty="0" err="1"/>
              <a:t>Introduction</a:t>
            </a:r>
            <a:r>
              <a:rPr lang="cs-CZ" sz="3600" cap="none" dirty="0"/>
              <a:t> to </a:t>
            </a:r>
            <a:r>
              <a:rPr lang="cs-CZ" sz="3600" cap="none" dirty="0" err="1"/>
              <a:t>the</a:t>
            </a:r>
            <a:r>
              <a:rPr lang="cs-CZ" sz="3600" cap="none" dirty="0"/>
              <a:t> </a:t>
            </a:r>
            <a:r>
              <a:rPr lang="cs-CZ" sz="3600" cap="none" dirty="0" err="1"/>
              <a:t>Object</a:t>
            </a:r>
            <a:r>
              <a:rPr lang="cs-CZ" sz="3600" cap="none" dirty="0"/>
              <a:t>-</a:t>
            </a:r>
            <a:r>
              <a:rPr lang="cs-CZ" sz="3600" cap="none" dirty="0" err="1"/>
              <a:t>Oriented</a:t>
            </a:r>
            <a:r>
              <a:rPr lang="cs-CZ" sz="3600" cap="none" dirty="0"/>
              <a:t> </a:t>
            </a:r>
            <a:r>
              <a:rPr lang="cs-CZ" sz="3600" cap="none" dirty="0" err="1"/>
              <a:t>Paradigm</a:t>
            </a:r>
            <a:endParaRPr lang="cs-CZ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cs-CZ" sz="26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Jiří Brožek</a:t>
            </a:r>
            <a:endParaRPr lang="cs-CZ" dirty="0"/>
          </a:p>
          <a:p>
            <a:r>
              <a:rPr lang="cs-CZ" dirty="0" err="1"/>
              <a:t>brozekj</a:t>
            </a:r>
            <a:r>
              <a:rPr lang="cs-CZ" dirty="0"/>
              <a:t>@</a:t>
            </a:r>
            <a:r>
              <a:rPr lang="cs-CZ" dirty="0" err="1"/>
              <a:t>pef.czu.cz</a:t>
            </a:r>
            <a:endParaRPr lang="cs-C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Polymorphism</a:t>
            </a:r>
            <a:r>
              <a:rPr lang="cs-CZ" dirty="0"/>
              <a:t> – </a:t>
            </a:r>
            <a:r>
              <a:rPr lang="cs-CZ" dirty="0" err="1"/>
              <a:t>another</a:t>
            </a:r>
            <a:r>
              <a:rPr lang="cs-CZ" dirty="0"/>
              <a:t> point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view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lnSpcReduction="10000"/>
          </a:bodyPr>
          <a:lstStyle/>
          <a:p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ability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two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 dirty="0"/>
              <a:t> more </a:t>
            </a:r>
            <a:r>
              <a:rPr lang="cs-CZ" dirty="0" err="1"/>
              <a:t>different</a:t>
            </a:r>
            <a:r>
              <a:rPr lang="cs-CZ" dirty="0"/>
              <a:t> </a:t>
            </a:r>
            <a:r>
              <a:rPr lang="cs-CZ" dirty="0" err="1"/>
              <a:t>object</a:t>
            </a:r>
            <a:r>
              <a:rPr lang="cs-CZ" dirty="0"/>
              <a:t> to </a:t>
            </a:r>
            <a:r>
              <a:rPr lang="cs-CZ" dirty="0" err="1"/>
              <a:t>react</a:t>
            </a:r>
            <a:r>
              <a:rPr lang="cs-CZ" dirty="0"/>
              <a:t> to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same</a:t>
            </a:r>
            <a:r>
              <a:rPr lang="cs-CZ" dirty="0"/>
              <a:t> </a:t>
            </a:r>
            <a:r>
              <a:rPr lang="cs-CZ" dirty="0" err="1"/>
              <a:t>message</a:t>
            </a:r>
            <a:endParaRPr lang="cs-CZ" dirty="0"/>
          </a:p>
          <a:p>
            <a:endParaRPr lang="cs-CZ" dirty="0"/>
          </a:p>
          <a:p>
            <a:r>
              <a:rPr lang="cs-CZ" dirty="0"/>
              <a:t>3 </a:t>
            </a:r>
            <a:r>
              <a:rPr lang="cs-CZ" dirty="0" err="1"/>
              <a:t>types</a:t>
            </a:r>
            <a:endParaRPr lang="cs-CZ" dirty="0"/>
          </a:p>
          <a:p>
            <a:pPr lvl="2"/>
            <a:r>
              <a:rPr lang="cs-CZ" dirty="0" err="1"/>
              <a:t>classic</a:t>
            </a:r>
            <a:endParaRPr lang="cs-CZ" dirty="0"/>
          </a:p>
          <a:p>
            <a:pPr lvl="3"/>
            <a:r>
              <a:rPr lang="cs-CZ" dirty="0" err="1"/>
              <a:t>objects</a:t>
            </a:r>
            <a:r>
              <a:rPr lang="cs-CZ" dirty="0"/>
              <a:t> A </a:t>
            </a:r>
            <a:r>
              <a:rPr lang="cs-CZ" dirty="0" err="1"/>
              <a:t>and</a:t>
            </a:r>
            <a:r>
              <a:rPr lang="cs-CZ" dirty="0"/>
              <a:t> B </a:t>
            </a:r>
            <a:r>
              <a:rPr lang="cs-CZ" dirty="0" err="1"/>
              <a:t>receive</a:t>
            </a:r>
            <a:r>
              <a:rPr lang="cs-CZ" dirty="0"/>
              <a:t> </a:t>
            </a:r>
            <a:r>
              <a:rPr lang="cs-CZ" dirty="0" err="1"/>
              <a:t>message</a:t>
            </a:r>
            <a:r>
              <a:rPr lang="cs-CZ" dirty="0"/>
              <a:t> </a:t>
            </a:r>
            <a:r>
              <a:rPr lang="cs-CZ" i="1" dirty="0"/>
              <a:t>m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object</a:t>
            </a:r>
            <a:r>
              <a:rPr lang="cs-CZ" dirty="0"/>
              <a:t> X </a:t>
            </a:r>
            <a:r>
              <a:rPr lang="cs-CZ" dirty="0" err="1"/>
              <a:t>and</a:t>
            </a:r>
            <a:r>
              <a:rPr lang="cs-CZ" dirty="0"/>
              <a:t> </a:t>
            </a:r>
            <a:r>
              <a:rPr lang="cs-CZ" dirty="0" err="1"/>
              <a:t>both</a:t>
            </a:r>
            <a:r>
              <a:rPr lang="cs-CZ" dirty="0"/>
              <a:t> </a:t>
            </a:r>
            <a:r>
              <a:rPr lang="cs-CZ" dirty="0" err="1"/>
              <a:t>react</a:t>
            </a:r>
            <a:r>
              <a:rPr lang="cs-CZ" dirty="0"/>
              <a:t> to </a:t>
            </a:r>
            <a:r>
              <a:rPr lang="cs-CZ" dirty="0" err="1"/>
              <a:t>it</a:t>
            </a:r>
            <a:endParaRPr lang="cs-CZ" i="1" dirty="0"/>
          </a:p>
          <a:p>
            <a:pPr lvl="2"/>
            <a:r>
              <a:rPr lang="cs-CZ" dirty="0" err="1"/>
              <a:t>state</a:t>
            </a:r>
            <a:r>
              <a:rPr lang="cs-CZ" dirty="0"/>
              <a:t> (</a:t>
            </a:r>
            <a:r>
              <a:rPr lang="cs-CZ" dirty="0" err="1"/>
              <a:t>different</a:t>
            </a:r>
            <a:r>
              <a:rPr lang="cs-CZ" dirty="0"/>
              <a:t> </a:t>
            </a:r>
            <a:r>
              <a:rPr lang="cs-CZ" dirty="0" err="1"/>
              <a:t>states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one</a:t>
            </a:r>
            <a:r>
              <a:rPr lang="cs-CZ" dirty="0"/>
              <a:t> </a:t>
            </a:r>
            <a:r>
              <a:rPr lang="cs-CZ" dirty="0" err="1"/>
              <a:t>object</a:t>
            </a:r>
            <a:r>
              <a:rPr lang="cs-CZ" dirty="0"/>
              <a:t>)</a:t>
            </a:r>
          </a:p>
          <a:p>
            <a:pPr lvl="3"/>
            <a:r>
              <a:rPr lang="cs-CZ" dirty="0" err="1"/>
              <a:t>object</a:t>
            </a:r>
            <a:r>
              <a:rPr lang="cs-CZ" dirty="0"/>
              <a:t> X </a:t>
            </a:r>
            <a:r>
              <a:rPr lang="cs-CZ" dirty="0" err="1"/>
              <a:t>sends</a:t>
            </a:r>
            <a:r>
              <a:rPr lang="cs-CZ" dirty="0"/>
              <a:t> </a:t>
            </a:r>
            <a:r>
              <a:rPr lang="cs-CZ" dirty="0" err="1"/>
              <a:t>message</a:t>
            </a:r>
            <a:r>
              <a:rPr lang="cs-CZ" dirty="0"/>
              <a:t> </a:t>
            </a:r>
            <a:r>
              <a:rPr lang="cs-CZ" i="1" dirty="0"/>
              <a:t>m</a:t>
            </a:r>
            <a:r>
              <a:rPr lang="cs-CZ" dirty="0"/>
              <a:t> to </a:t>
            </a:r>
            <a:r>
              <a:rPr lang="cs-CZ" dirty="0" err="1"/>
              <a:t>object</a:t>
            </a:r>
            <a:r>
              <a:rPr lang="cs-CZ" dirty="0"/>
              <a:t> A in </a:t>
            </a:r>
            <a:r>
              <a:rPr lang="cs-CZ" dirty="0" err="1"/>
              <a:t>different</a:t>
            </a:r>
            <a:r>
              <a:rPr lang="cs-CZ" dirty="0"/>
              <a:t> </a:t>
            </a:r>
            <a:r>
              <a:rPr lang="cs-CZ" dirty="0" err="1"/>
              <a:t>points</a:t>
            </a:r>
            <a:r>
              <a:rPr lang="cs-CZ" dirty="0"/>
              <a:t> in </a:t>
            </a:r>
            <a:r>
              <a:rPr lang="cs-CZ" dirty="0" err="1"/>
              <a:t>time</a:t>
            </a:r>
            <a:r>
              <a:rPr lang="cs-CZ" dirty="0"/>
              <a:t> </a:t>
            </a:r>
            <a:r>
              <a:rPr lang="cs-CZ" dirty="0" err="1"/>
              <a:t>and</a:t>
            </a:r>
            <a:r>
              <a:rPr lang="cs-CZ" dirty="0"/>
              <a:t> </a:t>
            </a:r>
            <a:r>
              <a:rPr lang="cs-CZ" dirty="0" err="1"/>
              <a:t>object</a:t>
            </a:r>
            <a:r>
              <a:rPr lang="cs-CZ" dirty="0"/>
              <a:t> A </a:t>
            </a:r>
            <a:r>
              <a:rPr lang="cs-CZ" dirty="0" err="1"/>
              <a:t>reacts</a:t>
            </a:r>
            <a:r>
              <a:rPr lang="cs-CZ" dirty="0"/>
              <a:t> </a:t>
            </a:r>
            <a:r>
              <a:rPr lang="cs-CZ" dirty="0" err="1"/>
              <a:t>according</a:t>
            </a:r>
            <a:r>
              <a:rPr lang="cs-CZ" dirty="0"/>
              <a:t> to </a:t>
            </a:r>
            <a:r>
              <a:rPr lang="cs-CZ" dirty="0" err="1"/>
              <a:t>its</a:t>
            </a:r>
            <a:r>
              <a:rPr lang="cs-CZ" dirty="0"/>
              <a:t> </a:t>
            </a:r>
            <a:r>
              <a:rPr lang="cs-CZ" dirty="0" err="1"/>
              <a:t>current</a:t>
            </a:r>
            <a:r>
              <a:rPr lang="cs-CZ" dirty="0"/>
              <a:t> </a:t>
            </a:r>
            <a:r>
              <a:rPr lang="cs-CZ" dirty="0" err="1"/>
              <a:t>state</a:t>
            </a:r>
            <a:endParaRPr lang="cs-CZ" dirty="0"/>
          </a:p>
          <a:p>
            <a:pPr lvl="2"/>
            <a:r>
              <a:rPr lang="cs-CZ" dirty="0" err="1"/>
              <a:t>subjective</a:t>
            </a:r>
            <a:endParaRPr lang="cs-CZ" dirty="0"/>
          </a:p>
          <a:p>
            <a:pPr lvl="3"/>
            <a:r>
              <a:rPr lang="cs-CZ" dirty="0" err="1"/>
              <a:t>object</a:t>
            </a:r>
            <a:r>
              <a:rPr lang="cs-CZ" dirty="0"/>
              <a:t> X </a:t>
            </a:r>
            <a:r>
              <a:rPr lang="cs-CZ" dirty="0" err="1"/>
              <a:t>receives</a:t>
            </a:r>
            <a:r>
              <a:rPr lang="cs-CZ" dirty="0"/>
              <a:t> </a:t>
            </a:r>
            <a:r>
              <a:rPr lang="cs-CZ" dirty="0" err="1"/>
              <a:t>message</a:t>
            </a:r>
            <a:r>
              <a:rPr lang="cs-CZ" dirty="0"/>
              <a:t> </a:t>
            </a:r>
            <a:r>
              <a:rPr lang="cs-CZ" i="1" dirty="0"/>
              <a:t>m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objects</a:t>
            </a:r>
            <a:r>
              <a:rPr lang="cs-CZ" dirty="0"/>
              <a:t> A </a:t>
            </a:r>
            <a:r>
              <a:rPr lang="cs-CZ" dirty="0" err="1"/>
              <a:t>and</a:t>
            </a:r>
            <a:r>
              <a:rPr lang="cs-CZ" dirty="0"/>
              <a:t> B a X </a:t>
            </a:r>
            <a:r>
              <a:rPr lang="cs-CZ" dirty="0" err="1"/>
              <a:t>reacts</a:t>
            </a:r>
            <a:r>
              <a:rPr lang="cs-CZ" dirty="0"/>
              <a:t> </a:t>
            </a:r>
            <a:r>
              <a:rPr lang="cs-CZ" dirty="0" err="1"/>
              <a:t>differently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each</a:t>
            </a:r>
            <a:r>
              <a:rPr lang="cs-CZ" dirty="0"/>
              <a:t> </a:t>
            </a:r>
            <a:r>
              <a:rPr lang="cs-CZ" dirty="0" err="1"/>
              <a:t>sender</a:t>
            </a:r>
            <a:endParaRPr lang="cs-CZ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Inheritance</a:t>
            </a:r>
            <a:endParaRPr lang="cs-CZ" dirty="0"/>
          </a:p>
        </p:txBody>
      </p:sp>
      <p:sp>
        <p:nvSpPr>
          <p:cNvPr id="8" name="Zástupný symbol pro obsah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853136"/>
          </a:xfrm>
        </p:spPr>
        <p:txBody>
          <a:bodyPr>
            <a:normAutofit fontScale="92500" lnSpcReduction="20000"/>
          </a:bodyPr>
          <a:lstStyle/>
          <a:p>
            <a:r>
              <a:rPr lang="cs-CZ" dirty="0" err="1"/>
              <a:t>object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based</a:t>
            </a:r>
            <a:r>
              <a:rPr lang="cs-CZ" dirty="0"/>
              <a:t> on </a:t>
            </a:r>
            <a:r>
              <a:rPr lang="cs-CZ" dirty="0" err="1"/>
              <a:t>another</a:t>
            </a:r>
            <a:r>
              <a:rPr lang="cs-CZ" dirty="0"/>
              <a:t> </a:t>
            </a:r>
            <a:r>
              <a:rPr lang="cs-CZ" dirty="0" err="1"/>
              <a:t>existing</a:t>
            </a:r>
            <a:r>
              <a:rPr lang="cs-CZ" dirty="0"/>
              <a:t> </a:t>
            </a:r>
            <a:r>
              <a:rPr lang="cs-CZ" dirty="0" err="1"/>
              <a:t>object</a:t>
            </a:r>
            <a:endParaRPr lang="cs-CZ" dirty="0"/>
          </a:p>
          <a:p>
            <a:r>
              <a:rPr lang="cs-CZ" dirty="0" err="1"/>
              <a:t>allowes</a:t>
            </a:r>
            <a:r>
              <a:rPr lang="cs-CZ" dirty="0"/>
              <a:t> </a:t>
            </a:r>
            <a:r>
              <a:rPr lang="cs-CZ" dirty="0" err="1"/>
              <a:t>code</a:t>
            </a:r>
            <a:r>
              <a:rPr lang="cs-CZ" dirty="0"/>
              <a:t> </a:t>
            </a:r>
            <a:r>
              <a:rPr lang="cs-CZ" dirty="0" err="1"/>
              <a:t>segmentation</a:t>
            </a:r>
            <a:r>
              <a:rPr lang="cs-CZ" dirty="0"/>
              <a:t> </a:t>
            </a:r>
            <a:r>
              <a:rPr lang="cs-CZ" dirty="0" err="1"/>
              <a:t>and</a:t>
            </a:r>
            <a:r>
              <a:rPr lang="cs-CZ" dirty="0"/>
              <a:t> </a:t>
            </a:r>
            <a:r>
              <a:rPr lang="cs-CZ" dirty="0" err="1"/>
              <a:t>reusability</a:t>
            </a:r>
            <a:endParaRPr lang="cs-CZ" dirty="0"/>
          </a:p>
          <a:p>
            <a:endParaRPr lang="cs-CZ" dirty="0"/>
          </a:p>
          <a:p>
            <a:r>
              <a:rPr lang="cs-CZ" dirty="0"/>
              <a:t>„</a:t>
            </a:r>
            <a:r>
              <a:rPr lang="cs-CZ" dirty="0" err="1"/>
              <a:t>classic</a:t>
            </a:r>
            <a:r>
              <a:rPr lang="cs-CZ" dirty="0"/>
              <a:t>“ inheritance</a:t>
            </a:r>
          </a:p>
          <a:p>
            <a:pPr lvl="2"/>
            <a:r>
              <a:rPr lang="cs-CZ" dirty="0" err="1"/>
              <a:t>object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defined</a:t>
            </a:r>
            <a:r>
              <a:rPr lang="cs-CZ" dirty="0"/>
              <a:t> by </a:t>
            </a:r>
            <a:r>
              <a:rPr lang="cs-CZ" dirty="0" err="1"/>
              <a:t>class</a:t>
            </a:r>
            <a:r>
              <a:rPr lang="cs-CZ" dirty="0"/>
              <a:t>, </a:t>
            </a: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inherits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another</a:t>
            </a:r>
            <a:r>
              <a:rPr lang="cs-CZ" dirty="0"/>
              <a:t> </a:t>
            </a:r>
            <a:r>
              <a:rPr lang="cs-CZ" dirty="0" err="1"/>
              <a:t>class</a:t>
            </a:r>
            <a:endParaRPr lang="cs-CZ" dirty="0"/>
          </a:p>
          <a:p>
            <a:r>
              <a:rPr lang="cs-CZ" dirty="0"/>
              <a:t>Inheritance </a:t>
            </a:r>
            <a:r>
              <a:rPr lang="cs-CZ" dirty="0" err="1"/>
              <a:t>between</a:t>
            </a:r>
            <a:r>
              <a:rPr lang="cs-CZ" dirty="0"/>
              <a:t> </a:t>
            </a:r>
            <a:r>
              <a:rPr lang="cs-CZ" dirty="0" err="1"/>
              <a:t>objects</a:t>
            </a:r>
            <a:endParaRPr lang="cs-CZ" dirty="0"/>
          </a:p>
          <a:p>
            <a:pPr lvl="2"/>
            <a:r>
              <a:rPr lang="cs-CZ" dirty="0" err="1"/>
              <a:t>object</a:t>
            </a:r>
            <a:r>
              <a:rPr lang="cs-CZ" dirty="0"/>
              <a:t> </a:t>
            </a:r>
            <a:r>
              <a:rPr lang="cs-CZ" dirty="0" err="1"/>
              <a:t>inherits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another</a:t>
            </a:r>
            <a:r>
              <a:rPr lang="cs-CZ" dirty="0"/>
              <a:t> </a:t>
            </a:r>
            <a:r>
              <a:rPr lang="cs-CZ" dirty="0" err="1"/>
              <a:t>object</a:t>
            </a:r>
            <a:endParaRPr lang="cs-CZ" dirty="0"/>
          </a:p>
          <a:p>
            <a:pPr lvl="2"/>
            <a:endParaRPr lang="cs-CZ" dirty="0"/>
          </a:p>
          <a:p>
            <a:r>
              <a:rPr lang="cs-CZ" dirty="0" err="1"/>
              <a:t>superclass</a:t>
            </a:r>
            <a:r>
              <a:rPr lang="cs-CZ" dirty="0"/>
              <a:t>, base </a:t>
            </a:r>
            <a:r>
              <a:rPr lang="cs-CZ" dirty="0" err="1"/>
              <a:t>class</a:t>
            </a:r>
            <a:endParaRPr lang="cs-CZ" dirty="0"/>
          </a:p>
          <a:p>
            <a:pPr lvl="2"/>
            <a:r>
              <a:rPr lang="cs-CZ" dirty="0" err="1"/>
              <a:t>parent</a:t>
            </a:r>
            <a:r>
              <a:rPr lang="cs-CZ" dirty="0"/>
              <a:t> – </a:t>
            </a: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inherit</a:t>
            </a:r>
            <a:r>
              <a:rPr lang="cs-CZ" dirty="0"/>
              <a:t> </a:t>
            </a:r>
            <a:r>
              <a:rPr lang="cs-CZ" dirty="0" err="1"/>
              <a:t>from</a:t>
            </a:r>
            <a:endParaRPr lang="cs-CZ" dirty="0"/>
          </a:p>
          <a:p>
            <a:r>
              <a:rPr lang="cs-CZ" dirty="0" err="1"/>
              <a:t>Subclass</a:t>
            </a:r>
            <a:endParaRPr lang="cs-CZ" dirty="0"/>
          </a:p>
          <a:p>
            <a:pPr lvl="2"/>
            <a:r>
              <a:rPr lang="cs-CZ" dirty="0" err="1"/>
              <a:t>child</a:t>
            </a:r>
            <a:r>
              <a:rPr lang="cs-CZ" dirty="0"/>
              <a:t> – </a:t>
            </a: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inherits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another</a:t>
            </a:r>
            <a:endParaRPr lang="cs-CZ" dirty="0"/>
          </a:p>
        </p:txBody>
      </p:sp>
      <p:sp>
        <p:nvSpPr>
          <p:cNvPr id="3" name="Zástupný symbol pro obsah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0040" marR="0" lvl="0" indent="-320040" algn="l" defTabSz="914400" rtl="0" eaLnBrk="1" fontAlgn="auto" latinLnBrk="0" hangingPunct="1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/>
              <a:buChar char=""/>
              <a:tabLst/>
              <a:defRPr/>
            </a:pPr>
            <a:endParaRPr kumimoji="0" lang="cs-CZ" sz="23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Methods</a:t>
            </a:r>
            <a:r>
              <a:rPr lang="cs-CZ" dirty="0"/>
              <a:t> &amp; </a:t>
            </a:r>
            <a:r>
              <a:rPr lang="cs-CZ" dirty="0" err="1"/>
              <a:t>Message</a:t>
            </a:r>
            <a:r>
              <a:rPr lang="cs-CZ" dirty="0"/>
              <a:t> </a:t>
            </a:r>
            <a:r>
              <a:rPr lang="cs-CZ" dirty="0" err="1"/>
              <a:t>Passing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/>
              <a:t>Method</a:t>
            </a:r>
            <a:endParaRPr lang="cs-CZ" dirty="0"/>
          </a:p>
          <a:p>
            <a:pPr lvl="2"/>
            <a:r>
              <a:rPr lang="cs-CZ" dirty="0"/>
              <a:t>part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object</a:t>
            </a:r>
            <a:r>
              <a:rPr lang="cs-CZ" dirty="0"/>
              <a:t>‘s </a:t>
            </a:r>
            <a:r>
              <a:rPr lang="cs-CZ" dirty="0" err="1"/>
              <a:t>behavior</a:t>
            </a:r>
            <a:endParaRPr lang="cs-CZ" dirty="0"/>
          </a:p>
          <a:p>
            <a:pPr lvl="2"/>
            <a:r>
              <a:rPr lang="cs-CZ" dirty="0" err="1"/>
              <a:t>visible</a:t>
            </a:r>
            <a:r>
              <a:rPr lang="cs-CZ" dirty="0"/>
              <a:t> vs. </a:t>
            </a:r>
            <a:r>
              <a:rPr lang="cs-CZ" dirty="0" err="1"/>
              <a:t>hidden</a:t>
            </a:r>
            <a:endParaRPr lang="cs-CZ" dirty="0"/>
          </a:p>
          <a:p>
            <a:pPr lvl="2"/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implement</a:t>
            </a:r>
            <a:r>
              <a:rPr lang="cs-CZ" dirty="0"/>
              <a:t> </a:t>
            </a:r>
            <a:r>
              <a:rPr lang="cs-CZ" dirty="0" err="1"/>
              <a:t>dynamic</a:t>
            </a:r>
            <a:r>
              <a:rPr lang="cs-CZ" dirty="0"/>
              <a:t> data part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an</a:t>
            </a:r>
            <a:r>
              <a:rPr lang="cs-CZ" dirty="0"/>
              <a:t> </a:t>
            </a:r>
            <a:r>
              <a:rPr lang="cs-CZ" dirty="0" err="1"/>
              <a:t>object</a:t>
            </a:r>
            <a:endParaRPr lang="cs-CZ" dirty="0"/>
          </a:p>
          <a:p>
            <a:pPr lvl="2"/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make</a:t>
            </a:r>
            <a:r>
              <a:rPr lang="cs-CZ" dirty="0"/>
              <a:t> a static data </a:t>
            </a:r>
            <a:r>
              <a:rPr lang="cs-CZ" dirty="0" err="1"/>
              <a:t>accessible</a:t>
            </a:r>
            <a:r>
              <a:rPr lang="cs-CZ" dirty="0"/>
              <a:t> (</a:t>
            </a:r>
            <a:r>
              <a:rPr lang="cs-CZ" dirty="0" err="1"/>
              <a:t>getter</a:t>
            </a:r>
            <a:r>
              <a:rPr lang="cs-CZ" dirty="0"/>
              <a:t>/</a:t>
            </a:r>
            <a:r>
              <a:rPr lang="cs-CZ" dirty="0" err="1"/>
              <a:t>setter</a:t>
            </a:r>
            <a:r>
              <a:rPr lang="cs-CZ" dirty="0"/>
              <a:t>)</a:t>
            </a:r>
          </a:p>
          <a:p>
            <a:pPr lvl="2"/>
            <a:endParaRPr lang="cs-CZ" dirty="0"/>
          </a:p>
          <a:p>
            <a:pPr lvl="2"/>
            <a:r>
              <a:rPr lang="cs-CZ" dirty="0" err="1"/>
              <a:t>executable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outside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object</a:t>
            </a:r>
            <a:r>
              <a:rPr lang="cs-CZ" dirty="0"/>
              <a:t> </a:t>
            </a:r>
            <a:r>
              <a:rPr lang="cs-CZ" dirty="0" err="1"/>
              <a:t>only</a:t>
            </a:r>
            <a:r>
              <a:rPr lang="cs-CZ" dirty="0"/>
              <a:t> </a:t>
            </a:r>
            <a:r>
              <a:rPr lang="cs-CZ" dirty="0" err="1"/>
              <a:t>if</a:t>
            </a:r>
            <a:r>
              <a:rPr lang="cs-CZ" dirty="0"/>
              <a:t> </a:t>
            </a:r>
            <a:r>
              <a:rPr lang="cs-CZ" dirty="0" err="1"/>
              <a:t>it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bound</a:t>
            </a:r>
            <a:r>
              <a:rPr lang="cs-CZ" dirty="0"/>
              <a:t> to a </a:t>
            </a:r>
            <a:r>
              <a:rPr lang="cs-CZ" dirty="0" err="1"/>
              <a:t>message</a:t>
            </a:r>
            <a:r>
              <a:rPr lang="cs-CZ" dirty="0"/>
              <a:t> </a:t>
            </a:r>
            <a:r>
              <a:rPr lang="cs-CZ" dirty="0" err="1"/>
              <a:t>contained</a:t>
            </a:r>
            <a:r>
              <a:rPr lang="cs-CZ" dirty="0"/>
              <a:t> in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object</a:t>
            </a:r>
            <a:r>
              <a:rPr lang="cs-CZ" dirty="0"/>
              <a:t>‘s </a:t>
            </a:r>
            <a:r>
              <a:rPr lang="cs-CZ" dirty="0" err="1"/>
              <a:t>protocol</a:t>
            </a:r>
            <a:endParaRPr lang="cs-CZ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Abstraction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err="1"/>
              <a:t>abstraction</a:t>
            </a:r>
            <a:r>
              <a:rPr lang="cs-CZ" dirty="0"/>
              <a:t> = </a:t>
            </a:r>
            <a:r>
              <a:rPr lang="cs-CZ" dirty="0" err="1"/>
              <a:t>looking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common</a:t>
            </a:r>
            <a:r>
              <a:rPr lang="cs-CZ" dirty="0"/>
              <a:t> </a:t>
            </a:r>
            <a:r>
              <a:rPr lang="cs-CZ" dirty="0" err="1"/>
              <a:t>properties</a:t>
            </a:r>
            <a:r>
              <a:rPr lang="cs-CZ" dirty="0"/>
              <a:t> </a:t>
            </a:r>
            <a:r>
              <a:rPr lang="cs-CZ" dirty="0" err="1"/>
              <a:t>or</a:t>
            </a:r>
            <a:r>
              <a:rPr lang="cs-CZ" dirty="0"/>
              <a:t> 		     </a:t>
            </a:r>
            <a:r>
              <a:rPr lang="cs-CZ" dirty="0" err="1"/>
              <a:t>features</a:t>
            </a:r>
            <a:endParaRPr lang="cs-CZ" dirty="0"/>
          </a:p>
          <a:p>
            <a:endParaRPr lang="cs-CZ" dirty="0"/>
          </a:p>
          <a:p>
            <a:r>
              <a:rPr lang="cs-CZ" dirty="0" err="1"/>
              <a:t>generic</a:t>
            </a:r>
            <a:r>
              <a:rPr lang="cs-CZ" dirty="0"/>
              <a:t> (</a:t>
            </a:r>
            <a:r>
              <a:rPr lang="cs-CZ" dirty="0" err="1"/>
              <a:t>abstract</a:t>
            </a:r>
            <a:r>
              <a:rPr lang="cs-CZ" dirty="0"/>
              <a:t>) </a:t>
            </a:r>
            <a:r>
              <a:rPr lang="cs-CZ" dirty="0" err="1"/>
              <a:t>classes</a:t>
            </a:r>
            <a:endParaRPr lang="cs-CZ" dirty="0"/>
          </a:p>
          <a:p>
            <a:r>
              <a:rPr lang="cs-CZ" dirty="0" err="1"/>
              <a:t>generic</a:t>
            </a:r>
            <a:r>
              <a:rPr lang="cs-CZ" dirty="0"/>
              <a:t> „</a:t>
            </a:r>
            <a:r>
              <a:rPr lang="cs-CZ" dirty="0" err="1"/>
              <a:t>interfaces</a:t>
            </a:r>
            <a:r>
              <a:rPr lang="cs-CZ" dirty="0"/>
              <a:t>“</a:t>
            </a:r>
          </a:p>
          <a:p>
            <a:endParaRPr lang="cs-CZ" dirty="0"/>
          </a:p>
          <a:p>
            <a:r>
              <a:rPr lang="cs-CZ" dirty="0" err="1"/>
              <a:t>Usage</a:t>
            </a:r>
            <a:endParaRPr lang="cs-CZ" dirty="0"/>
          </a:p>
          <a:p>
            <a:pPr lvl="2"/>
            <a:r>
              <a:rPr lang="cs-CZ" dirty="0"/>
              <a:t>more </a:t>
            </a:r>
            <a:r>
              <a:rPr lang="cs-CZ" dirty="0" err="1"/>
              <a:t>complex</a:t>
            </a:r>
            <a:r>
              <a:rPr lang="cs-CZ" dirty="0"/>
              <a:t> </a:t>
            </a: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hierarchies</a:t>
            </a:r>
            <a:endParaRPr lang="cs-CZ" dirty="0"/>
          </a:p>
          <a:p>
            <a:pPr lvl="2"/>
            <a:r>
              <a:rPr lang="cs-CZ" dirty="0" err="1"/>
              <a:t>definition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behavior</a:t>
            </a:r>
            <a:r>
              <a:rPr lang="cs-CZ" dirty="0"/>
              <a:t> </a:t>
            </a:r>
            <a:r>
              <a:rPr lang="cs-CZ" dirty="0" err="1"/>
              <a:t>common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more </a:t>
            </a:r>
            <a:r>
              <a:rPr lang="cs-CZ" dirty="0" err="1"/>
              <a:t>than</a:t>
            </a:r>
            <a:r>
              <a:rPr lang="cs-CZ" dirty="0"/>
              <a:t> </a:t>
            </a:r>
            <a:r>
              <a:rPr lang="cs-CZ" dirty="0" err="1"/>
              <a:t>one</a:t>
            </a:r>
            <a:r>
              <a:rPr lang="cs-CZ" dirty="0"/>
              <a:t> </a:t>
            </a:r>
            <a:r>
              <a:rPr lang="cs-CZ" dirty="0" err="1"/>
              <a:t>class</a:t>
            </a:r>
            <a:endParaRPr lang="cs-CZ" dirty="0"/>
          </a:p>
          <a:p>
            <a:pPr lvl="2"/>
            <a:r>
              <a:rPr lang="cs-CZ" dirty="0"/>
              <a:t>…</a:t>
            </a:r>
          </a:p>
          <a:p>
            <a:endParaRPr lang="cs-CZ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In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beginning</a:t>
            </a:r>
            <a:r>
              <a:rPr lang="cs-CZ" dirty="0"/>
              <a:t>…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Semantic</a:t>
            </a:r>
            <a:r>
              <a:rPr lang="cs-CZ" dirty="0"/>
              <a:t> Gap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92835" y="1600200"/>
            <a:ext cx="719328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ovéPole 3"/>
          <p:cNvSpPr txBox="1"/>
          <p:nvPr/>
        </p:nvSpPr>
        <p:spPr>
          <a:xfrm>
            <a:off x="4932040" y="2564904"/>
            <a:ext cx="151216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dirty="0"/>
              <a:t>Software </a:t>
            </a:r>
            <a:r>
              <a:rPr lang="cs-CZ" dirty="0" err="1"/>
              <a:t>Evolution</a:t>
            </a:r>
            <a:endParaRPr lang="cs-CZ" dirty="0"/>
          </a:p>
        </p:txBody>
      </p:sp>
      <p:sp>
        <p:nvSpPr>
          <p:cNvPr id="5" name="TextovéPole 4"/>
          <p:cNvSpPr txBox="1"/>
          <p:nvPr/>
        </p:nvSpPr>
        <p:spPr>
          <a:xfrm>
            <a:off x="3923928" y="4869160"/>
            <a:ext cx="20162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dirty="0"/>
              <a:t>Hardware </a:t>
            </a:r>
            <a:r>
              <a:rPr lang="cs-CZ" dirty="0" err="1"/>
              <a:t>Evolution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6048000" y="4437112"/>
            <a:ext cx="22684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dirty="0"/>
              <a:t>SEMANTIC GAP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971600" y="2204864"/>
            <a:ext cx="461665" cy="3384376"/>
          </a:xfrm>
          <a:prstGeom prst="rect">
            <a:avLst/>
          </a:prstGeom>
          <a:solidFill>
            <a:schemeClr val="bg1"/>
          </a:solidFill>
        </p:spPr>
        <p:txBody>
          <a:bodyPr vert="vert270" wrap="square" rtlCol="0">
            <a:spAutoFit/>
          </a:bodyPr>
          <a:lstStyle/>
          <a:p>
            <a:r>
              <a:rPr lang="cs-CZ" dirty="0" err="1"/>
              <a:t>Complexity</a:t>
            </a:r>
            <a:r>
              <a:rPr lang="cs-CZ" dirty="0"/>
              <a:t>, performance </a:t>
            </a:r>
          </a:p>
        </p:txBody>
      </p:sp>
      <p:sp>
        <p:nvSpPr>
          <p:cNvPr id="8" name="TextovéPole 3"/>
          <p:cNvSpPr txBox="1"/>
          <p:nvPr/>
        </p:nvSpPr>
        <p:spPr>
          <a:xfrm>
            <a:off x="3635896" y="6165304"/>
            <a:ext cx="4624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sz="1400" i="1" dirty="0" err="1"/>
              <a:t>Source</a:t>
            </a:r>
            <a:r>
              <a:rPr lang="cs-CZ" sz="1400" i="1" dirty="0"/>
              <a:t>: </a:t>
            </a:r>
            <a:r>
              <a:rPr lang="cs-CZ" sz="1400" i="1" dirty="0" err="1"/>
              <a:t>Merunka</a:t>
            </a:r>
            <a:r>
              <a:rPr lang="cs-CZ" sz="1400" i="1" dirty="0"/>
              <a:t> V. – </a:t>
            </a:r>
            <a:r>
              <a:rPr lang="cs-CZ" sz="1400" i="1" dirty="0" err="1"/>
              <a:t>lectures</a:t>
            </a:r>
            <a:r>
              <a:rPr lang="cs-CZ" sz="1400" i="1" dirty="0"/>
              <a:t> in </a:t>
            </a:r>
            <a:r>
              <a:rPr lang="cs-CZ" sz="1400" i="1" dirty="0" err="1"/>
              <a:t>Object</a:t>
            </a:r>
            <a:r>
              <a:rPr lang="cs-CZ" sz="1400" i="1" dirty="0"/>
              <a:t> </a:t>
            </a:r>
            <a:r>
              <a:rPr lang="cs-CZ" sz="1400" i="1" dirty="0" err="1"/>
              <a:t>Methods</a:t>
            </a:r>
            <a:r>
              <a:rPr lang="cs-CZ" sz="1400" i="1" dirty="0"/>
              <a:t> </a:t>
            </a:r>
            <a:r>
              <a:rPr lang="cs-CZ" sz="1400" i="1" dirty="0" err="1"/>
              <a:t>and</a:t>
            </a:r>
            <a:r>
              <a:rPr lang="cs-CZ" sz="1400" i="1" dirty="0"/>
              <a:t> </a:t>
            </a:r>
            <a:r>
              <a:rPr lang="cs-CZ" sz="1400" i="1" dirty="0" err="1"/>
              <a:t>Techniques</a:t>
            </a:r>
            <a:endParaRPr lang="cs-CZ" sz="1400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 err="1"/>
              <a:t>Introduction</a:t>
            </a:r>
            <a:endParaRPr lang="cs-CZ" noProof="0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/>
              <a:t>„</a:t>
            </a:r>
            <a:r>
              <a:rPr lang="cs-CZ" dirty="0" err="1"/>
              <a:t>classic</a:t>
            </a:r>
            <a:r>
              <a:rPr lang="cs-CZ" dirty="0"/>
              <a:t>“ </a:t>
            </a:r>
            <a:r>
              <a:rPr lang="cs-CZ" dirty="0" err="1"/>
              <a:t>programming</a:t>
            </a:r>
            <a:endParaRPr lang="cs-CZ" dirty="0"/>
          </a:p>
          <a:p>
            <a:pPr lvl="2"/>
            <a:r>
              <a:rPr lang="cs-CZ" noProof="0" dirty="0" err="1"/>
              <a:t>sequence</a:t>
            </a:r>
            <a:r>
              <a:rPr lang="cs-CZ" noProof="0" dirty="0"/>
              <a:t> </a:t>
            </a:r>
            <a:r>
              <a:rPr lang="cs-CZ" noProof="0" dirty="0" err="1"/>
              <a:t>of</a:t>
            </a:r>
            <a:r>
              <a:rPr lang="cs-CZ" noProof="0" dirty="0"/>
              <a:t> </a:t>
            </a:r>
            <a:r>
              <a:rPr lang="cs-CZ" noProof="0" dirty="0" err="1"/>
              <a:t>commands</a:t>
            </a:r>
            <a:endParaRPr lang="cs-CZ" noProof="0" dirty="0"/>
          </a:p>
          <a:p>
            <a:pPr lvl="2"/>
            <a:r>
              <a:rPr lang="cs-CZ" dirty="0" err="1"/>
              <a:t>procedural</a:t>
            </a:r>
            <a:r>
              <a:rPr lang="cs-CZ" dirty="0"/>
              <a:t> </a:t>
            </a:r>
            <a:r>
              <a:rPr lang="cs-CZ" dirty="0" err="1"/>
              <a:t>programming</a:t>
            </a:r>
            <a:endParaRPr lang="cs-CZ" dirty="0"/>
          </a:p>
          <a:p>
            <a:pPr lvl="2"/>
            <a:endParaRPr lang="cs-CZ" noProof="0" dirty="0"/>
          </a:p>
          <a:p>
            <a:r>
              <a:rPr lang="cs-CZ" noProof="0" dirty="0" err="1"/>
              <a:t>object</a:t>
            </a:r>
            <a:r>
              <a:rPr lang="cs-CZ" noProof="0" dirty="0"/>
              <a:t>-</a:t>
            </a:r>
            <a:r>
              <a:rPr lang="cs-CZ" noProof="0" dirty="0" err="1"/>
              <a:t>oriented</a:t>
            </a:r>
            <a:r>
              <a:rPr lang="cs-CZ" noProof="0" dirty="0"/>
              <a:t> </a:t>
            </a:r>
            <a:r>
              <a:rPr lang="cs-CZ" noProof="0" dirty="0" err="1"/>
              <a:t>programming</a:t>
            </a:r>
            <a:r>
              <a:rPr lang="cs-CZ" noProof="0" dirty="0"/>
              <a:t> (OOP)</a:t>
            </a:r>
          </a:p>
          <a:p>
            <a:pPr lvl="2"/>
            <a:r>
              <a:rPr lang="cs-CZ" dirty="0" err="1"/>
              <a:t>hidden</a:t>
            </a:r>
            <a:r>
              <a:rPr lang="cs-CZ" dirty="0"/>
              <a:t> data </a:t>
            </a:r>
          </a:p>
          <a:p>
            <a:pPr lvl="2"/>
            <a:r>
              <a:rPr lang="cs-CZ" dirty="0" err="1"/>
              <a:t>m</a:t>
            </a:r>
            <a:r>
              <a:rPr lang="cs-CZ" noProof="0" dirty="0" err="1"/>
              <a:t>ethods</a:t>
            </a:r>
            <a:endParaRPr lang="cs-CZ" noProof="0" dirty="0"/>
          </a:p>
          <a:p>
            <a:pPr lvl="2"/>
            <a:r>
              <a:rPr lang="cs-CZ" dirty="0" err="1"/>
              <a:t>object</a:t>
            </a:r>
            <a:r>
              <a:rPr lang="cs-CZ" dirty="0"/>
              <a:t> </a:t>
            </a:r>
            <a:r>
              <a:rPr lang="cs-CZ" dirty="0" err="1"/>
              <a:t>cooperation</a:t>
            </a:r>
            <a:endParaRPr lang="cs-CZ" noProof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Basic </a:t>
            </a:r>
            <a:r>
              <a:rPr lang="cs-CZ" sz="4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terms</a:t>
            </a:r>
            <a:r>
              <a:rPr lang="cs-CZ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cs-CZ" sz="4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of</a:t>
            </a:r>
            <a:r>
              <a:rPr lang="cs-CZ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cs-CZ" sz="4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</a:t>
            </a:r>
            <a:r>
              <a:rPr lang="cs-CZ" sz="4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OOP</a:t>
            </a:r>
            <a:endParaRPr lang="cs-CZ" noProof="0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inheritance</a:t>
            </a:r>
          </a:p>
          <a:p>
            <a:r>
              <a:rPr lang="cs-CZ" dirty="0" err="1"/>
              <a:t>object</a:t>
            </a:r>
            <a:endParaRPr lang="cs-CZ" dirty="0"/>
          </a:p>
          <a:p>
            <a:r>
              <a:rPr lang="cs-CZ" dirty="0" err="1"/>
              <a:t>class</a:t>
            </a:r>
            <a:endParaRPr lang="cs-CZ" dirty="0"/>
          </a:p>
          <a:p>
            <a:r>
              <a:rPr lang="cs-CZ" dirty="0" err="1"/>
              <a:t>encapsulation</a:t>
            </a:r>
            <a:endParaRPr lang="cs-CZ" dirty="0"/>
          </a:p>
          <a:p>
            <a:r>
              <a:rPr lang="cs-CZ" dirty="0" err="1"/>
              <a:t>method</a:t>
            </a:r>
            <a:endParaRPr lang="cs-CZ" dirty="0"/>
          </a:p>
          <a:p>
            <a:r>
              <a:rPr lang="cs-CZ" dirty="0" err="1"/>
              <a:t>message</a:t>
            </a:r>
            <a:r>
              <a:rPr lang="cs-CZ" dirty="0"/>
              <a:t> </a:t>
            </a:r>
            <a:r>
              <a:rPr lang="cs-CZ" dirty="0" err="1"/>
              <a:t>passing</a:t>
            </a:r>
            <a:endParaRPr lang="cs-CZ" dirty="0"/>
          </a:p>
          <a:p>
            <a:r>
              <a:rPr lang="cs-CZ" dirty="0" err="1"/>
              <a:t>polymorphism</a:t>
            </a:r>
            <a:endParaRPr lang="cs-CZ" dirty="0"/>
          </a:p>
          <a:p>
            <a:r>
              <a:rPr lang="cs-CZ" dirty="0" err="1"/>
              <a:t>abstraction</a:t>
            </a:r>
            <a:endParaRPr lang="cs-CZ" dirty="0"/>
          </a:p>
          <a:p>
            <a:pPr algn="r">
              <a:buNone/>
            </a:pPr>
            <a:r>
              <a:rPr lang="cs-CZ" sz="1400" dirty="0" err="1"/>
              <a:t>Deborah</a:t>
            </a:r>
            <a:r>
              <a:rPr lang="cs-CZ" sz="1400" dirty="0"/>
              <a:t> J.</a:t>
            </a:r>
            <a:r>
              <a:rPr lang="en-US" sz="1400" dirty="0"/>
              <a:t> Armstrong</a:t>
            </a:r>
            <a:r>
              <a:rPr lang="cs-CZ" sz="1400" dirty="0"/>
              <a:t>:</a:t>
            </a:r>
            <a:r>
              <a:rPr lang="en-US" sz="1400" dirty="0"/>
              <a:t> The Quarks of Object-Oriented Development.</a:t>
            </a:r>
            <a:endParaRPr lang="cs-CZ" sz="1400" noProof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Object</a:t>
            </a:r>
            <a:endParaRPr lang="cs-CZ" noProof="0" dirty="0"/>
          </a:p>
        </p:txBody>
      </p:sp>
      <p:sp>
        <p:nvSpPr>
          <p:cNvPr id="3" name="Rectangle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„entity“ </a:t>
            </a:r>
            <a:r>
              <a:rPr lang="cs-CZ" dirty="0" err="1"/>
              <a:t>containing</a:t>
            </a:r>
            <a:r>
              <a:rPr lang="cs-CZ" dirty="0"/>
              <a:t> data </a:t>
            </a:r>
            <a:r>
              <a:rPr lang="cs-CZ" dirty="0" err="1"/>
              <a:t>and</a:t>
            </a:r>
            <a:r>
              <a:rPr lang="cs-CZ" dirty="0"/>
              <a:t> </a:t>
            </a:r>
            <a:r>
              <a:rPr lang="cs-CZ" dirty="0" err="1"/>
              <a:t>behavior</a:t>
            </a:r>
            <a:endParaRPr lang="cs-CZ" dirty="0"/>
          </a:p>
          <a:p>
            <a:endParaRPr lang="cs-CZ" noProof="0" dirty="0"/>
          </a:p>
          <a:p>
            <a:r>
              <a:rPr lang="cs-CZ" dirty="0"/>
              <a:t>identity</a:t>
            </a:r>
          </a:p>
          <a:p>
            <a:pPr lvl="2"/>
            <a:r>
              <a:rPr lang="cs-CZ" dirty="0" err="1"/>
              <a:t>distinguishes</a:t>
            </a:r>
            <a:r>
              <a:rPr lang="cs-CZ" dirty="0"/>
              <a:t> </a:t>
            </a:r>
            <a:r>
              <a:rPr lang="cs-CZ" dirty="0" err="1"/>
              <a:t>one</a:t>
            </a:r>
            <a:r>
              <a:rPr lang="cs-CZ" dirty="0"/>
              <a:t> </a:t>
            </a:r>
            <a:r>
              <a:rPr lang="cs-CZ" dirty="0" err="1"/>
              <a:t>object</a:t>
            </a:r>
            <a:r>
              <a:rPr lang="cs-CZ" dirty="0"/>
              <a:t> </a:t>
            </a: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another</a:t>
            </a:r>
            <a:endParaRPr lang="cs-CZ" dirty="0"/>
          </a:p>
          <a:p>
            <a:r>
              <a:rPr lang="cs-CZ" dirty="0" err="1"/>
              <a:t>state</a:t>
            </a:r>
            <a:endParaRPr lang="cs-CZ" dirty="0"/>
          </a:p>
          <a:p>
            <a:pPr lvl="2"/>
            <a:r>
              <a:rPr lang="cs-CZ" dirty="0" err="1"/>
              <a:t>describes</a:t>
            </a:r>
            <a:r>
              <a:rPr lang="cs-CZ" dirty="0"/>
              <a:t> data part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an</a:t>
            </a:r>
            <a:r>
              <a:rPr lang="cs-CZ" dirty="0"/>
              <a:t> </a:t>
            </a:r>
            <a:r>
              <a:rPr lang="cs-CZ" dirty="0" err="1"/>
              <a:t>object</a:t>
            </a:r>
            <a:endParaRPr lang="cs-CZ" dirty="0"/>
          </a:p>
          <a:p>
            <a:r>
              <a:rPr lang="cs-CZ" dirty="0" err="1"/>
              <a:t>behavior</a:t>
            </a:r>
            <a:endParaRPr lang="cs-CZ" dirty="0"/>
          </a:p>
          <a:p>
            <a:pPr lvl="2"/>
            <a:r>
              <a:rPr lang="cs-CZ" dirty="0" err="1"/>
              <a:t>describes</a:t>
            </a:r>
            <a:r>
              <a:rPr lang="cs-CZ" dirty="0"/>
              <a:t> </a:t>
            </a:r>
            <a:r>
              <a:rPr lang="cs-CZ" dirty="0" err="1"/>
              <a:t>methods</a:t>
            </a:r>
            <a:r>
              <a:rPr lang="cs-CZ" dirty="0"/>
              <a:t> </a:t>
            </a:r>
            <a:r>
              <a:rPr lang="cs-CZ" dirty="0" err="1"/>
              <a:t>bound</a:t>
            </a:r>
            <a:r>
              <a:rPr lang="cs-CZ" dirty="0"/>
              <a:t> to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object</a:t>
            </a:r>
            <a:r>
              <a:rPr lang="cs-CZ" dirty="0"/>
              <a:t>‘s </a:t>
            </a:r>
            <a:r>
              <a:rPr lang="cs-CZ" dirty="0" err="1"/>
              <a:t>protocol</a:t>
            </a:r>
            <a:endParaRPr lang="cs-CZ" dirty="0"/>
          </a:p>
          <a:p>
            <a:pPr lvl="2"/>
            <a:r>
              <a:rPr lang="cs-CZ" dirty="0" err="1"/>
              <a:t>protocol</a:t>
            </a:r>
            <a:r>
              <a:rPr lang="cs-CZ" dirty="0"/>
              <a:t> = set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all</a:t>
            </a:r>
            <a:r>
              <a:rPr lang="cs-CZ" dirty="0"/>
              <a:t> </a:t>
            </a:r>
            <a:r>
              <a:rPr lang="cs-CZ" dirty="0" err="1"/>
              <a:t>messages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be</a:t>
            </a:r>
            <a:r>
              <a:rPr lang="cs-CZ" dirty="0"/>
              <a:t> </a:t>
            </a:r>
            <a:r>
              <a:rPr lang="cs-CZ" dirty="0" err="1"/>
              <a:t>send</a:t>
            </a:r>
            <a:r>
              <a:rPr lang="cs-CZ" dirty="0"/>
              <a:t> to </a:t>
            </a:r>
            <a:r>
              <a:rPr lang="cs-CZ" dirty="0" err="1"/>
              <a:t>an</a:t>
            </a:r>
            <a:r>
              <a:rPr lang="cs-CZ" dirty="0"/>
              <a:t> </a:t>
            </a:r>
            <a:r>
              <a:rPr lang="cs-CZ" dirty="0" err="1"/>
              <a:t>object</a:t>
            </a:r>
            <a:r>
              <a:rPr lang="cs-CZ" dirty="0"/>
              <a:t> </a:t>
            </a:r>
            <a:r>
              <a:rPr lang="cs-CZ" dirty="0" err="1"/>
              <a:t>invoking</a:t>
            </a:r>
            <a:r>
              <a:rPr lang="cs-CZ" dirty="0"/>
              <a:t> </a:t>
            </a:r>
            <a:r>
              <a:rPr lang="cs-CZ" dirty="0" err="1"/>
              <a:t>some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its</a:t>
            </a:r>
            <a:r>
              <a:rPr lang="cs-CZ" dirty="0"/>
              <a:t> </a:t>
            </a:r>
            <a:r>
              <a:rPr lang="cs-CZ" dirty="0" err="1"/>
              <a:t>behavior</a:t>
            </a:r>
            <a:endParaRPr lang="cs-CZ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Encapsulation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/>
              <a:t>related</a:t>
            </a:r>
            <a:r>
              <a:rPr lang="cs-CZ" dirty="0"/>
              <a:t> to data</a:t>
            </a:r>
          </a:p>
          <a:p>
            <a:r>
              <a:rPr lang="cs-CZ" dirty="0" err="1"/>
              <a:t>all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data </a:t>
            </a:r>
            <a:r>
              <a:rPr lang="cs-CZ" dirty="0" err="1"/>
              <a:t>inside</a:t>
            </a:r>
            <a:r>
              <a:rPr lang="cs-CZ" dirty="0"/>
              <a:t> </a:t>
            </a:r>
            <a:r>
              <a:rPr lang="cs-CZ" dirty="0" err="1"/>
              <a:t>an</a:t>
            </a:r>
            <a:r>
              <a:rPr lang="cs-CZ" dirty="0"/>
              <a:t> </a:t>
            </a:r>
            <a:r>
              <a:rPr lang="cs-CZ" dirty="0" err="1"/>
              <a:t>object</a:t>
            </a:r>
            <a:r>
              <a:rPr lang="cs-CZ" dirty="0"/>
              <a:t> are </a:t>
            </a:r>
            <a:r>
              <a:rPr lang="cs-CZ" dirty="0" err="1"/>
              <a:t>invisible</a:t>
            </a:r>
            <a:r>
              <a:rPr lang="cs-CZ" dirty="0"/>
              <a:t> to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outer</a:t>
            </a:r>
            <a:r>
              <a:rPr lang="cs-CZ" dirty="0"/>
              <a:t> </a:t>
            </a:r>
            <a:r>
              <a:rPr lang="cs-CZ" dirty="0" err="1"/>
              <a:t>world</a:t>
            </a:r>
            <a:endParaRPr lang="cs-CZ" dirty="0"/>
          </a:p>
          <a:p>
            <a:r>
              <a:rPr lang="cs-CZ" dirty="0">
                <a:sym typeface="Wingdings" pitchFamily="2" charset="2"/>
              </a:rPr>
              <a:t>data </a:t>
            </a:r>
            <a:r>
              <a:rPr lang="cs-CZ" dirty="0" err="1">
                <a:sym typeface="Wingdings" pitchFamily="2" charset="2"/>
              </a:rPr>
              <a:t>can</a:t>
            </a:r>
            <a:r>
              <a:rPr lang="cs-CZ" dirty="0">
                <a:sym typeface="Wingdings" pitchFamily="2" charset="2"/>
              </a:rPr>
              <a:t> </a:t>
            </a:r>
            <a:r>
              <a:rPr lang="cs-CZ" dirty="0" err="1">
                <a:sym typeface="Wingdings" pitchFamily="2" charset="2"/>
              </a:rPr>
              <a:t>be</a:t>
            </a:r>
            <a:r>
              <a:rPr lang="cs-CZ" dirty="0">
                <a:sym typeface="Wingdings" pitchFamily="2" charset="2"/>
              </a:rPr>
              <a:t> </a:t>
            </a:r>
            <a:r>
              <a:rPr lang="cs-CZ" dirty="0" err="1">
                <a:sym typeface="Wingdings" pitchFamily="2" charset="2"/>
              </a:rPr>
              <a:t>made</a:t>
            </a:r>
            <a:r>
              <a:rPr lang="cs-CZ" dirty="0">
                <a:sym typeface="Wingdings" pitchFamily="2" charset="2"/>
              </a:rPr>
              <a:t> </a:t>
            </a:r>
            <a:r>
              <a:rPr lang="cs-CZ" dirty="0" err="1">
                <a:sym typeface="Wingdings" pitchFamily="2" charset="2"/>
              </a:rPr>
              <a:t>accessible</a:t>
            </a:r>
            <a:r>
              <a:rPr lang="cs-CZ" dirty="0">
                <a:sym typeface="Wingdings" pitchFamily="2" charset="2"/>
              </a:rPr>
              <a:t> </a:t>
            </a:r>
            <a:r>
              <a:rPr lang="cs-CZ" dirty="0" err="1">
                <a:sym typeface="Wingdings" pitchFamily="2" charset="2"/>
              </a:rPr>
              <a:t>using</a:t>
            </a:r>
            <a:r>
              <a:rPr lang="cs-CZ" dirty="0">
                <a:sym typeface="Wingdings" pitchFamily="2" charset="2"/>
              </a:rPr>
              <a:t> „</a:t>
            </a:r>
            <a:r>
              <a:rPr lang="cs-CZ" dirty="0" err="1">
                <a:sym typeface="Wingdings" pitchFamily="2" charset="2"/>
              </a:rPr>
              <a:t>accessor</a:t>
            </a:r>
            <a:r>
              <a:rPr lang="cs-CZ" dirty="0">
                <a:sym typeface="Wingdings" pitchFamily="2" charset="2"/>
              </a:rPr>
              <a:t> </a:t>
            </a:r>
            <a:r>
              <a:rPr lang="cs-CZ" dirty="0" err="1">
                <a:sym typeface="Wingdings" pitchFamily="2" charset="2"/>
              </a:rPr>
              <a:t>methods</a:t>
            </a:r>
            <a:r>
              <a:rPr lang="cs-CZ" dirty="0">
                <a:sym typeface="Wingdings" pitchFamily="2" charset="2"/>
              </a:rPr>
              <a:t>“</a:t>
            </a:r>
          </a:p>
          <a:p>
            <a:pPr lvl="2"/>
            <a:r>
              <a:rPr lang="cs-CZ" dirty="0" err="1">
                <a:sym typeface="Wingdings" pitchFamily="2" charset="2"/>
              </a:rPr>
              <a:t>so</a:t>
            </a:r>
            <a:r>
              <a:rPr lang="cs-CZ" dirty="0">
                <a:sym typeface="Wingdings" pitchFamily="2" charset="2"/>
              </a:rPr>
              <a:t> </a:t>
            </a:r>
            <a:r>
              <a:rPr lang="cs-CZ" dirty="0" err="1">
                <a:sym typeface="Wingdings" pitchFamily="2" charset="2"/>
              </a:rPr>
              <a:t>called</a:t>
            </a:r>
            <a:r>
              <a:rPr lang="cs-CZ" dirty="0">
                <a:sym typeface="Wingdings" pitchFamily="2" charset="2"/>
              </a:rPr>
              <a:t> </a:t>
            </a:r>
            <a:r>
              <a:rPr lang="cs-CZ" dirty="0" err="1">
                <a:sym typeface="Wingdings" pitchFamily="2" charset="2"/>
              </a:rPr>
              <a:t>getters</a:t>
            </a:r>
            <a:r>
              <a:rPr lang="cs-CZ" dirty="0">
                <a:sym typeface="Wingdings" pitchFamily="2" charset="2"/>
              </a:rPr>
              <a:t>/</a:t>
            </a:r>
            <a:r>
              <a:rPr lang="cs-CZ" dirty="0" err="1">
                <a:sym typeface="Wingdings" pitchFamily="2" charset="2"/>
              </a:rPr>
              <a:t>setters</a:t>
            </a:r>
            <a:endParaRPr lang="cs-CZ" dirty="0">
              <a:sym typeface="Wingdings" pitchFamily="2" charset="2"/>
            </a:endParaRPr>
          </a:p>
          <a:p>
            <a:r>
              <a:rPr lang="cs-CZ" dirty="0">
                <a:sym typeface="Wingdings" pitchFamily="2" charset="2"/>
              </a:rPr>
              <a:t>static vs. </a:t>
            </a:r>
            <a:r>
              <a:rPr lang="cs-CZ" dirty="0" err="1">
                <a:sym typeface="Wingdings" pitchFamily="2" charset="2"/>
              </a:rPr>
              <a:t>dynamic</a:t>
            </a:r>
            <a:r>
              <a:rPr lang="cs-CZ" dirty="0">
                <a:sym typeface="Wingdings" pitchFamily="2" charset="2"/>
              </a:rPr>
              <a:t> data</a:t>
            </a:r>
            <a:endParaRPr lang="cs-CZ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Class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„</a:t>
            </a:r>
            <a:r>
              <a:rPr lang="cs-CZ" dirty="0" err="1"/>
              <a:t>template</a:t>
            </a:r>
            <a:r>
              <a:rPr lang="cs-CZ" dirty="0"/>
              <a:t>“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object</a:t>
            </a:r>
            <a:r>
              <a:rPr lang="cs-CZ" dirty="0"/>
              <a:t> </a:t>
            </a:r>
            <a:r>
              <a:rPr lang="cs-CZ" dirty="0" err="1"/>
              <a:t>creation</a:t>
            </a:r>
            <a:endParaRPr lang="cs-CZ" dirty="0"/>
          </a:p>
          <a:p>
            <a:r>
              <a:rPr lang="cs-CZ" dirty="0" err="1"/>
              <a:t>defines</a:t>
            </a:r>
            <a:r>
              <a:rPr lang="cs-CZ" dirty="0"/>
              <a:t> </a:t>
            </a:r>
            <a:r>
              <a:rPr lang="cs-CZ" dirty="0" err="1"/>
              <a:t>state</a:t>
            </a:r>
            <a:r>
              <a:rPr lang="cs-CZ" dirty="0"/>
              <a:t> </a:t>
            </a:r>
            <a:r>
              <a:rPr lang="cs-CZ" dirty="0" err="1"/>
              <a:t>and</a:t>
            </a:r>
            <a:r>
              <a:rPr lang="cs-CZ" dirty="0"/>
              <a:t> </a:t>
            </a:r>
            <a:r>
              <a:rPr lang="cs-CZ" dirty="0" err="1"/>
              <a:t>behavior</a:t>
            </a:r>
            <a:r>
              <a:rPr lang="cs-CZ" dirty="0"/>
              <a:t> </a:t>
            </a:r>
            <a:r>
              <a:rPr lang="cs-CZ" dirty="0" err="1"/>
              <a:t>parts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an</a:t>
            </a:r>
            <a:r>
              <a:rPr lang="cs-CZ" dirty="0"/>
              <a:t> </a:t>
            </a:r>
            <a:r>
              <a:rPr lang="cs-CZ" dirty="0" err="1"/>
              <a:t>object</a:t>
            </a:r>
            <a:endParaRPr lang="cs-CZ" dirty="0"/>
          </a:p>
          <a:p>
            <a:pPr lvl="2"/>
            <a:r>
              <a:rPr lang="cs-CZ" dirty="0"/>
              <a:t>instance </a:t>
            </a:r>
            <a:r>
              <a:rPr lang="cs-CZ" dirty="0" err="1"/>
              <a:t>variables</a:t>
            </a:r>
            <a:r>
              <a:rPr lang="cs-CZ" dirty="0"/>
              <a:t> </a:t>
            </a:r>
            <a:r>
              <a:rPr lang="cs-CZ" dirty="0" err="1"/>
              <a:t>contain</a:t>
            </a:r>
            <a:r>
              <a:rPr lang="cs-CZ" dirty="0"/>
              <a:t> data </a:t>
            </a:r>
            <a:r>
              <a:rPr lang="cs-CZ" dirty="0">
                <a:sym typeface="Symbol"/>
              </a:rPr>
              <a:t></a:t>
            </a:r>
            <a:r>
              <a:rPr lang="cs-CZ" dirty="0"/>
              <a:t> </a:t>
            </a:r>
            <a:r>
              <a:rPr lang="cs-CZ" dirty="0" err="1"/>
              <a:t>state</a:t>
            </a:r>
            <a:endParaRPr lang="cs-CZ" dirty="0"/>
          </a:p>
          <a:p>
            <a:pPr lvl="2"/>
            <a:r>
              <a:rPr lang="cs-CZ" dirty="0" err="1"/>
              <a:t>methods</a:t>
            </a:r>
            <a:r>
              <a:rPr lang="cs-CZ" dirty="0"/>
              <a:t> </a:t>
            </a:r>
            <a:r>
              <a:rPr lang="cs-CZ" dirty="0">
                <a:sym typeface="Symbol"/>
              </a:rPr>
              <a:t> </a:t>
            </a:r>
            <a:r>
              <a:rPr lang="cs-CZ" dirty="0" err="1">
                <a:sym typeface="Symbol"/>
              </a:rPr>
              <a:t>behavior</a:t>
            </a:r>
            <a:endParaRPr lang="cs-CZ" dirty="0">
              <a:sym typeface="Symbol"/>
            </a:endParaRPr>
          </a:p>
          <a:p>
            <a:r>
              <a:rPr lang="cs-CZ" dirty="0">
                <a:sym typeface="Symbol"/>
              </a:rPr>
              <a:t>Instance</a:t>
            </a:r>
          </a:p>
          <a:p>
            <a:pPr lvl="2"/>
            <a:r>
              <a:rPr lang="cs-CZ" dirty="0" err="1">
                <a:sym typeface="Symbol"/>
              </a:rPr>
              <a:t>an</a:t>
            </a:r>
            <a:r>
              <a:rPr lang="cs-CZ" dirty="0">
                <a:sym typeface="Symbol"/>
              </a:rPr>
              <a:t> </a:t>
            </a:r>
            <a:r>
              <a:rPr lang="cs-CZ" dirty="0" err="1">
                <a:sym typeface="Symbol"/>
              </a:rPr>
              <a:t>object</a:t>
            </a:r>
            <a:r>
              <a:rPr lang="cs-CZ" dirty="0">
                <a:sym typeface="Symbol"/>
              </a:rPr>
              <a:t> </a:t>
            </a:r>
            <a:r>
              <a:rPr lang="cs-CZ" dirty="0" err="1">
                <a:sym typeface="Symbol"/>
              </a:rPr>
              <a:t>created</a:t>
            </a:r>
            <a:r>
              <a:rPr lang="cs-CZ" dirty="0">
                <a:sym typeface="Symbol"/>
              </a:rPr>
              <a:t> </a:t>
            </a:r>
            <a:r>
              <a:rPr lang="cs-CZ" dirty="0" err="1">
                <a:sym typeface="Symbol"/>
              </a:rPr>
              <a:t>using</a:t>
            </a:r>
            <a:r>
              <a:rPr lang="cs-CZ" dirty="0">
                <a:sym typeface="Symbol"/>
              </a:rPr>
              <a:t> </a:t>
            </a:r>
            <a:r>
              <a:rPr lang="cs-CZ" dirty="0" err="1">
                <a:sym typeface="Symbol"/>
              </a:rPr>
              <a:t>the</a:t>
            </a:r>
            <a:r>
              <a:rPr lang="cs-CZ" dirty="0">
                <a:sym typeface="Symbol"/>
              </a:rPr>
              <a:t> „</a:t>
            </a:r>
            <a:r>
              <a:rPr lang="cs-CZ" dirty="0" err="1">
                <a:sym typeface="Symbol"/>
              </a:rPr>
              <a:t>template</a:t>
            </a:r>
            <a:r>
              <a:rPr lang="cs-CZ" dirty="0">
                <a:sym typeface="Symbol"/>
              </a:rPr>
              <a:t>“</a:t>
            </a:r>
          </a:p>
          <a:p>
            <a:pPr lvl="2"/>
            <a:endParaRPr lang="cs-CZ" dirty="0">
              <a:sym typeface="Symbol"/>
            </a:endParaRPr>
          </a:p>
          <a:p>
            <a:r>
              <a:rPr lang="cs-CZ" dirty="0" err="1">
                <a:sym typeface="Symbol"/>
              </a:rPr>
              <a:t>for</a:t>
            </a:r>
            <a:r>
              <a:rPr lang="cs-CZ" dirty="0">
                <a:sym typeface="Symbol"/>
              </a:rPr>
              <a:t> </a:t>
            </a:r>
            <a:r>
              <a:rPr lang="cs-CZ" dirty="0" err="1">
                <a:sym typeface="Symbol"/>
              </a:rPr>
              <a:t>example</a:t>
            </a:r>
            <a:endParaRPr lang="cs-CZ" dirty="0">
              <a:sym typeface="Symbol"/>
            </a:endParaRPr>
          </a:p>
          <a:p>
            <a:pPr lvl="2"/>
            <a:r>
              <a:rPr lang="cs-CZ" dirty="0"/>
              <a:t>Student </a:t>
            </a:r>
            <a:r>
              <a:rPr lang="cs-CZ" dirty="0" err="1"/>
              <a:t>class</a:t>
            </a:r>
            <a:r>
              <a:rPr lang="cs-CZ" dirty="0"/>
              <a:t> – </a:t>
            </a:r>
            <a:r>
              <a:rPr lang="cs-CZ" dirty="0" err="1"/>
              <a:t>describes</a:t>
            </a:r>
            <a:r>
              <a:rPr lang="cs-CZ" dirty="0"/>
              <a:t> </a:t>
            </a:r>
            <a:r>
              <a:rPr lang="cs-CZ" dirty="0" err="1"/>
              <a:t>common</a:t>
            </a:r>
            <a:r>
              <a:rPr lang="cs-CZ" dirty="0"/>
              <a:t> </a:t>
            </a:r>
            <a:r>
              <a:rPr lang="cs-CZ" dirty="0" err="1"/>
              <a:t>properties</a:t>
            </a:r>
            <a:r>
              <a:rPr lang="cs-CZ" dirty="0"/>
              <a:t> </a:t>
            </a:r>
            <a:r>
              <a:rPr lang="cs-CZ" dirty="0" err="1"/>
              <a:t>and</a:t>
            </a:r>
            <a:r>
              <a:rPr lang="cs-CZ" dirty="0"/>
              <a:t> </a:t>
            </a:r>
            <a:r>
              <a:rPr lang="cs-CZ" dirty="0" err="1"/>
              <a:t>behavior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all</a:t>
            </a:r>
            <a:r>
              <a:rPr lang="cs-CZ" dirty="0"/>
              <a:t> </a:t>
            </a:r>
            <a:r>
              <a:rPr lang="cs-CZ" dirty="0" err="1"/>
              <a:t>students</a:t>
            </a:r>
            <a:endParaRPr lang="cs-CZ" dirty="0"/>
          </a:p>
          <a:p>
            <a:pPr lvl="2"/>
            <a:r>
              <a:rPr lang="cs-CZ" dirty="0"/>
              <a:t>instance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Student </a:t>
            </a:r>
            <a:r>
              <a:rPr lang="cs-CZ" dirty="0" err="1"/>
              <a:t>class</a:t>
            </a:r>
            <a:r>
              <a:rPr lang="cs-CZ" dirty="0"/>
              <a:t> – </a:t>
            </a:r>
            <a:r>
              <a:rPr lang="cs-CZ" dirty="0" err="1"/>
              <a:t>anyone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you</a:t>
            </a:r>
            <a:endParaRPr lang="cs-CZ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Polymorphism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cs-CZ" dirty="0" err="1"/>
              <a:t>polys</a:t>
            </a:r>
            <a:r>
              <a:rPr lang="cs-CZ" dirty="0"/>
              <a:t> + </a:t>
            </a:r>
            <a:r>
              <a:rPr lang="cs-CZ" dirty="0" err="1"/>
              <a:t>morphé</a:t>
            </a:r>
            <a:r>
              <a:rPr lang="cs-CZ" dirty="0"/>
              <a:t> = many + </a:t>
            </a:r>
            <a:r>
              <a:rPr lang="cs-CZ" dirty="0" err="1"/>
              <a:t>shapes</a:t>
            </a:r>
            <a:r>
              <a:rPr lang="cs-CZ" dirty="0"/>
              <a:t>/</a:t>
            </a:r>
            <a:r>
              <a:rPr lang="cs-CZ" dirty="0" err="1"/>
              <a:t>forms</a:t>
            </a:r>
            <a:endParaRPr lang="cs-CZ" dirty="0"/>
          </a:p>
          <a:p>
            <a:endParaRPr lang="cs-CZ" dirty="0"/>
          </a:p>
          <a:p>
            <a:r>
              <a:rPr lang="cs-CZ" dirty="0" err="1"/>
              <a:t>multiple</a:t>
            </a:r>
            <a:r>
              <a:rPr lang="cs-CZ" dirty="0"/>
              <a:t> </a:t>
            </a:r>
            <a:r>
              <a:rPr lang="cs-CZ" dirty="0" err="1"/>
              <a:t>form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polymorphism</a:t>
            </a:r>
            <a:endParaRPr lang="cs-CZ" dirty="0"/>
          </a:p>
          <a:p>
            <a:pPr lvl="1"/>
            <a:r>
              <a:rPr lang="cs-CZ" dirty="0"/>
              <a:t>ad-hoc polymorfismus</a:t>
            </a:r>
          </a:p>
          <a:p>
            <a:pPr lvl="2"/>
            <a:r>
              <a:rPr lang="cs-CZ" dirty="0" err="1"/>
              <a:t>method</a:t>
            </a:r>
            <a:r>
              <a:rPr lang="cs-CZ" dirty="0"/>
              <a:t> </a:t>
            </a:r>
            <a:r>
              <a:rPr lang="cs-CZ" dirty="0" err="1"/>
              <a:t>can</a:t>
            </a:r>
            <a:r>
              <a:rPr lang="cs-CZ" dirty="0"/>
              <a:t> </a:t>
            </a:r>
            <a:r>
              <a:rPr lang="cs-CZ" dirty="0" err="1"/>
              <a:t>work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</a:t>
            </a:r>
            <a:r>
              <a:rPr lang="cs-CZ" dirty="0" err="1"/>
              <a:t>arguments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different</a:t>
            </a:r>
            <a:r>
              <a:rPr lang="cs-CZ" dirty="0"/>
              <a:t> type</a:t>
            </a:r>
          </a:p>
          <a:p>
            <a:pPr lvl="2"/>
            <a:r>
              <a:rPr lang="cs-CZ" dirty="0" err="1"/>
              <a:t>method</a:t>
            </a:r>
            <a:r>
              <a:rPr lang="cs-CZ" dirty="0"/>
              <a:t>/</a:t>
            </a:r>
            <a:r>
              <a:rPr lang="cs-CZ" dirty="0" err="1"/>
              <a:t>operator</a:t>
            </a:r>
            <a:r>
              <a:rPr lang="cs-CZ" dirty="0"/>
              <a:t> </a:t>
            </a:r>
            <a:r>
              <a:rPr lang="cs-CZ" dirty="0" err="1"/>
              <a:t>overloading</a:t>
            </a:r>
            <a:endParaRPr lang="cs-CZ" dirty="0"/>
          </a:p>
          <a:p>
            <a:pPr lvl="1"/>
            <a:r>
              <a:rPr lang="cs-CZ" dirty="0" err="1"/>
              <a:t>parametric</a:t>
            </a:r>
            <a:r>
              <a:rPr lang="cs-CZ" dirty="0"/>
              <a:t> </a:t>
            </a:r>
            <a:r>
              <a:rPr lang="cs-CZ" dirty="0" err="1"/>
              <a:t>polymorphism</a:t>
            </a:r>
            <a:endParaRPr lang="cs-CZ" dirty="0"/>
          </a:p>
          <a:p>
            <a:pPr lvl="2"/>
            <a:r>
              <a:rPr lang="cs-CZ" dirty="0" err="1"/>
              <a:t>method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coded</a:t>
            </a:r>
            <a:r>
              <a:rPr lang="cs-CZ" dirty="0"/>
              <a:t> </a:t>
            </a:r>
            <a:r>
              <a:rPr lang="cs-CZ" dirty="0" err="1"/>
              <a:t>without</a:t>
            </a:r>
            <a:r>
              <a:rPr lang="cs-CZ" dirty="0"/>
              <a:t> </a:t>
            </a:r>
            <a:r>
              <a:rPr lang="cs-CZ" dirty="0" err="1"/>
              <a:t>dependency</a:t>
            </a:r>
            <a:r>
              <a:rPr lang="cs-CZ" dirty="0"/>
              <a:t> on </a:t>
            </a:r>
            <a:r>
              <a:rPr lang="cs-CZ" dirty="0" err="1"/>
              <a:t>particular</a:t>
            </a:r>
            <a:r>
              <a:rPr lang="cs-CZ" dirty="0"/>
              <a:t> type</a:t>
            </a:r>
          </a:p>
          <a:p>
            <a:pPr lvl="2"/>
            <a:r>
              <a:rPr lang="cs-CZ" dirty="0" err="1"/>
              <a:t>templates</a:t>
            </a:r>
            <a:r>
              <a:rPr lang="cs-CZ" dirty="0"/>
              <a:t> in C++, </a:t>
            </a:r>
            <a:r>
              <a:rPr lang="cs-CZ" dirty="0" err="1"/>
              <a:t>generics</a:t>
            </a:r>
            <a:r>
              <a:rPr lang="cs-CZ" dirty="0"/>
              <a:t> in C# </a:t>
            </a:r>
            <a:r>
              <a:rPr lang="cs-CZ" dirty="0" err="1"/>
              <a:t>or</a:t>
            </a:r>
            <a:r>
              <a:rPr lang="cs-CZ" dirty="0"/>
              <a:t> Java</a:t>
            </a:r>
          </a:p>
          <a:p>
            <a:pPr lvl="1"/>
            <a:r>
              <a:rPr lang="cs-CZ" dirty="0"/>
              <a:t>subtype </a:t>
            </a:r>
            <a:r>
              <a:rPr lang="cs-CZ" dirty="0" err="1"/>
              <a:t>polymorphism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32910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Subtype </a:t>
            </a:r>
            <a:r>
              <a:rPr lang="cs-CZ" dirty="0" err="1"/>
              <a:t>polymorphism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cs-CZ" dirty="0" err="1"/>
              <a:t>ability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a subtype to </a:t>
            </a:r>
            <a:r>
              <a:rPr lang="cs-CZ" dirty="0" err="1"/>
              <a:t>react</a:t>
            </a:r>
            <a:r>
              <a:rPr lang="cs-CZ" dirty="0"/>
              <a:t> to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same</a:t>
            </a:r>
            <a:r>
              <a:rPr lang="cs-CZ" dirty="0"/>
              <a:t> </a:t>
            </a:r>
            <a:r>
              <a:rPr lang="cs-CZ" dirty="0" err="1"/>
              <a:t>messages</a:t>
            </a:r>
            <a:r>
              <a:rPr lang="cs-CZ" dirty="0"/>
              <a:t> as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supertype</a:t>
            </a:r>
            <a:endParaRPr lang="cs-CZ" dirty="0"/>
          </a:p>
          <a:p>
            <a:r>
              <a:rPr lang="cs-CZ" b="1" dirty="0" err="1"/>
              <a:t>Liskov</a:t>
            </a:r>
            <a:r>
              <a:rPr lang="cs-CZ" b="1" dirty="0"/>
              <a:t> </a:t>
            </a:r>
            <a:r>
              <a:rPr lang="cs-CZ" b="1" dirty="0" err="1"/>
              <a:t>substitution</a:t>
            </a:r>
            <a:r>
              <a:rPr lang="cs-CZ" b="1" dirty="0"/>
              <a:t> </a:t>
            </a:r>
            <a:r>
              <a:rPr lang="cs-CZ" b="1" dirty="0" err="1"/>
              <a:t>principle</a:t>
            </a:r>
            <a:endParaRPr lang="cs-CZ" b="1" dirty="0"/>
          </a:p>
          <a:p>
            <a:pPr lvl="1"/>
            <a:r>
              <a:rPr lang="cs-CZ" dirty="0" err="1"/>
              <a:t>if</a:t>
            </a:r>
            <a:r>
              <a:rPr lang="cs-CZ" dirty="0"/>
              <a:t> S </a:t>
            </a:r>
            <a:r>
              <a:rPr lang="cs-CZ" dirty="0" err="1"/>
              <a:t>is</a:t>
            </a:r>
            <a:r>
              <a:rPr lang="cs-CZ" dirty="0"/>
              <a:t> a subtype (</a:t>
            </a:r>
            <a:r>
              <a:rPr lang="cs-CZ" dirty="0" err="1"/>
              <a:t>subclass</a:t>
            </a:r>
            <a:r>
              <a:rPr lang="cs-CZ" dirty="0"/>
              <a:t>) </a:t>
            </a:r>
            <a:r>
              <a:rPr lang="cs-CZ" dirty="0" err="1"/>
              <a:t>of</a:t>
            </a:r>
            <a:r>
              <a:rPr lang="cs-CZ" dirty="0"/>
              <a:t> T, </a:t>
            </a:r>
            <a:r>
              <a:rPr lang="cs-CZ" dirty="0" err="1"/>
              <a:t>then</a:t>
            </a:r>
            <a:r>
              <a:rPr lang="cs-CZ" dirty="0"/>
              <a:t> </a:t>
            </a:r>
            <a:r>
              <a:rPr lang="cs-CZ" dirty="0" err="1"/>
              <a:t>any</a:t>
            </a:r>
            <a:r>
              <a:rPr lang="cs-CZ" dirty="0"/>
              <a:t> instance </a:t>
            </a:r>
            <a:r>
              <a:rPr lang="cs-CZ" dirty="0" err="1"/>
              <a:t>of</a:t>
            </a:r>
            <a:r>
              <a:rPr lang="cs-CZ" dirty="0"/>
              <a:t> type S </a:t>
            </a:r>
            <a:r>
              <a:rPr lang="cs-CZ" dirty="0" err="1"/>
              <a:t>can</a:t>
            </a:r>
            <a:r>
              <a:rPr lang="cs-CZ" dirty="0"/>
              <a:t> substitute instance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type T </a:t>
            </a:r>
            <a:r>
              <a:rPr lang="cs-CZ" dirty="0" err="1"/>
              <a:t>without</a:t>
            </a:r>
            <a:r>
              <a:rPr lang="cs-CZ" dirty="0"/>
              <a:t> </a:t>
            </a:r>
            <a:r>
              <a:rPr lang="cs-CZ" dirty="0" err="1"/>
              <a:t>changing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</a:t>
            </a:r>
            <a:r>
              <a:rPr lang="cs-CZ" dirty="0" err="1"/>
              <a:t>functionality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program</a:t>
            </a:r>
          </a:p>
          <a:p>
            <a:r>
              <a:rPr lang="cs-CZ" dirty="0" err="1"/>
              <a:t>implemented</a:t>
            </a:r>
            <a:r>
              <a:rPr lang="cs-CZ" dirty="0"/>
              <a:t> </a:t>
            </a:r>
            <a:r>
              <a:rPr lang="cs-CZ" dirty="0" err="1"/>
              <a:t>using</a:t>
            </a:r>
            <a:r>
              <a:rPr lang="cs-CZ" dirty="0"/>
              <a:t> inheritance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37105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dStudPres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AC6DD24B17643A43B5911557F59D23340400899CD97D2199F748BA22A48D93649A64" ma:contentTypeVersion="31" ma:contentTypeDescription="Create a new document." ma:contentTypeScope="" ma:versionID="9e1ac57e4c2658fe23858d96be6d3be6"/>
</file>

<file path=customXml/itemProps1.xml><?xml version="1.0" encoding="utf-8"?>
<ds:datastoreItem xmlns:ds="http://schemas.openxmlformats.org/officeDocument/2006/customXml" ds:itemID="{0D08E572-6EE0-4F2F-8A1D-2C0B4F7DB24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292C34A-8A6E-4491-AC6C-F77D3E5DFB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51AF84-E8A5-41EA-BD18-80D799A7C223}">
  <ds:schemaRefs>
    <ds:schemaRef ds:uri="http://schemas.microsoft.com/office/2006/metadata/contentType"/>
    <ds:schemaRef ds:uri="http://schemas.microsoft.com/office/2006/metadata/properties/metaAttribut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EdStudPres</Template>
  <TotalTime>0</TotalTime>
  <Words>573</Words>
  <Application>Microsoft Office PowerPoint</Application>
  <PresentationFormat>Předvádění na obrazovce (4:3)</PresentationFormat>
  <Paragraphs>117</Paragraphs>
  <Slides>13</Slides>
  <Notes>5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8" baseType="lpstr">
      <vt:lpstr>Calibri</vt:lpstr>
      <vt:lpstr>Tw Cen MT</vt:lpstr>
      <vt:lpstr>Wingdings</vt:lpstr>
      <vt:lpstr>Wingdings 2</vt:lpstr>
      <vt:lpstr>EdStudPres</vt:lpstr>
      <vt:lpstr>COMPONENT SOFTWARE DESIGN  Lecture 1: Introduction to the Object-Oriented Paradigm</vt:lpstr>
      <vt:lpstr>In the beginning… The Semantic Gap</vt:lpstr>
      <vt:lpstr>Introduction</vt:lpstr>
      <vt:lpstr>Basic terms of the OOP</vt:lpstr>
      <vt:lpstr>Object</vt:lpstr>
      <vt:lpstr>Encapsulation</vt:lpstr>
      <vt:lpstr>Class</vt:lpstr>
      <vt:lpstr>Polymorphism</vt:lpstr>
      <vt:lpstr>Subtype polymorphism</vt:lpstr>
      <vt:lpstr>Polymorphism – another point of view</vt:lpstr>
      <vt:lpstr>Inheritance</vt:lpstr>
      <vt:lpstr>Methods &amp; Message Passing</vt:lpstr>
      <vt:lpstr>Abstraction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2011-10-03T07:51:57Z</dcterms:created>
  <dcterms:modified xsi:type="dcterms:W3CDTF">2021-09-30T08:06:01Z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TC101671259990</vt:lpwstr>
  </property>
</Properties>
</file>