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8" r:id="rId9"/>
    <p:sldId id="269" r:id="rId10"/>
    <p:sldId id="270" r:id="rId11"/>
    <p:sldId id="271" r:id="rId12"/>
    <p:sldId id="260" r:id="rId13"/>
    <p:sldId id="263" r:id="rId14"/>
    <p:sldId id="261" r:id="rId15"/>
    <p:sldId id="262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11/7/2023 9:54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11/7/2023 9:54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11/7/2023 9:54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11/7/2023 9:54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11/7/2023 9:54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11/7/2023 9:54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4: C# </a:t>
            </a:r>
            <a:r>
              <a:rPr lang="cs-CZ" sz="3600" cap="none" dirty="0" err="1"/>
              <a:t>Language</a:t>
            </a:r>
            <a:r>
              <a:rPr lang="cs-CZ" sz="3600" cap="none" dirty="0"/>
              <a:t>, part 3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AbstractShape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double _x;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double _y;</a:t>
            </a:r>
          </a:p>
          <a:p>
            <a:pPr>
              <a:buNone/>
            </a:pPr>
            <a:r>
              <a:rPr lang="cs-CZ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override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Draw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Graphics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g)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g.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Pens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Black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this.X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this.Y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, 10,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10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override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double X 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_x;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set { _x =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override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double Y 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_y;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set { _y =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9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Interface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definitions</a:t>
            </a:r>
            <a:endParaRPr lang="cs-CZ" dirty="0"/>
          </a:p>
          <a:p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begins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„I“</a:t>
            </a:r>
          </a:p>
          <a:p>
            <a:pPr lvl="2"/>
            <a:r>
              <a:rPr lang="cs-CZ" dirty="0"/>
              <a:t>interface </a:t>
            </a:r>
            <a:r>
              <a:rPr lang="cs-CZ" dirty="0" err="1"/>
              <a:t>containing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I…</a:t>
            </a:r>
            <a:r>
              <a:rPr lang="cs-CZ" dirty="0" err="1"/>
              <a:t>able</a:t>
            </a:r>
            <a:endParaRPr lang="cs-CZ" dirty="0"/>
          </a:p>
          <a:p>
            <a:r>
              <a:rPr lang="cs-CZ" dirty="0"/>
              <a:t>interface </a:t>
            </a:r>
            <a:r>
              <a:rPr lang="cs-CZ" dirty="0" err="1"/>
              <a:t>implementation</a:t>
            </a:r>
            <a:r>
              <a:rPr lang="cs-CZ" dirty="0"/>
              <a:t> – by </a:t>
            </a:r>
            <a:r>
              <a:rPr lang="cs-CZ" dirty="0" err="1"/>
              <a:t>inheriting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interface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properties</a:t>
            </a:r>
            <a:endParaRPr lang="cs-CZ" dirty="0"/>
          </a:p>
          <a:p>
            <a:r>
              <a:rPr lang="cs-CZ" dirty="0"/>
              <a:t>interface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inherit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interface </a:t>
            </a:r>
            <a:r>
              <a:rPr lang="cs-CZ" dirty="0" err="1"/>
              <a:t>but</a:t>
            </a:r>
            <a:r>
              <a:rPr lang="cs-CZ" dirty="0"/>
              <a:t> not </a:t>
            </a:r>
            <a:r>
              <a:rPr lang="cs-CZ" dirty="0" err="1"/>
              <a:t>from</a:t>
            </a:r>
            <a:r>
              <a:rPr lang="cs-CZ" dirty="0"/>
              <a:t> a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interface has to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interface</a:t>
            </a:r>
          </a:p>
          <a:p>
            <a:pPr lvl="2"/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virtual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78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Interface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ICount</a:t>
            </a:r>
            <a:endParaRPr lang="cs-CZ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NumericProperty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Multiply();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Subtract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Icountable</a:t>
            </a:r>
            <a:endParaRPr lang="cs-CZ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DerivedClass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ICount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ICountable</a:t>
            </a:r>
            <a:endParaRPr lang="cs-CZ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override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BaseMethod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()      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Derived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Multiply()</a:t>
            </a:r>
          </a:p>
          <a:p>
            <a:pPr>
              <a:spcBef>
                <a:spcPts val="0"/>
              </a:spcBef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60059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Partial</a:t>
            </a:r>
            <a:r>
              <a:rPr lang="cs-CZ" dirty="0"/>
              <a:t> </a:t>
            </a:r>
            <a:r>
              <a:rPr lang="cs-CZ" dirty="0" err="1"/>
              <a:t>Classes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split </a:t>
            </a:r>
            <a:r>
              <a:rPr lang="cs-CZ" dirty="0" err="1"/>
              <a:t>into</a:t>
            </a:r>
            <a:r>
              <a:rPr lang="cs-CZ" dirty="0"/>
              <a:t> more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714348" y="2214554"/>
            <a:ext cx="8215370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WholeClass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AnotherMethod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br>
              <a:rPr lang="cs-CZ" sz="1600" dirty="0">
                <a:latin typeface="Courier New" pitchFamily="49" charset="0"/>
                <a:cs typeface="Courier New" pitchFamily="49" charset="0"/>
              </a:rPr>
            </a:br>
            <a:r>
              <a:rPr lang="cs-CZ" sz="1600" dirty="0">
                <a:cs typeface="Courier New" pitchFamily="49" charset="0"/>
              </a:rPr>
              <a:t>&lt;file1.cs&gt;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partial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PartClass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cs-CZ" sz="1600" dirty="0">
                <a:cs typeface="Courier New" pitchFamily="49" charset="0"/>
              </a:rPr>
              <a:t>&lt;file2.cs&gt;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partial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PartClass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AnotherMethod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Delegates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Events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corner</a:t>
            </a:r>
            <a:r>
              <a:rPr lang="cs-CZ" dirty="0"/>
              <a:t> </a:t>
            </a:r>
            <a:r>
              <a:rPr lang="cs-CZ" dirty="0" err="1"/>
              <a:t>stones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  <a:p>
            <a:r>
              <a:rPr lang="cs-CZ" dirty="0" err="1"/>
              <a:t>delegate</a:t>
            </a:r>
            <a:endParaRPr lang="cs-CZ" dirty="0"/>
          </a:p>
          <a:p>
            <a:pPr lvl="2"/>
            <a:r>
              <a:rPr lang="cs-CZ" dirty="0" err="1"/>
              <a:t>defines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triggered</a:t>
            </a:r>
            <a:endParaRPr lang="cs-CZ" dirty="0"/>
          </a:p>
          <a:p>
            <a:r>
              <a:rPr lang="cs-CZ" dirty="0" err="1"/>
              <a:t>event</a:t>
            </a:r>
            <a:endParaRPr lang="cs-CZ" dirty="0"/>
          </a:p>
          <a:p>
            <a:pPr lvl="2"/>
            <a:r>
              <a:rPr lang="cs-CZ" dirty="0" err="1"/>
              <a:t>notification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occured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Delegates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data type </a:t>
            </a:r>
            <a:r>
              <a:rPr lang="cs-CZ" dirty="0" err="1"/>
              <a:t>allowing</a:t>
            </a:r>
            <a:r>
              <a:rPr lang="cs-CZ" dirty="0"/>
              <a:t> to reference a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do „</a:t>
            </a:r>
            <a:r>
              <a:rPr lang="cs-CZ" dirty="0" err="1"/>
              <a:t>multicasting</a:t>
            </a:r>
            <a:r>
              <a:rPr lang="cs-CZ" dirty="0"/>
              <a:t>“</a:t>
            </a:r>
          </a:p>
          <a:p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specifies</a:t>
            </a:r>
            <a:r>
              <a:rPr lang="cs-CZ" dirty="0"/>
              <a:t> a </a:t>
            </a:r>
            <a:r>
              <a:rPr lang="cs-CZ" dirty="0" err="1"/>
              <a:t>particular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signature</a:t>
            </a:r>
            <a:endParaRPr lang="cs-CZ" dirty="0"/>
          </a:p>
          <a:p>
            <a:pPr lvl="2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such </a:t>
            </a:r>
            <a:r>
              <a:rPr lang="cs-CZ" dirty="0" err="1"/>
              <a:t>signature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assigned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delegate</a:t>
            </a:r>
            <a:endParaRPr lang="cs-CZ" dirty="0"/>
          </a:p>
          <a:p>
            <a:pPr lvl="2"/>
            <a:endParaRPr lang="cs-CZ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CalculationMethod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Delegates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49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type</a:t>
            </a:r>
          </a:p>
          <a:p>
            <a:pPr>
              <a:spcBef>
                <a:spcPts val="0"/>
              </a:spcBef>
              <a:buNone/>
            </a:pP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DelegateExample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MethodExample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using</a:t>
            </a:r>
            <a:endParaRPr lang="cs-CZ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{                         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(„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Woof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creating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endParaRPr lang="cs-CZ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MethodExample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assigning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cs-CZ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calling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endParaRPr lang="cs-CZ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Inheritance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ability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extend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behavioral</a:t>
            </a:r>
            <a:r>
              <a:rPr lang="cs-CZ" dirty="0"/>
              <a:t> part </a:t>
            </a:r>
            <a:r>
              <a:rPr lang="cs-CZ" dirty="0" err="1"/>
              <a:t>of</a:t>
            </a:r>
            <a:r>
              <a:rPr lang="cs-CZ" dirty="0"/>
              <a:t> such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dirty="0" err="1"/>
              <a:t>parent</a:t>
            </a:r>
            <a:r>
              <a:rPr lang="cs-CZ" dirty="0"/>
              <a:t>‘s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overriden</a:t>
            </a:r>
            <a:endParaRPr lang="cs-CZ" dirty="0"/>
          </a:p>
          <a:p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features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inheritance:</a:t>
            </a:r>
          </a:p>
          <a:p>
            <a:pPr lvl="2"/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parent</a:t>
            </a:r>
            <a:r>
              <a:rPr lang="cs-CZ" dirty="0"/>
              <a:t> –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</a:t>
            </a:r>
            <a:r>
              <a:rPr lang="cs-CZ" dirty="0" err="1"/>
              <a:t>everything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adds</a:t>
            </a:r>
            <a:r>
              <a:rPr lang="cs-CZ" dirty="0"/>
              <a:t> </a:t>
            </a:r>
            <a:r>
              <a:rPr lang="cs-CZ" dirty="0" err="1"/>
              <a:t>something</a:t>
            </a:r>
            <a:r>
              <a:rPr lang="cs-CZ" dirty="0"/>
              <a:t> more</a:t>
            </a:r>
          </a:p>
          <a:p>
            <a:pPr lvl="2"/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defitions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inherited</a:t>
            </a:r>
            <a:r>
              <a:rPr lang="cs-CZ" dirty="0"/>
              <a:t> </a:t>
            </a:r>
            <a:r>
              <a:rPr lang="cs-CZ" dirty="0" err="1"/>
              <a:t>members</a:t>
            </a:r>
            <a:endParaRPr lang="cs-CZ" dirty="0"/>
          </a:p>
          <a:p>
            <a:pPr lvl="2"/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except</a:t>
            </a:r>
            <a:r>
              <a:rPr lang="cs-CZ" dirty="0"/>
              <a:t> </a:t>
            </a:r>
            <a:r>
              <a:rPr lang="cs-CZ" dirty="0" err="1"/>
              <a:t>constructors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destructors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inherited</a:t>
            </a:r>
            <a:endParaRPr lang="cs-CZ" dirty="0"/>
          </a:p>
          <a:p>
            <a:pPr lvl="2"/>
            <a:r>
              <a:rPr lang="cs-CZ" dirty="0" err="1"/>
              <a:t>access</a:t>
            </a:r>
            <a:r>
              <a:rPr lang="cs-CZ" dirty="0"/>
              <a:t> </a:t>
            </a:r>
            <a:r>
              <a:rPr lang="cs-CZ" dirty="0" err="1"/>
              <a:t>level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depends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access</a:t>
            </a:r>
            <a:r>
              <a:rPr lang="cs-CZ" dirty="0"/>
              <a:t> </a:t>
            </a:r>
            <a:r>
              <a:rPr lang="cs-CZ" dirty="0" err="1"/>
              <a:t>level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base </a:t>
            </a:r>
            <a:r>
              <a:rPr lang="cs-CZ" dirty="0" err="1"/>
              <a:t>class</a:t>
            </a:r>
            <a:endParaRPr lang="cs-CZ" dirty="0"/>
          </a:p>
          <a:p>
            <a:pPr lvl="2"/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redefined</a:t>
            </a:r>
            <a:r>
              <a:rPr lang="cs-CZ" dirty="0"/>
              <a:t> (</a:t>
            </a:r>
            <a:r>
              <a:rPr lang="cs-CZ" dirty="0" err="1"/>
              <a:t>overriden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Inheritance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: base</a:t>
            </a:r>
          </a:p>
          <a:p>
            <a:r>
              <a:rPr lang="cs-CZ" dirty="0" err="1"/>
              <a:t>virtual</a:t>
            </a:r>
            <a:endParaRPr lang="cs-CZ" dirty="0"/>
          </a:p>
          <a:p>
            <a:pPr lvl="2"/>
            <a:r>
              <a:rPr lang="cs-CZ" dirty="0"/>
              <a:t>use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are </a:t>
            </a:r>
            <a:r>
              <a:rPr lang="cs-CZ" dirty="0" err="1"/>
              <a:t>expected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redefined</a:t>
            </a:r>
            <a:r>
              <a:rPr lang="cs-CZ" dirty="0"/>
              <a:t> in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inheritance</a:t>
            </a:r>
          </a:p>
          <a:p>
            <a:pPr lvl="2"/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redefined</a:t>
            </a:r>
            <a:r>
              <a:rPr lang="cs-CZ" dirty="0"/>
              <a:t> = </a:t>
            </a:r>
            <a:r>
              <a:rPr lang="cs-CZ" dirty="0" err="1"/>
              <a:t>overriden</a:t>
            </a:r>
            <a:r>
              <a:rPr lang="cs-CZ" dirty="0"/>
              <a:t>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 err="1"/>
              <a:t>override</a:t>
            </a:r>
            <a:endParaRPr lang="cs-CZ" dirty="0"/>
          </a:p>
          <a:p>
            <a:pPr lvl="2"/>
            <a:r>
              <a:rPr lang="cs-CZ" dirty="0" err="1"/>
              <a:t>specifes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redefines</a:t>
            </a:r>
            <a:r>
              <a:rPr lang="cs-CZ" dirty="0"/>
              <a:t> a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base </a:t>
            </a:r>
            <a:r>
              <a:rPr lang="cs-CZ" dirty="0" err="1"/>
              <a:t>class</a:t>
            </a:r>
            <a:endParaRPr lang="cs-CZ" dirty="0"/>
          </a:p>
          <a:p>
            <a:pPr marL="685800" lvl="2" indent="0">
              <a:buNone/>
            </a:pPr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base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declared</a:t>
            </a:r>
            <a:r>
              <a:rPr lang="cs-CZ" dirty="0"/>
              <a:t> as </a:t>
            </a:r>
            <a:r>
              <a:rPr lang="cs-CZ" dirty="0" err="1"/>
              <a:t>virtual</a:t>
            </a:r>
            <a:r>
              <a:rPr lang="cs-CZ" dirty="0"/>
              <a:t>, </a:t>
            </a:r>
            <a:r>
              <a:rPr lang="cs-CZ" dirty="0" err="1"/>
              <a:t>it‘s</a:t>
            </a:r>
            <a:r>
              <a:rPr lang="cs-CZ" dirty="0"/>
              <a:t> </a:t>
            </a:r>
            <a:r>
              <a:rPr lang="cs-CZ" dirty="0" err="1"/>
              <a:t>reimplementation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hidden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upcasting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cs-CZ" dirty="0"/>
              <a:t> base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!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Inheritance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82165DF7-98B8-0858-41D9-E93621EC5ECB}"/>
              </a:ext>
            </a:extLst>
          </p:cNvPr>
          <p:cNvSpPr txBox="1">
            <a:spLocks/>
          </p:cNvSpPr>
          <p:nvPr/>
        </p:nvSpPr>
        <p:spPr>
          <a:xfrm>
            <a:off x="612648" y="1916832"/>
            <a:ext cx="8153400" cy="4495800"/>
          </a:xfrm>
          <a:prstGeom prst="rect">
            <a:avLst/>
          </a:prstGeom>
        </p:spPr>
        <p:txBody>
          <a:bodyPr vert="horz" numCol="2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public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virtual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BaseMethod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   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{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("Base!");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Font typeface="Wingdings"/>
              <a:buNone/>
            </a:pP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{   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public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override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BaseMethod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      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{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!");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Font typeface="Wingdings"/>
              <a:buNone/>
            </a:pP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Program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static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{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myBase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myDerived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Font typeface="Wingdings"/>
              <a:buNone/>
            </a:pP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myBase.BaseMethod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myDerived.BaseMethod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}</a:t>
            </a:r>
          </a:p>
          <a:p>
            <a:pPr>
              <a:buFont typeface="Wingdings"/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727C8-8001-EBF5-84BC-1E8C7598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Upcasting</a:t>
            </a:r>
            <a:r>
              <a:rPr lang="cs-CZ" dirty="0"/>
              <a:t> and </a:t>
            </a:r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77C049-4133-EDE0-7A44-C3FF92D4BA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85000" lnSpcReduction="20000"/>
          </a:bodyPr>
          <a:lstStyle/>
          <a:p>
            <a:r>
              <a:rPr lang="cs-CZ" dirty="0" err="1"/>
              <a:t>Upcasting</a:t>
            </a:r>
            <a:endParaRPr lang="cs-CZ" dirty="0"/>
          </a:p>
          <a:p>
            <a:pPr lvl="2"/>
            <a:r>
              <a:rPr lang="cs-CZ" dirty="0"/>
              <a:t>reference to a </a:t>
            </a:r>
            <a:r>
              <a:rPr lang="cs-CZ" dirty="0" err="1"/>
              <a:t>derived</a:t>
            </a:r>
            <a:r>
              <a:rPr lang="cs-CZ" dirty="0"/>
              <a:t> type instance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implicitly</a:t>
            </a:r>
            <a:r>
              <a:rPr lang="cs-CZ" dirty="0"/>
              <a:t> </a:t>
            </a:r>
            <a:r>
              <a:rPr lang="cs-CZ" dirty="0" err="1"/>
              <a:t>upcasted</a:t>
            </a:r>
            <a:r>
              <a:rPr lang="cs-CZ" dirty="0"/>
              <a:t> to </a:t>
            </a:r>
            <a:r>
              <a:rPr lang="cs-CZ" dirty="0" err="1"/>
              <a:t>refence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base type</a:t>
            </a:r>
          </a:p>
          <a:p>
            <a:pPr lvl="2"/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assumed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everything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base type </a:t>
            </a:r>
            <a:r>
              <a:rPr lang="cs-CZ" dirty="0" err="1"/>
              <a:t>does</a:t>
            </a:r>
            <a:endParaRPr lang="cs-CZ" dirty="0"/>
          </a:p>
          <a:p>
            <a:pPr lvl="2"/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work</a:t>
            </a:r>
            <a:endParaRPr lang="cs-CZ" dirty="0"/>
          </a:p>
          <a:p>
            <a:r>
              <a:rPr lang="cs-CZ" dirty="0" err="1"/>
              <a:t>Downcasting</a:t>
            </a:r>
            <a:endParaRPr lang="cs-CZ" dirty="0"/>
          </a:p>
          <a:p>
            <a:pPr lvl="2"/>
            <a:r>
              <a:rPr lang="cs-CZ" dirty="0"/>
              <a:t>base type reference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downcasted</a:t>
            </a:r>
            <a:r>
              <a:rPr lang="cs-CZ" dirty="0"/>
              <a:t> to </a:t>
            </a:r>
            <a:r>
              <a:rPr lang="cs-CZ" dirty="0" err="1"/>
              <a:t>derived</a:t>
            </a:r>
            <a:r>
              <a:rPr lang="cs-CZ" dirty="0"/>
              <a:t> type reference EXPLICITLY</a:t>
            </a:r>
          </a:p>
          <a:p>
            <a:pPr lvl="2"/>
            <a:r>
              <a:rPr lang="cs-CZ" dirty="0" err="1"/>
              <a:t>Incorrect</a:t>
            </a:r>
            <a:r>
              <a:rPr lang="cs-CZ" dirty="0"/>
              <a:t> casting </a:t>
            </a:r>
            <a:r>
              <a:rPr lang="cs-CZ" dirty="0" err="1"/>
              <a:t>can</a:t>
            </a:r>
            <a:r>
              <a:rPr lang="cs-CZ" dirty="0"/>
              <a:t> cause </a:t>
            </a:r>
            <a:r>
              <a:rPr lang="cs-CZ" dirty="0" err="1"/>
              <a:t>compilation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runtime </a:t>
            </a:r>
            <a:r>
              <a:rPr lang="cs-CZ" dirty="0" err="1"/>
              <a:t>exception</a:t>
            </a:r>
            <a:endParaRPr lang="cs-CZ" dirty="0"/>
          </a:p>
          <a:p>
            <a:pPr marL="685800" lvl="2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9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b = </a:t>
            </a:r>
            <a:r>
              <a:rPr lang="cs-CZ" sz="19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9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9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d = </a:t>
            </a:r>
            <a:r>
              <a:rPr lang="cs-CZ" sz="19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9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9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b2 = d; </a:t>
            </a:r>
            <a:r>
              <a:rPr lang="cs-CZ" sz="19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9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upcasting</a:t>
            </a:r>
            <a:b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9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 d2 = (</a:t>
            </a:r>
            <a:r>
              <a:rPr lang="cs-CZ" sz="19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</a:t>
            </a:r>
            <a:r>
              <a:rPr lang="cs-CZ" sz="1900" dirty="0">
                <a:latin typeface="Cascadia Code" panose="020B0609020000020004" pitchFamily="49" charset="0"/>
                <a:cs typeface="Cascadia Code" panose="020B0609020000020004" pitchFamily="49" charset="0"/>
              </a:rPr>
              <a:t>)b2; </a:t>
            </a:r>
            <a:r>
              <a:rPr lang="cs-CZ" sz="19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9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downcasting</a:t>
            </a:r>
            <a:endParaRPr lang="cs-CZ" sz="1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4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A8AD86-60C0-A7AB-A9D2-9D19D555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Operators</a:t>
            </a:r>
            <a:r>
              <a:rPr lang="cs-CZ" dirty="0"/>
              <a:t> </a:t>
            </a:r>
            <a:r>
              <a:rPr lang="cs-CZ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as </a:t>
            </a:r>
            <a:r>
              <a:rPr lang="cs-CZ" dirty="0">
                <a:cs typeface="Cascadia Code" panose="020B0609020000020004" pitchFamily="49" charset="0"/>
              </a:rPr>
              <a:t>and</a:t>
            </a:r>
            <a:r>
              <a:rPr lang="cs-CZ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55CA93-EAE5-0DAD-AF75-1ACB1FC703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29200"/>
          </a:xfrm>
        </p:spPr>
        <p:txBody>
          <a:bodyPr>
            <a:normAutofit fontScale="77500" lnSpcReduction="20000"/>
          </a:bodyPr>
          <a:lstStyle/>
          <a:p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cs-CZ" dirty="0"/>
              <a:t> </a:t>
            </a:r>
            <a:r>
              <a:rPr lang="cs-CZ" dirty="0" err="1"/>
              <a:t>does</a:t>
            </a:r>
            <a:r>
              <a:rPr lang="cs-CZ" dirty="0"/>
              <a:t> </a:t>
            </a:r>
            <a:r>
              <a:rPr lang="cs-CZ" dirty="0" err="1"/>
              <a:t>downcasting</a:t>
            </a:r>
            <a:r>
              <a:rPr lang="cs-CZ" dirty="0"/>
              <a:t> </a:t>
            </a:r>
            <a:r>
              <a:rPr lang="cs-CZ" dirty="0" err="1"/>
              <a:t>resulting</a:t>
            </a:r>
            <a:r>
              <a:rPr lang="cs-CZ" dirty="0"/>
              <a:t> in </a:t>
            </a:r>
            <a:r>
              <a:rPr lang="cs-CZ" dirty="0" err="1"/>
              <a:t>null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casting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occurs</a:t>
            </a:r>
            <a:endParaRPr lang="cs-CZ" dirty="0"/>
          </a:p>
          <a:p>
            <a:pPr lvl="1"/>
            <a:r>
              <a:rPr lang="cs-CZ" dirty="0" err="1"/>
              <a:t>convenient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subsequent</a:t>
            </a:r>
            <a:r>
              <a:rPr lang="cs-CZ" dirty="0"/>
              <a:t> </a:t>
            </a:r>
            <a:r>
              <a:rPr lang="cs-CZ" dirty="0" err="1"/>
              <a:t>null</a:t>
            </a:r>
            <a:r>
              <a:rPr lang="cs-CZ" dirty="0"/>
              <a:t> </a:t>
            </a:r>
            <a:r>
              <a:rPr lang="cs-CZ" dirty="0" err="1"/>
              <a:t>check</a:t>
            </a:r>
            <a:endParaRPr lang="cs-CZ" dirty="0"/>
          </a:p>
          <a:p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sz="2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dirty="0"/>
              <a:t> </a:t>
            </a:r>
            <a:r>
              <a:rPr lang="cs-CZ" dirty="0" err="1"/>
              <a:t>checks</a:t>
            </a:r>
            <a:r>
              <a:rPr lang="cs-CZ" dirty="0"/>
              <a:t> </a:t>
            </a:r>
            <a:r>
              <a:rPr lang="cs-CZ" dirty="0" err="1"/>
              <a:t>whether</a:t>
            </a:r>
            <a:r>
              <a:rPr lang="cs-CZ" dirty="0"/>
              <a:t> a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matches</a:t>
            </a:r>
            <a:r>
              <a:rPr lang="cs-CZ" dirty="0"/>
              <a:t> a </a:t>
            </a:r>
            <a:r>
              <a:rPr lang="cs-CZ" dirty="0" err="1"/>
              <a:t>pattern</a:t>
            </a:r>
            <a:endParaRPr lang="cs-CZ" dirty="0"/>
          </a:p>
          <a:p>
            <a:pPr lvl="1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use type </a:t>
            </a:r>
            <a:r>
              <a:rPr lang="cs-CZ" dirty="0" err="1"/>
              <a:t>patten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test </a:t>
            </a:r>
            <a:r>
              <a:rPr lang="cs-CZ" dirty="0" err="1"/>
              <a:t>whether</a:t>
            </a:r>
            <a:r>
              <a:rPr lang="cs-CZ" dirty="0"/>
              <a:t> a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a reference to </a:t>
            </a:r>
            <a:r>
              <a:rPr lang="cs-CZ" dirty="0" err="1"/>
              <a:t>an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type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BaseClass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b = </a:t>
            </a:r>
            <a:r>
              <a:rPr lang="cs-CZ" sz="18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DerivedClassA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dB = (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)b;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b </a:t>
            </a:r>
            <a:r>
              <a:rPr lang="cs-CZ" sz="18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8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not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cannot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downcast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thrown</a:t>
            </a: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dB = b </a:t>
            </a:r>
            <a:r>
              <a:rPr lang="cs-CZ" sz="1800" b="1" dirty="0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dB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will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be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no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thrown</a:t>
            </a:r>
            <a:endParaRPr lang="cs-CZ" sz="1800" dirty="0">
              <a:solidFill>
                <a:srgbClr val="008000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cs-CZ" sz="1800" b="1" dirty="0">
              <a:solidFill>
                <a:srgbClr val="0000FF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(b </a:t>
            </a:r>
            <a:r>
              <a:rPr lang="en-US" sz="1800" b="1" dirty="0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((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)b).</a:t>
            </a:r>
            <a:r>
              <a:rPr lang="en-US" sz="1800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Met</a:t>
            </a:r>
            <a:r>
              <a:rPr lang="cs-CZ" sz="1800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h</a:t>
            </a:r>
            <a:r>
              <a:rPr lang="en-US" sz="1800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od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cs-CZ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downcast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will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be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done and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Met</a:t>
            </a:r>
            <a:r>
              <a:rPr lang="cs-CZ" sz="18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od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will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be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called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only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b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really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b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of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DerivedClassB</a:t>
            </a:r>
            <a:r>
              <a:rPr lang="cs-CZ" sz="18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type</a:t>
            </a:r>
            <a:endParaRPr lang="cs-CZ" sz="18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083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BFD10-4925-89C7-C619-C5F61E48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cs-CZ" dirty="0"/>
              <a:t> and </a:t>
            </a:r>
            <a:r>
              <a:rPr lang="cs-CZ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base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560A8-AD5D-78A3-94E8-4EBA2D3ADB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this</a:t>
            </a:r>
            <a:r>
              <a:rPr lang="cs-CZ" dirty="0"/>
              <a:t> reference </a:t>
            </a:r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referencing</a:t>
            </a:r>
            <a:r>
              <a:rPr lang="cs-CZ" dirty="0"/>
              <a:t> </a:t>
            </a:r>
            <a:r>
              <a:rPr lang="cs-CZ" dirty="0" err="1"/>
              <a:t>itself</a:t>
            </a:r>
            <a:endParaRPr lang="cs-CZ" dirty="0"/>
          </a:p>
          <a:p>
            <a:pPr lvl="2"/>
            <a:r>
              <a:rPr lang="cs-CZ" dirty="0" err="1"/>
              <a:t>usage</a:t>
            </a:r>
            <a:r>
              <a:rPr lang="cs-CZ" dirty="0"/>
              <a:t> – </a:t>
            </a:r>
            <a:r>
              <a:rPr lang="cs-CZ" dirty="0" err="1"/>
              <a:t>if</a:t>
            </a:r>
            <a:r>
              <a:rPr lang="cs-CZ" dirty="0"/>
              <a:t> a </a:t>
            </a:r>
            <a:r>
              <a:rPr lang="cs-CZ" dirty="0" err="1"/>
              <a:t>field</a:t>
            </a:r>
            <a:r>
              <a:rPr lang="cs-CZ" dirty="0"/>
              <a:t> has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a </a:t>
            </a:r>
            <a:r>
              <a:rPr lang="cs-CZ" dirty="0" err="1"/>
              <a:t>parameter</a:t>
            </a:r>
            <a:r>
              <a:rPr lang="cs-CZ" dirty="0"/>
              <a:t>; </a:t>
            </a:r>
            <a:br>
              <a:rPr lang="cs-CZ" dirty="0"/>
            </a:br>
            <a:r>
              <a:rPr lang="cs-CZ" dirty="0"/>
              <a:t>a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call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type</a:t>
            </a:r>
          </a:p>
          <a:p>
            <a:r>
              <a:rPr lang="cs-CZ" dirty="0"/>
              <a:t>base reference has a </a:t>
            </a:r>
            <a:r>
              <a:rPr lang="cs-CZ" dirty="0" err="1"/>
              <a:t>similar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as </a:t>
            </a:r>
            <a:r>
              <a:rPr lang="cs-CZ" dirty="0" err="1"/>
              <a:t>this</a:t>
            </a:r>
            <a:r>
              <a:rPr lang="cs-CZ" dirty="0"/>
              <a:t>, but </a:t>
            </a:r>
            <a:r>
              <a:rPr lang="cs-CZ" dirty="0" err="1"/>
              <a:t>references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base type</a:t>
            </a:r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a </a:t>
            </a:r>
            <a:r>
              <a:rPr lang="cs-CZ" dirty="0" err="1"/>
              <a:t>derived</a:t>
            </a:r>
            <a:r>
              <a:rPr lang="cs-CZ" dirty="0"/>
              <a:t> type to </a:t>
            </a:r>
            <a:r>
              <a:rPr lang="cs-CZ" dirty="0" err="1"/>
              <a:t>access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base type</a:t>
            </a:r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to call a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base type</a:t>
            </a:r>
          </a:p>
        </p:txBody>
      </p:sp>
    </p:spTree>
    <p:extLst>
      <p:ext uri="{BB962C8B-B14F-4D97-AF65-F5344CB8AC3E}">
        <p14:creationId xmlns:p14="http://schemas.microsoft.com/office/powerpoint/2010/main" val="2316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3F04BD-F9E0-8F68-8ECE-AE3D56F9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Object</a:t>
            </a:r>
            <a:r>
              <a:rPr lang="cs-CZ" dirty="0">
                <a:cs typeface="Cascadia Code" panose="020B0609020000020004" pitchFamily="49" charset="0"/>
              </a:rPr>
              <a:t>, boxing and </a:t>
            </a:r>
            <a:r>
              <a:rPr lang="cs-CZ" dirty="0" err="1">
                <a:cs typeface="Cascadia Code" panose="020B0609020000020004" pitchFamily="49" charset="0"/>
              </a:rPr>
              <a:t>unboxing</a:t>
            </a:r>
            <a:endParaRPr lang="cs-CZ" dirty="0"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795137-BE58-D577-E117-43600133EE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reference type, </a:t>
            </a:r>
            <a:r>
              <a:rPr lang="cs-CZ" dirty="0" err="1"/>
              <a:t>implicit</a:t>
            </a:r>
            <a:r>
              <a:rPr lang="cs-CZ" dirty="0"/>
              <a:t> base type to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r>
              <a:rPr lang="cs-CZ" dirty="0"/>
              <a:t>any 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upcasted</a:t>
            </a:r>
            <a:r>
              <a:rPr lang="cs-CZ" dirty="0"/>
              <a:t> to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object</a:t>
            </a: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sz="20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upcasted</a:t>
            </a:r>
            <a:r>
              <a:rPr lang="cs-CZ" dirty="0"/>
              <a:t> to </a:t>
            </a:r>
            <a:r>
              <a:rPr lang="cs-CZ" sz="21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object</a:t>
            </a:r>
            <a:endParaRPr lang="cs-CZ" sz="21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cs-CZ" dirty="0" err="1"/>
              <a:t>upcasting</a:t>
            </a:r>
            <a:r>
              <a:rPr lang="cs-CZ" dirty="0"/>
              <a:t>/</a:t>
            </a:r>
            <a:r>
              <a:rPr lang="cs-CZ" dirty="0" err="1"/>
              <a:t>downcasting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boxing/</a:t>
            </a:r>
            <a:r>
              <a:rPr lang="cs-CZ" dirty="0" err="1"/>
              <a:t>unboxing</a:t>
            </a:r>
            <a:endParaRPr lang="cs-CZ" dirty="0"/>
          </a:p>
          <a:p>
            <a:r>
              <a:rPr lang="cs-CZ" dirty="0" err="1"/>
              <a:t>upcasting</a:t>
            </a:r>
            <a:r>
              <a:rPr lang="cs-CZ" dirty="0"/>
              <a:t>/boxing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implicit</a:t>
            </a:r>
            <a:endParaRPr lang="cs-CZ" dirty="0"/>
          </a:p>
          <a:p>
            <a:r>
              <a:rPr lang="cs-CZ" dirty="0" err="1"/>
              <a:t>downcasting</a:t>
            </a:r>
            <a:r>
              <a:rPr lang="cs-CZ" dirty="0"/>
              <a:t>/</a:t>
            </a:r>
            <a:r>
              <a:rPr lang="cs-CZ" dirty="0" err="1"/>
              <a:t>unboxing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explicit</a:t>
            </a:r>
          </a:p>
          <a:p>
            <a:r>
              <a:rPr lang="cs-CZ" dirty="0"/>
              <a:t>boxing/</a:t>
            </a:r>
            <a:r>
              <a:rPr lang="cs-CZ" dirty="0" err="1"/>
              <a:t>unboxing</a:t>
            </a:r>
            <a:r>
              <a:rPr lang="cs-CZ" dirty="0"/>
              <a:t> </a:t>
            </a:r>
            <a:r>
              <a:rPr lang="cs-CZ" dirty="0" err="1"/>
              <a:t>works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-copy </a:t>
            </a:r>
            <a:r>
              <a:rPr lang="cs-CZ" dirty="0" err="1"/>
              <a:t>principle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44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not interface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; </a:t>
            </a:r>
            <a:r>
              <a:rPr lang="cs-CZ" dirty="0" err="1"/>
              <a:t>something</a:t>
            </a:r>
            <a:r>
              <a:rPr lang="cs-CZ" dirty="0"/>
              <a:t> </a:t>
            </a:r>
            <a:r>
              <a:rPr lang="cs-CZ" dirty="0" err="1"/>
              <a:t>between</a:t>
            </a:r>
            <a:endParaRPr lang="cs-CZ" dirty="0"/>
          </a:p>
          <a:p>
            <a:r>
              <a:rPr lang="cs-CZ" dirty="0" err="1"/>
              <a:t>defines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behavior</a:t>
            </a:r>
            <a:endParaRPr lang="cs-CZ" dirty="0"/>
          </a:p>
          <a:p>
            <a:pPr lvl="2"/>
            <a:r>
              <a:rPr lang="cs-CZ" dirty="0" err="1"/>
              <a:t>unlike</a:t>
            </a:r>
            <a:r>
              <a:rPr lang="cs-CZ" dirty="0"/>
              <a:t> </a:t>
            </a:r>
            <a:r>
              <a:rPr lang="cs-CZ" dirty="0" err="1"/>
              <a:t>interfaces</a:t>
            </a:r>
            <a:r>
              <a:rPr lang="cs-CZ" dirty="0"/>
              <a:t>, </a:t>
            </a:r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may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 to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define</a:t>
            </a:r>
            <a:endParaRPr lang="cs-CZ" dirty="0"/>
          </a:p>
          <a:p>
            <a:pPr lvl="2">
              <a:buNone/>
            </a:pPr>
            <a:endParaRPr lang="cs-CZ" dirty="0"/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AbstractShape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Draw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Graphics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double X {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; set;}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double Y {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; set;}</a:t>
            </a:r>
          </a:p>
          <a:p>
            <a:pPr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267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1230</Words>
  <Application>Microsoft Office PowerPoint</Application>
  <PresentationFormat>Předvádění na obrazovce (4:3)</PresentationFormat>
  <Paragraphs>216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Calibri</vt:lpstr>
      <vt:lpstr>Cascadia Code</vt:lpstr>
      <vt:lpstr>Courier New</vt:lpstr>
      <vt:lpstr>Tw Cen MT</vt:lpstr>
      <vt:lpstr>Wingdings</vt:lpstr>
      <vt:lpstr>Wingdings 2</vt:lpstr>
      <vt:lpstr>EdStudPres</vt:lpstr>
      <vt:lpstr>COMPONENT SOFTWARE DEVELOPMENT  Lecture 4: C# Language, part 3</vt:lpstr>
      <vt:lpstr>Inheritance</vt:lpstr>
      <vt:lpstr>Inheritance</vt:lpstr>
      <vt:lpstr>Inheritance</vt:lpstr>
      <vt:lpstr>Upcasting and Downcasting</vt:lpstr>
      <vt:lpstr>Operators as and is</vt:lpstr>
      <vt:lpstr>References this and base</vt:lpstr>
      <vt:lpstr>Type Object, boxing and unboxing</vt:lpstr>
      <vt:lpstr>Abstract Class</vt:lpstr>
      <vt:lpstr>Abstract Class – Example </vt:lpstr>
      <vt:lpstr>Interface </vt:lpstr>
      <vt:lpstr>Interface </vt:lpstr>
      <vt:lpstr>Partial Classes</vt:lpstr>
      <vt:lpstr>Delegates and Events</vt:lpstr>
      <vt:lpstr>Delegates</vt:lpstr>
      <vt:lpstr>Delegates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2023-11-07T11:48:46Z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