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70" r:id="rId9"/>
    <p:sldId id="273" r:id="rId10"/>
    <p:sldId id="272" r:id="rId11"/>
    <p:sldId id="274" r:id="rId12"/>
    <p:sldId id="271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26" autoAdjust="0"/>
  </p:normalViewPr>
  <p:slideViewPr>
    <p:cSldViewPr>
      <p:cViewPr varScale="1">
        <p:scale>
          <a:sx n="106" d="100"/>
          <a:sy n="106" d="100"/>
        </p:scale>
        <p:origin x="34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12/6/2024 8:59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12/6/2024 8:59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12/6/2024 8:59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12/6/2024 8:59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12/6/2024 8:59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12/6/2024 8:59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12/6/2024 8:59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12/6/2024 8:59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12/6/2024 8:59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12/6/2024 8:59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12/6/2024 8:59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12/6/2024 8:59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 DEVELOPMENT</a:t>
            </a:r>
            <a:b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cs-CZ" dirty="0"/>
            </a:br>
            <a:r>
              <a:rPr lang="cs-CZ" sz="3600" cap="none" dirty="0" err="1"/>
              <a:t>Lecture</a:t>
            </a:r>
            <a:r>
              <a:rPr lang="cs-CZ" sz="3600" cap="none" dirty="0"/>
              <a:t> 6: </a:t>
            </a:r>
            <a:r>
              <a:rPr lang="cs-CZ" sz="3600" cap="none" dirty="0" err="1"/>
              <a:t>Working</a:t>
            </a:r>
            <a:r>
              <a:rPr lang="cs-CZ" sz="3600" cap="none" dirty="0"/>
              <a:t> </a:t>
            </a:r>
            <a:r>
              <a:rPr lang="cs-CZ" sz="3600" cap="none" dirty="0" err="1"/>
              <a:t>with</a:t>
            </a:r>
            <a:r>
              <a:rPr lang="cs-CZ" sz="3600" cap="none" dirty="0"/>
              <a:t> data, LINQ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classes</a:t>
            </a:r>
            <a:r>
              <a:rPr lang="cs-CZ" dirty="0"/>
              <a:t> to </a:t>
            </a:r>
            <a:r>
              <a:rPr lang="cs-CZ" dirty="0" err="1"/>
              <a:t>represent</a:t>
            </a:r>
            <a:r>
              <a:rPr lang="cs-CZ" dirty="0"/>
              <a:t> </a:t>
            </a:r>
            <a:r>
              <a:rPr lang="cs-CZ" dirty="0" err="1"/>
              <a:t>date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classes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to </a:t>
            </a:r>
            <a:r>
              <a:rPr lang="cs-CZ" dirty="0" err="1"/>
              <a:t>represent</a:t>
            </a:r>
            <a:r>
              <a:rPr lang="cs-CZ" dirty="0"/>
              <a:t> data</a:t>
            </a:r>
          </a:p>
          <a:p>
            <a:r>
              <a:rPr lang="cs-CZ" dirty="0" err="1"/>
              <a:t>passing</a:t>
            </a:r>
            <a:r>
              <a:rPr lang="cs-CZ" dirty="0"/>
              <a:t> by reference </a:t>
            </a:r>
            <a:r>
              <a:rPr lang="cs-CZ" dirty="0" err="1"/>
              <a:t>allowed</a:t>
            </a:r>
            <a:endParaRPr lang="cs-CZ" dirty="0"/>
          </a:p>
          <a:p>
            <a:endParaRPr lang="cs-CZ" dirty="0"/>
          </a:p>
          <a:p>
            <a:r>
              <a:rPr lang="cs-CZ" dirty="0"/>
              <a:t>inheritance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advantages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classes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Internal</a:t>
            </a:r>
            <a:r>
              <a:rPr lang="cs-CZ" dirty="0"/>
              <a:t> </a:t>
            </a:r>
            <a:r>
              <a:rPr lang="cs-CZ" dirty="0" err="1"/>
              <a:t>Database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Collections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Person {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public Person(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this.Surname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List&lt;Person&gt;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people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List&lt;Person&gt;();</a:t>
            </a:r>
          </a:p>
          <a:p>
            <a:pPr>
              <a:buNone/>
            </a:pP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Person(“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Sheldon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“, “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Cooper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Person(“Richard“, “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Castle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Person(“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Sara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“, “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Sidle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Person(“Temperance“, “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Brennan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people.Add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Person(“Gregory“, “House“));</a:t>
            </a:r>
          </a:p>
          <a:p>
            <a:pPr>
              <a:buNone/>
            </a:pP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names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List&lt;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.Add("The Big Bang Theory");</a:t>
            </a: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names.Add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Castle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names.Add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("CSI");</a:t>
            </a: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names.Add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Bones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names.Add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("House M.D.");</a:t>
            </a:r>
          </a:p>
          <a:p>
            <a:pPr>
              <a:buNone/>
            </a:pP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Dictionary&lt;string, 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characters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ictionary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1100" dirty="0">
                <a:latin typeface="Courier New" pitchFamily="49" charset="0"/>
                <a:cs typeface="Courier New" pitchFamily="49" charset="0"/>
              </a:rPr>
              <a:t>for (int i = 0; i &lt; na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mes</a:t>
            </a:r>
            <a:r>
              <a:rPr lang="nn-NO" sz="1100" dirty="0">
                <a:latin typeface="Courier New" pitchFamily="49" charset="0"/>
                <a:cs typeface="Courier New" pitchFamily="49" charset="0"/>
              </a:rPr>
              <a:t>.Count(); i++)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try</a:t>
            </a: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characters.Add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names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[i],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people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catch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e)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(„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caught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: " + 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e.Message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  }                    </a:t>
            </a:r>
          </a:p>
          <a:p>
            <a:pPr>
              <a:buNone/>
            </a:pPr>
            <a:r>
              <a:rPr lang="cs-CZ" sz="11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100">
                <a:latin typeface="Courier New" pitchFamily="49" charset="0"/>
                <a:cs typeface="Courier New" pitchFamily="49" charset="0"/>
              </a:rPr>
              <a:t>characters["</a:t>
            </a:r>
            <a:r>
              <a:rPr lang="cs-CZ" sz="1100" dirty="0" err="1">
                <a:latin typeface="Courier New" pitchFamily="49" charset="0"/>
                <a:cs typeface="Courier New" pitchFamily="49" charset="0"/>
              </a:rPr>
              <a:t>Bones</a:t>
            </a:r>
            <a:r>
              <a:rPr lang="cs-CZ" sz="1100" dirty="0">
                <a:latin typeface="Courier New" pitchFamily="49" charset="0"/>
                <a:cs typeface="Courier New" pitchFamily="49" charset="0"/>
              </a:rPr>
              <a:t>"]);</a:t>
            </a:r>
          </a:p>
          <a:p>
            <a:pPr>
              <a:buNone/>
            </a:pPr>
            <a:endParaRPr lang="cs-CZ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cs-CZ" sz="11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INtegrated</a:t>
            </a:r>
            <a:r>
              <a:rPr lang="cs-CZ" dirty="0"/>
              <a:t> </a:t>
            </a:r>
            <a:r>
              <a:rPr lang="cs-CZ" dirty="0" err="1"/>
              <a:t>Query</a:t>
            </a:r>
            <a:endParaRPr lang="cs-CZ" dirty="0"/>
          </a:p>
          <a:p>
            <a:pPr lvl="2"/>
            <a:r>
              <a:rPr lang="cs-CZ" dirty="0"/>
              <a:t>LINQ to </a:t>
            </a:r>
            <a:r>
              <a:rPr lang="cs-CZ" dirty="0" err="1"/>
              <a:t>Objects</a:t>
            </a:r>
            <a:endParaRPr lang="cs-CZ" dirty="0"/>
          </a:p>
          <a:p>
            <a:pPr lvl="2"/>
            <a:r>
              <a:rPr lang="cs-CZ" dirty="0"/>
              <a:t>LINQ to SQL</a:t>
            </a:r>
          </a:p>
          <a:p>
            <a:pPr lvl="2"/>
            <a:r>
              <a:rPr lang="cs-CZ" dirty="0"/>
              <a:t>LINQ to </a:t>
            </a:r>
            <a:r>
              <a:rPr lang="cs-CZ" dirty="0" err="1"/>
              <a:t>DataSet</a:t>
            </a:r>
            <a:endParaRPr lang="cs-CZ" dirty="0"/>
          </a:p>
          <a:p>
            <a:pPr lvl="2"/>
            <a:r>
              <a:rPr lang="cs-CZ" dirty="0"/>
              <a:t>LINQ to XML</a:t>
            </a:r>
          </a:p>
          <a:p>
            <a:r>
              <a:rPr lang="cs-CZ" dirty="0"/>
              <a:t>in-line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  <a:p>
            <a:r>
              <a:rPr lang="cs-CZ" dirty="0" err="1"/>
              <a:t>works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arrays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collections</a:t>
            </a:r>
            <a:r>
              <a:rPr lang="cs-CZ" dirty="0"/>
              <a:t> </a:t>
            </a:r>
            <a:r>
              <a:rPr lang="cs-CZ" dirty="0" err="1"/>
              <a:t>implementing</a:t>
            </a:r>
            <a:r>
              <a:rPr lang="cs-CZ" dirty="0"/>
              <a:t> </a:t>
            </a:r>
            <a:r>
              <a:rPr lang="cs-CZ" dirty="0" err="1"/>
              <a:t>IEnumerable</a:t>
            </a:r>
            <a:r>
              <a:rPr lang="cs-CZ" dirty="0"/>
              <a:t>&lt;T&gt; , </a:t>
            </a:r>
            <a:r>
              <a:rPr lang="cs-CZ" dirty="0" err="1"/>
              <a:t>with</a:t>
            </a:r>
            <a:r>
              <a:rPr lang="cs-CZ" dirty="0"/>
              <a:t> XML </a:t>
            </a:r>
            <a:r>
              <a:rPr lang="cs-CZ" dirty="0" err="1"/>
              <a:t>and</a:t>
            </a:r>
            <a:r>
              <a:rPr lang="cs-CZ" dirty="0"/>
              <a:t> SQL </a:t>
            </a:r>
            <a:r>
              <a:rPr lang="cs-CZ" dirty="0" err="1"/>
              <a:t>databases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to </a:t>
            </a:r>
            <a:r>
              <a:rPr lang="cs-CZ" dirty="0" err="1"/>
              <a:t>Objects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collections</a:t>
            </a:r>
            <a:endParaRPr lang="cs-CZ" dirty="0"/>
          </a:p>
          <a:p>
            <a:r>
              <a:rPr lang="cs-CZ" dirty="0"/>
              <a:t>syntax </a:t>
            </a:r>
            <a:r>
              <a:rPr lang="cs-CZ" dirty="0" err="1"/>
              <a:t>very</a:t>
            </a:r>
            <a:r>
              <a:rPr lang="cs-CZ" dirty="0"/>
              <a:t> </a:t>
            </a:r>
            <a:r>
              <a:rPr lang="cs-CZ" dirty="0" err="1"/>
              <a:t>similar</a:t>
            </a:r>
            <a:r>
              <a:rPr lang="cs-CZ" dirty="0"/>
              <a:t> to SQL</a:t>
            </a:r>
          </a:p>
          <a:p>
            <a:endParaRPr lang="cs-CZ" dirty="0"/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[type] </a:t>
            </a:r>
            <a:r>
              <a:rPr lang="cs-CZ" sz="2000" i="1" dirty="0" err="1">
                <a:latin typeface="Courier New" pitchFamily="49" charset="0"/>
                <a:cs typeface="Courier New" pitchFamily="49" charset="0"/>
              </a:rPr>
              <a:t>variable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cs-CZ" sz="2000" i="1" dirty="0" err="1">
                <a:latin typeface="Courier New" pitchFamily="49" charset="0"/>
                <a:cs typeface="Courier New" pitchFamily="49" charset="0"/>
              </a:rPr>
              <a:t>dataSource</a:t>
            </a:r>
            <a:endParaRPr lang="cs-CZ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cs-CZ" sz="2000" i="1" dirty="0" err="1">
                <a:latin typeface="Courier New" pitchFamily="49" charset="0"/>
                <a:cs typeface="Courier New" pitchFamily="49" charset="0"/>
              </a:rPr>
              <a:t>restriction</a:t>
            </a:r>
            <a:endParaRPr lang="cs-CZ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[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cs-CZ" sz="2000" i="1" dirty="0" err="1">
                <a:latin typeface="Courier New" pitchFamily="49" charset="0"/>
                <a:cs typeface="Courier New" pitchFamily="49" charset="0"/>
              </a:rPr>
              <a:t>key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descending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i="1" dirty="0" err="1">
                <a:latin typeface="Courier New" pitchFamily="49" charset="0"/>
                <a:cs typeface="Courier New" pitchFamily="49" charset="0"/>
              </a:rPr>
              <a:t>projection</a:t>
            </a:r>
            <a:endParaRPr lang="cs-CZ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cs-CZ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000" i="1" dirty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i="1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= from </a:t>
            </a:r>
            <a:r>
              <a:rPr lang="cs-CZ" sz="2000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cs-CZ" sz="2000" i="1" dirty="0" err="1">
                <a:latin typeface="Courier New" pitchFamily="49" charset="0"/>
                <a:cs typeface="Courier New" pitchFamily="49" charset="0"/>
              </a:rPr>
              <a:t>numbers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cs-CZ" sz="2000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&lt; 4</a:t>
            </a:r>
          </a:p>
          <a:p>
            <a:pPr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000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descending</a:t>
            </a:r>
          </a:p>
          <a:p>
            <a:pPr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            select </a:t>
            </a:r>
            <a:r>
              <a:rPr lang="cs-CZ" sz="2000" i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i="1">
                <a:latin typeface="Courier New" pitchFamily="49" charset="0"/>
                <a:cs typeface="Courier New" pitchFamily="49" charset="0"/>
              </a:rPr>
              <a:t>;</a:t>
            </a:r>
            <a:endParaRPr lang="cs-CZ" sz="2000" i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to </a:t>
            </a:r>
            <a:r>
              <a:rPr lang="cs-CZ" dirty="0" err="1"/>
              <a:t>Objects</a:t>
            </a:r>
            <a:r>
              <a:rPr lang="cs-CZ" dirty="0"/>
              <a:t> – </a:t>
            </a:r>
            <a:r>
              <a:rPr lang="cs-CZ" dirty="0" err="1"/>
              <a:t>keywords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from</a:t>
            </a:r>
            <a:r>
              <a:rPr lang="cs-CZ" dirty="0"/>
              <a:t> (no </a:t>
            </a:r>
            <a:r>
              <a:rPr lang="cs-CZ" dirty="0" err="1"/>
              <a:t>equivalent</a:t>
            </a:r>
            <a:r>
              <a:rPr lang="cs-CZ" dirty="0"/>
              <a:t> in </a:t>
            </a:r>
            <a:r>
              <a:rPr lang="cs-CZ" dirty="0" err="1"/>
              <a:t>IEnumerable</a:t>
            </a:r>
            <a:r>
              <a:rPr lang="cs-CZ" dirty="0"/>
              <a:t>&lt;T&gt;)</a:t>
            </a:r>
          </a:p>
          <a:p>
            <a:pPr lvl="2"/>
            <a:r>
              <a:rPr lang="cs-CZ" dirty="0" err="1"/>
              <a:t>specifies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data </a:t>
            </a:r>
            <a:r>
              <a:rPr lang="cs-CZ" dirty="0" err="1"/>
              <a:t>source</a:t>
            </a:r>
            <a:r>
              <a:rPr lang="cs-CZ" dirty="0"/>
              <a:t> on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perform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query</a:t>
            </a:r>
            <a:endParaRPr lang="cs-CZ" dirty="0"/>
          </a:p>
          <a:p>
            <a:r>
              <a:rPr lang="cs-CZ" dirty="0" err="1"/>
              <a:t>where</a:t>
            </a:r>
            <a:r>
              <a:rPr lang="cs-CZ" dirty="0"/>
              <a:t> (</a:t>
            </a:r>
            <a:r>
              <a:rPr lang="cs-CZ" sz="2600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cs-CZ" dirty="0"/>
              <a:t>)</a:t>
            </a:r>
          </a:p>
          <a:p>
            <a:pPr lvl="2"/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restriction</a:t>
            </a:r>
            <a:endParaRPr lang="cs-CZ" dirty="0"/>
          </a:p>
          <a:p>
            <a:pPr lvl="2"/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evaluated</a:t>
            </a:r>
            <a:r>
              <a:rPr lang="cs-CZ" dirty="0"/>
              <a:t> as </a:t>
            </a:r>
            <a:r>
              <a:rPr lang="cs-CZ" dirty="0" err="1"/>
              <a:t>true</a:t>
            </a:r>
            <a:r>
              <a:rPr lang="cs-CZ" dirty="0"/>
              <a:t>,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record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included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result</a:t>
            </a:r>
            <a:endParaRPr lang="cs-CZ" dirty="0"/>
          </a:p>
          <a:p>
            <a:r>
              <a:rPr lang="cs-CZ" dirty="0" err="1"/>
              <a:t>select</a:t>
            </a:r>
            <a:r>
              <a:rPr lang="cs-CZ" dirty="0"/>
              <a:t> (</a:t>
            </a:r>
            <a:r>
              <a:rPr lang="cs-CZ" sz="2600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cs-CZ" dirty="0"/>
              <a:t>)</a:t>
            </a:r>
          </a:p>
          <a:p>
            <a:pPr lvl="2"/>
            <a:r>
              <a:rPr lang="cs-CZ" dirty="0" err="1"/>
              <a:t>projection</a:t>
            </a:r>
            <a:r>
              <a:rPr lang="cs-CZ" dirty="0">
                <a:sym typeface="Wingdings" pitchFamily="2" charset="2"/>
              </a:rPr>
              <a:t> – </a:t>
            </a:r>
            <a:r>
              <a:rPr lang="cs-CZ" dirty="0" err="1">
                <a:sym typeface="Wingdings" pitchFamily="2" charset="2"/>
              </a:rPr>
              <a:t>limits</a:t>
            </a:r>
            <a:r>
              <a:rPr lang="cs-CZ" dirty="0">
                <a:sym typeface="Wingdings" pitchFamily="2" charset="2"/>
              </a:rPr>
              <a:t> data </a:t>
            </a:r>
            <a:r>
              <a:rPr lang="cs-CZ" dirty="0" err="1">
                <a:sym typeface="Wingdings" pitchFamily="2" charset="2"/>
              </a:rPr>
              <a:t>fields</a:t>
            </a:r>
            <a:r>
              <a:rPr lang="cs-CZ" dirty="0">
                <a:sym typeface="Wingdings" pitchFamily="2" charset="2"/>
              </a:rPr>
              <a:t> in </a:t>
            </a:r>
            <a:r>
              <a:rPr lang="cs-CZ" dirty="0" err="1">
                <a:sym typeface="Wingdings" pitchFamily="2" charset="2"/>
              </a:rPr>
              <a:t>the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result</a:t>
            </a:r>
            <a:endParaRPr lang="cs-CZ" dirty="0">
              <a:sym typeface="Wingdings" pitchFamily="2" charset="2"/>
            </a:endParaRPr>
          </a:p>
          <a:p>
            <a:r>
              <a:rPr lang="cs-CZ" dirty="0" err="1">
                <a:sym typeface="Wingdings" pitchFamily="2" charset="2"/>
              </a:rPr>
              <a:t>group</a:t>
            </a:r>
            <a:r>
              <a:rPr lang="cs-CZ" dirty="0">
                <a:sym typeface="Wingdings" pitchFamily="2" charset="2"/>
              </a:rPr>
              <a:t> (</a:t>
            </a:r>
            <a:r>
              <a:rPr lang="cs-CZ" sz="2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GroupBy</a:t>
            </a:r>
            <a:r>
              <a:rPr lang="cs-CZ" dirty="0">
                <a:sym typeface="Wingdings" pitchFamily="2" charset="2"/>
              </a:rPr>
              <a:t>)</a:t>
            </a:r>
          </a:p>
          <a:p>
            <a:pPr lvl="2"/>
            <a:r>
              <a:rPr lang="cs-CZ" dirty="0" err="1">
                <a:sym typeface="Wingdings" pitchFamily="2" charset="2"/>
              </a:rPr>
              <a:t>linked</a:t>
            </a:r>
            <a:r>
              <a:rPr lang="cs-CZ" dirty="0">
                <a:sym typeface="Wingdings" pitchFamily="2" charset="2"/>
              </a:rPr>
              <a:t> to </a:t>
            </a:r>
            <a:r>
              <a:rPr lang="cs-CZ" dirty="0" err="1">
                <a:sym typeface="Wingdings" pitchFamily="2" charset="2"/>
              </a:rPr>
              <a:t>the</a:t>
            </a:r>
            <a:r>
              <a:rPr lang="cs-CZ" dirty="0">
                <a:sym typeface="Wingdings" pitchFamily="2" charset="2"/>
              </a:rPr>
              <a:t> by </a:t>
            </a:r>
            <a:r>
              <a:rPr lang="cs-CZ" dirty="0" err="1">
                <a:sym typeface="Wingdings" pitchFamily="2" charset="2"/>
              </a:rPr>
              <a:t>keyword</a:t>
            </a:r>
            <a:endParaRPr lang="cs-CZ" dirty="0">
              <a:sym typeface="Wingdings" pitchFamily="2" charset="2"/>
            </a:endParaRPr>
          </a:p>
          <a:p>
            <a:pPr lvl="2"/>
            <a:r>
              <a:rPr lang="cs-CZ" dirty="0" err="1">
                <a:sym typeface="Wingdings" pitchFamily="2" charset="2"/>
              </a:rPr>
              <a:t>groups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results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based</a:t>
            </a:r>
            <a:r>
              <a:rPr lang="cs-CZ" dirty="0">
                <a:sym typeface="Wingdings" pitchFamily="2" charset="2"/>
              </a:rPr>
              <a:t> on a </a:t>
            </a:r>
            <a:r>
              <a:rPr lang="cs-CZ" dirty="0" err="1">
                <a:sym typeface="Wingdings" pitchFamily="2" charset="2"/>
              </a:rPr>
              <a:t>defined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key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to </a:t>
            </a:r>
            <a:r>
              <a:rPr lang="cs-CZ" dirty="0" err="1"/>
              <a:t>Objects</a:t>
            </a:r>
            <a:r>
              <a:rPr lang="cs-CZ" dirty="0"/>
              <a:t> – </a:t>
            </a:r>
            <a:r>
              <a:rPr lang="cs-CZ" dirty="0" err="1"/>
              <a:t>keywords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 fontScale="85000" lnSpcReduction="20000"/>
          </a:bodyPr>
          <a:lstStyle/>
          <a:p>
            <a:r>
              <a:rPr lang="cs-CZ" dirty="0" err="1"/>
              <a:t>into</a:t>
            </a:r>
            <a:r>
              <a:rPr lang="cs-CZ" dirty="0"/>
              <a:t> (no </a:t>
            </a:r>
            <a:r>
              <a:rPr lang="cs-CZ" dirty="0" err="1"/>
              <a:t>equivalent</a:t>
            </a:r>
            <a:r>
              <a:rPr lang="cs-CZ" dirty="0"/>
              <a:t> in </a:t>
            </a:r>
            <a:r>
              <a:rPr lang="cs-CZ" dirty="0" err="1"/>
              <a:t>IEnumerable</a:t>
            </a:r>
            <a:r>
              <a:rPr lang="cs-CZ" dirty="0"/>
              <a:t>&lt;T&gt;)</a:t>
            </a:r>
          </a:p>
          <a:p>
            <a:pPr lvl="2"/>
            <a:r>
              <a:rPr lang="cs-CZ" dirty="0" err="1"/>
              <a:t>used</a:t>
            </a:r>
            <a:r>
              <a:rPr lang="cs-CZ" dirty="0"/>
              <a:t> in </a:t>
            </a:r>
            <a:r>
              <a:rPr lang="cs-CZ" dirty="0" err="1"/>
              <a:t>combination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select</a:t>
            </a:r>
            <a:r>
              <a:rPr lang="cs-CZ" dirty="0"/>
              <a:t>, </a:t>
            </a:r>
            <a:r>
              <a:rPr lang="cs-CZ" dirty="0" err="1"/>
              <a:t>join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group</a:t>
            </a:r>
            <a:r>
              <a:rPr lang="cs-CZ" dirty="0"/>
              <a:t> to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value</a:t>
            </a:r>
            <a:endParaRPr lang="cs-CZ" dirty="0"/>
          </a:p>
          <a:p>
            <a:pPr lvl="2"/>
            <a:r>
              <a:rPr lang="cs-CZ" dirty="0" err="1"/>
              <a:t>stored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further</a:t>
            </a:r>
            <a:r>
              <a:rPr lang="cs-CZ" dirty="0"/>
              <a:t> </a:t>
            </a:r>
            <a:r>
              <a:rPr lang="cs-CZ" dirty="0" err="1"/>
              <a:t>processed</a:t>
            </a:r>
            <a:endParaRPr lang="cs-CZ" dirty="0"/>
          </a:p>
          <a:p>
            <a:r>
              <a:rPr lang="cs-CZ" dirty="0" err="1"/>
              <a:t>orderby</a:t>
            </a:r>
            <a:r>
              <a:rPr lang="cs-CZ" dirty="0"/>
              <a:t> (</a:t>
            </a:r>
            <a:r>
              <a:rPr lang="cs-CZ" sz="2800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cs-CZ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2800" dirty="0" err="1">
                <a:latin typeface="Courier New" pitchFamily="49" charset="0"/>
                <a:cs typeface="Courier New" pitchFamily="49" charset="0"/>
              </a:rPr>
              <a:t>OrderByDescending</a:t>
            </a:r>
            <a:r>
              <a:rPr lang="cs-CZ" dirty="0"/>
              <a:t>)</a:t>
            </a:r>
          </a:p>
          <a:p>
            <a:pPr lvl="2"/>
            <a:r>
              <a:rPr lang="cs-CZ" dirty="0" err="1"/>
              <a:t>order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in </a:t>
            </a:r>
            <a:r>
              <a:rPr lang="cs-CZ" dirty="0" err="1"/>
              <a:t>ascending</a:t>
            </a:r>
            <a:r>
              <a:rPr lang="cs-CZ" dirty="0"/>
              <a:t> </a:t>
            </a:r>
            <a:r>
              <a:rPr lang="cs-CZ" dirty="0" err="1"/>
              <a:t>order</a:t>
            </a:r>
            <a:endParaRPr lang="cs-CZ" dirty="0"/>
          </a:p>
          <a:p>
            <a:pPr lvl="2"/>
            <a:r>
              <a:rPr lang="cs-CZ" dirty="0"/>
              <a:t>in </a:t>
            </a:r>
            <a:r>
              <a:rPr lang="cs-CZ" dirty="0" err="1"/>
              <a:t>combination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„</a:t>
            </a:r>
            <a:r>
              <a:rPr lang="cs-CZ" dirty="0" err="1"/>
              <a:t>descending</a:t>
            </a:r>
            <a:r>
              <a:rPr lang="cs-CZ" dirty="0"/>
              <a:t>“ </a:t>
            </a:r>
            <a:r>
              <a:rPr lang="cs-CZ" dirty="0" err="1"/>
              <a:t>keyword</a:t>
            </a:r>
            <a:r>
              <a:rPr lang="cs-CZ" dirty="0"/>
              <a:t> </a:t>
            </a:r>
            <a:r>
              <a:rPr lang="cs-CZ" dirty="0" err="1"/>
              <a:t>orders</a:t>
            </a:r>
            <a:r>
              <a:rPr lang="cs-CZ" dirty="0"/>
              <a:t> in </a:t>
            </a:r>
            <a:r>
              <a:rPr lang="cs-CZ" dirty="0" err="1"/>
              <a:t>descending</a:t>
            </a:r>
            <a:r>
              <a:rPr lang="cs-CZ" dirty="0"/>
              <a:t> </a:t>
            </a:r>
            <a:r>
              <a:rPr lang="cs-CZ" dirty="0" err="1"/>
              <a:t>order</a:t>
            </a:r>
            <a:endParaRPr lang="cs-CZ" dirty="0"/>
          </a:p>
          <a:p>
            <a:r>
              <a:rPr lang="cs-CZ" dirty="0" err="1"/>
              <a:t>join</a:t>
            </a:r>
            <a:r>
              <a:rPr lang="cs-CZ" dirty="0"/>
              <a:t> (</a:t>
            </a:r>
            <a:r>
              <a:rPr lang="cs-CZ" sz="2800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cs-CZ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2800" dirty="0" err="1">
                <a:latin typeface="Courier New" pitchFamily="49" charset="0"/>
                <a:cs typeface="Courier New" pitchFamily="49" charset="0"/>
              </a:rPr>
              <a:t>GroupJoin</a:t>
            </a:r>
            <a:r>
              <a:rPr lang="cs-CZ" dirty="0"/>
              <a:t>)</a:t>
            </a:r>
          </a:p>
          <a:p>
            <a:pPr lvl="2"/>
            <a:r>
              <a:rPr lang="cs-CZ" dirty="0" err="1"/>
              <a:t>used</a:t>
            </a:r>
            <a:r>
              <a:rPr lang="cs-CZ" dirty="0"/>
              <a:t> to </a:t>
            </a:r>
            <a:r>
              <a:rPr lang="cs-CZ" dirty="0" err="1"/>
              <a:t>join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sets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a </a:t>
            </a:r>
            <a:r>
              <a:rPr lang="cs-CZ" dirty="0" err="1"/>
              <a:t>equality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keys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sets</a:t>
            </a:r>
            <a:endParaRPr lang="cs-CZ" dirty="0"/>
          </a:p>
          <a:p>
            <a:pPr lvl="2"/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„on“ </a:t>
            </a:r>
            <a:r>
              <a:rPr lang="cs-CZ" dirty="0" err="1"/>
              <a:t>and</a:t>
            </a:r>
            <a:r>
              <a:rPr lang="cs-CZ" dirty="0"/>
              <a:t> „</a:t>
            </a:r>
            <a:r>
              <a:rPr lang="cs-CZ" dirty="0" err="1"/>
              <a:t>equals</a:t>
            </a:r>
            <a:r>
              <a:rPr lang="cs-CZ" dirty="0"/>
              <a:t>“ </a:t>
            </a:r>
            <a:r>
              <a:rPr lang="cs-CZ" dirty="0" err="1"/>
              <a:t>keywords</a:t>
            </a:r>
            <a:endParaRPr lang="cs-CZ" dirty="0"/>
          </a:p>
          <a:p>
            <a:r>
              <a:rPr lang="cs-CZ" dirty="0"/>
              <a:t>let (no </a:t>
            </a:r>
            <a:r>
              <a:rPr lang="cs-CZ" dirty="0" err="1"/>
              <a:t>equivalent</a:t>
            </a:r>
            <a:r>
              <a:rPr lang="cs-CZ" dirty="0"/>
              <a:t> in </a:t>
            </a:r>
            <a:r>
              <a:rPr lang="cs-CZ" dirty="0" err="1"/>
              <a:t>IEnumerable</a:t>
            </a:r>
            <a:r>
              <a:rPr lang="cs-CZ" dirty="0"/>
              <a:t>&lt;T&gt;)</a:t>
            </a:r>
          </a:p>
          <a:p>
            <a:pPr lvl="2"/>
            <a:r>
              <a:rPr lang="cs-CZ" dirty="0" err="1"/>
              <a:t>creating</a:t>
            </a:r>
            <a:r>
              <a:rPr lang="cs-CZ" dirty="0"/>
              <a:t> a </a:t>
            </a:r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inside</a:t>
            </a:r>
            <a:r>
              <a:rPr lang="cs-CZ" dirty="0"/>
              <a:t> a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statement</a:t>
            </a:r>
            <a:r>
              <a:rPr lang="cs-CZ" dirty="0"/>
              <a:t> (</a:t>
            </a:r>
            <a:r>
              <a:rPr lang="cs-CZ" dirty="0" err="1"/>
              <a:t>either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set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elements</a:t>
            </a:r>
            <a:r>
              <a:rPr lang="cs-CZ"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LINQ to </a:t>
            </a:r>
            <a:r>
              <a:rPr lang="cs-CZ" dirty="0" err="1"/>
              <a:t>Objects</a:t>
            </a:r>
            <a:r>
              <a:rPr lang="cs-CZ" dirty="0"/>
              <a:t> – </a:t>
            </a:r>
            <a:r>
              <a:rPr lang="cs-CZ" dirty="0" err="1"/>
              <a:t>orderby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p in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people</a:t>
            </a: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p.Surname</a:t>
            </a: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p; </a:t>
            </a:r>
          </a:p>
          <a:p>
            <a:pPr>
              <a:buNone/>
            </a:pP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800" i="1" dirty="0" err="1">
                <a:cs typeface="Courier New" pitchFamily="49" charset="0"/>
              </a:rPr>
              <a:t>Result</a:t>
            </a:r>
            <a:r>
              <a:rPr lang="cs-CZ" sz="1800" i="1" dirty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Temperance Brennan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Richard Castle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Sheldon Cooper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Gregory House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Sara Sidle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  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LINQ to </a:t>
            </a:r>
            <a:r>
              <a:rPr lang="cs-CZ" dirty="0" err="1"/>
              <a:t>Objects</a:t>
            </a:r>
            <a:r>
              <a:rPr lang="cs-CZ" dirty="0"/>
              <a:t> – </a:t>
            </a:r>
            <a:r>
              <a:rPr lang="cs-CZ" dirty="0" err="1"/>
              <a:t>group</a:t>
            </a:r>
            <a:r>
              <a:rPr lang="cs-CZ" dirty="0"/>
              <a:t> by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p in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people</a:t>
            </a: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group 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by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p.Surname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[0] into 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p2.Key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 p2;</a:t>
            </a:r>
          </a:p>
          <a:p>
            <a:pPr>
              <a:buNone/>
            </a:pP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1800" dirty="0">
                <a:latin typeface="Courier New" pitchFamily="49" charset="0"/>
                <a:cs typeface="Courier New" pitchFamily="49" charset="0"/>
              </a:rPr>
              <a:t>foreach (var c in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 c)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(cl.</a:t>
            </a:r>
            <a:r>
              <a:rPr lang="cs-CZ" sz="18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cs-CZ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cs-CZ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200" i="1" dirty="0" err="1">
                <a:cs typeface="Courier New" pitchFamily="49" charset="0"/>
              </a:rPr>
              <a:t>Result</a:t>
            </a:r>
            <a:r>
              <a:rPr lang="cs-CZ" sz="2200" i="1" dirty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Temperance Brennan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Sheldon Cooper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Richard Castle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Gregory House</a:t>
            </a:r>
          </a:p>
          <a:p>
            <a:pPr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Sara Sidle</a:t>
            </a:r>
            <a:endParaRPr lang="cs-CZ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to </a:t>
            </a:r>
            <a:r>
              <a:rPr lang="cs-CZ" dirty="0" err="1"/>
              <a:t>Objects</a:t>
            </a:r>
            <a:r>
              <a:rPr lang="cs-CZ" dirty="0"/>
              <a:t> – </a:t>
            </a:r>
            <a:r>
              <a:rPr lang="cs-CZ" dirty="0" err="1"/>
              <a:t>join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495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Person {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Contract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Ssn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contractNumber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; set; }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List&lt;Person&gt;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people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= …</a:t>
            </a: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Contract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contracts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= …</a:t>
            </a:r>
          </a:p>
          <a:p>
            <a:pPr>
              <a:buNone/>
            </a:pPr>
            <a:endParaRPr lang="cs-CZ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9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p in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people</a:t>
            </a:r>
            <a:endParaRPr lang="cs-CZ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join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c in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contracts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on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p.Ssn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equals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c.Ssn</a:t>
            </a:r>
            <a:endParaRPr lang="cs-CZ" sz="1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p.Name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surname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p.Surname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contract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c.contractNumber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cs-CZ" sz="19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C# </a:t>
            </a:r>
            <a:r>
              <a:rPr lang="cs-CZ" dirty="0" err="1"/>
              <a:t>and</a:t>
            </a:r>
            <a:r>
              <a:rPr lang="cs-CZ" dirty="0"/>
              <a:t> Data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data </a:t>
            </a:r>
            <a:r>
              <a:rPr lang="cs-CZ" dirty="0" err="1"/>
              <a:t>from</a:t>
            </a:r>
            <a:r>
              <a:rPr lang="cs-CZ" dirty="0"/>
              <a:t> a </a:t>
            </a:r>
            <a:r>
              <a:rPr lang="cs-CZ" dirty="0" err="1"/>
              <a:t>database</a:t>
            </a:r>
            <a:r>
              <a:rPr lang="cs-CZ" dirty="0"/>
              <a:t> server</a:t>
            </a:r>
          </a:p>
          <a:p>
            <a:pPr lvl="2"/>
            <a:r>
              <a:rPr lang="cs-CZ" dirty="0"/>
              <a:t>ADO.NET</a:t>
            </a:r>
          </a:p>
          <a:p>
            <a:pPr lvl="4"/>
            <a:r>
              <a:rPr lang="cs-CZ" dirty="0"/>
              <a:t>MS SQL Server</a:t>
            </a:r>
          </a:p>
          <a:p>
            <a:pPr lvl="4"/>
            <a:r>
              <a:rPr lang="cs-CZ" dirty="0"/>
              <a:t>OLE DB</a:t>
            </a:r>
          </a:p>
          <a:p>
            <a:pPr lvl="4"/>
            <a:r>
              <a:rPr lang="cs-CZ" dirty="0"/>
              <a:t>ODBC</a:t>
            </a:r>
          </a:p>
          <a:p>
            <a:pPr lvl="4"/>
            <a:r>
              <a:rPr lang="cs-CZ" dirty="0"/>
              <a:t>Oracle</a:t>
            </a:r>
          </a:p>
          <a:p>
            <a:pPr lvl="4"/>
            <a:r>
              <a:rPr lang="cs-CZ" dirty="0" err="1"/>
              <a:t>SQLite</a:t>
            </a:r>
            <a:endParaRPr lang="cs-CZ" dirty="0"/>
          </a:p>
          <a:p>
            <a:pPr lvl="3"/>
            <a:r>
              <a:rPr lang="cs-CZ" dirty="0"/>
              <a:t>Entity Framework / Entity Framework </a:t>
            </a:r>
            <a:r>
              <a:rPr lang="cs-CZ" dirty="0" err="1"/>
              <a:t>Core</a:t>
            </a:r>
            <a:endParaRPr lang="cs-CZ" dirty="0"/>
          </a:p>
          <a:p>
            <a:pPr lvl="2"/>
            <a:r>
              <a:rPr lang="cs-CZ" dirty="0" err="1"/>
              <a:t>third</a:t>
            </a:r>
            <a:r>
              <a:rPr lang="cs-CZ" dirty="0"/>
              <a:t> party </a:t>
            </a:r>
            <a:r>
              <a:rPr lang="cs-CZ" dirty="0" err="1"/>
              <a:t>libraries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databases</a:t>
            </a:r>
            <a:endParaRPr lang="cs-CZ" dirty="0"/>
          </a:p>
          <a:p>
            <a:r>
              <a:rPr lang="cs-CZ" dirty="0"/>
              <a:t>data </a:t>
            </a:r>
            <a:r>
              <a:rPr lang="cs-CZ" dirty="0" err="1"/>
              <a:t>inside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(</a:t>
            </a:r>
            <a:r>
              <a:rPr lang="cs-CZ" dirty="0" err="1"/>
              <a:t>collections</a:t>
            </a:r>
            <a:r>
              <a:rPr lang="cs-CZ" dirty="0"/>
              <a:t>)</a:t>
            </a:r>
          </a:p>
          <a:p>
            <a:pPr lvl="2"/>
            <a:r>
              <a:rPr lang="cs-CZ" dirty="0" err="1"/>
              <a:t>saving</a:t>
            </a:r>
            <a:r>
              <a:rPr lang="cs-CZ" dirty="0"/>
              <a:t>/</a:t>
            </a:r>
            <a:r>
              <a:rPr lang="cs-CZ" dirty="0" err="1"/>
              <a:t>loading</a:t>
            </a:r>
            <a:r>
              <a:rPr lang="cs-CZ" dirty="0"/>
              <a:t> – </a:t>
            </a:r>
            <a:r>
              <a:rPr lang="cs-CZ" dirty="0" err="1"/>
              <a:t>serialization</a:t>
            </a:r>
            <a:r>
              <a:rPr lang="cs-CZ" dirty="0"/>
              <a:t>/</a:t>
            </a:r>
            <a:r>
              <a:rPr lang="cs-CZ" dirty="0" err="1"/>
              <a:t>deserialization</a:t>
            </a:r>
            <a:r>
              <a:rPr lang="cs-CZ" dirty="0"/>
              <a:t> (</a:t>
            </a:r>
            <a:r>
              <a:rPr lang="cs-CZ" dirty="0" err="1"/>
              <a:t>binary</a:t>
            </a:r>
            <a:r>
              <a:rPr lang="cs-CZ" dirty="0"/>
              <a:t> (up to .NET 8 </a:t>
            </a:r>
            <a:r>
              <a:rPr lang="cs-CZ" dirty="0" err="1"/>
              <a:t>only</a:t>
            </a:r>
            <a:r>
              <a:rPr lang="cs-CZ" dirty="0"/>
              <a:t>), XML, </a:t>
            </a:r>
            <a:r>
              <a:rPr lang="cs-CZ" dirty="0" err="1"/>
              <a:t>json</a:t>
            </a:r>
            <a:r>
              <a:rPr lang="cs-CZ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r>
              <a:rPr lang="cs-CZ" sz="2400" dirty="0"/>
              <a:t> </a:t>
            </a:r>
            <a:r>
              <a:rPr lang="cs-CZ" sz="2400" dirty="0" err="1"/>
              <a:t>is</a:t>
            </a:r>
            <a:r>
              <a:rPr lang="cs-CZ" sz="2400" dirty="0"/>
              <a:t> </a:t>
            </a:r>
            <a:r>
              <a:rPr lang="cs-CZ" sz="2400" dirty="0" err="1"/>
              <a:t>similar</a:t>
            </a:r>
            <a:r>
              <a:rPr lang="cs-CZ" sz="2400" dirty="0"/>
              <a:t> to </a:t>
            </a:r>
            <a:r>
              <a:rPr lang="cs-CZ" sz="2400" dirty="0" err="1"/>
              <a:t>class</a:t>
            </a:r>
            <a:r>
              <a:rPr lang="cs-CZ" sz="2400" dirty="0"/>
              <a:t> but </a:t>
            </a:r>
            <a:r>
              <a:rPr lang="cs-CZ" sz="2400" dirty="0" err="1"/>
              <a:t>with</a:t>
            </a:r>
            <a:r>
              <a:rPr lang="cs-CZ" sz="2400" dirty="0"/>
              <a:t> </a:t>
            </a:r>
            <a:r>
              <a:rPr lang="cs-CZ" sz="2400" dirty="0" err="1"/>
              <a:t>important</a:t>
            </a:r>
            <a:r>
              <a:rPr lang="cs-CZ" sz="2400" dirty="0"/>
              <a:t> </a:t>
            </a:r>
            <a:r>
              <a:rPr lang="cs-CZ" sz="2400" dirty="0" err="1"/>
              <a:t>differences</a:t>
            </a:r>
            <a:r>
              <a:rPr lang="cs-CZ" sz="2400" dirty="0"/>
              <a:t>:</a:t>
            </a:r>
          </a:p>
          <a:p>
            <a:pPr lvl="2"/>
            <a:r>
              <a:rPr lang="cs-CZ" sz="2000" dirty="0" err="1"/>
              <a:t>it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 a </a:t>
            </a:r>
            <a:r>
              <a:rPr lang="cs-CZ" sz="2000" dirty="0" err="1"/>
              <a:t>value-based</a:t>
            </a:r>
            <a:r>
              <a:rPr lang="cs-CZ" sz="2000" dirty="0"/>
              <a:t> type</a:t>
            </a:r>
          </a:p>
          <a:p>
            <a:pPr lvl="2"/>
            <a:r>
              <a:rPr lang="cs-CZ" sz="2000" dirty="0" err="1"/>
              <a:t>doesn‘t</a:t>
            </a:r>
            <a:r>
              <a:rPr lang="cs-CZ" sz="2000" dirty="0"/>
              <a:t> support inheritance</a:t>
            </a:r>
          </a:p>
          <a:p>
            <a:pPr lvl="2"/>
            <a:r>
              <a:rPr lang="cs-CZ" sz="2000" dirty="0" err="1"/>
              <a:t>it</a:t>
            </a:r>
            <a:r>
              <a:rPr lang="cs-CZ" sz="2000" dirty="0"/>
              <a:t> </a:t>
            </a:r>
            <a:r>
              <a:rPr lang="cs-CZ" sz="2000" dirty="0" err="1"/>
              <a:t>must</a:t>
            </a:r>
            <a:r>
              <a:rPr lang="cs-CZ" sz="2000" dirty="0"/>
              <a:t> not </a:t>
            </a:r>
            <a:r>
              <a:rPr lang="cs-CZ" sz="2000" dirty="0" err="1"/>
              <a:t>implement</a:t>
            </a:r>
            <a:r>
              <a:rPr lang="cs-CZ" sz="2000" dirty="0"/>
              <a:t> a </a:t>
            </a:r>
            <a:r>
              <a:rPr lang="cs-CZ" sz="2000" dirty="0" err="1"/>
              <a:t>custom</a:t>
            </a:r>
            <a:r>
              <a:rPr lang="cs-CZ" sz="2000" dirty="0"/>
              <a:t> </a:t>
            </a:r>
            <a:r>
              <a:rPr lang="cs-CZ" sz="2000" dirty="0" err="1"/>
              <a:t>parameterless</a:t>
            </a:r>
            <a:r>
              <a:rPr lang="cs-CZ" sz="2000" dirty="0"/>
              <a:t> </a:t>
            </a:r>
            <a:r>
              <a:rPr lang="cs-CZ" sz="2000" dirty="0" err="1"/>
              <a:t>constructor</a:t>
            </a:r>
            <a:r>
              <a:rPr lang="cs-CZ" sz="2000" dirty="0"/>
              <a:t> (</a:t>
            </a:r>
            <a:r>
              <a:rPr lang="cs-CZ" sz="2000" dirty="0" err="1"/>
              <a:t>see</a:t>
            </a:r>
            <a:r>
              <a:rPr lang="cs-CZ" sz="2000" dirty="0"/>
              <a:t> </a:t>
            </a:r>
            <a:r>
              <a:rPr lang="cs-CZ" sz="2000" dirty="0" err="1"/>
              <a:t>below</a:t>
            </a:r>
            <a:r>
              <a:rPr lang="cs-CZ" sz="2000" dirty="0"/>
              <a:t>)</a:t>
            </a:r>
          </a:p>
          <a:p>
            <a:pPr lvl="2"/>
            <a:r>
              <a:rPr lang="cs-CZ" sz="2000" dirty="0" err="1"/>
              <a:t>field</a:t>
            </a:r>
            <a:r>
              <a:rPr lang="cs-CZ" sz="2000" dirty="0"/>
              <a:t> </a:t>
            </a:r>
            <a:r>
              <a:rPr lang="cs-CZ" sz="2000" dirty="0" err="1"/>
              <a:t>initialization</a:t>
            </a:r>
            <a:r>
              <a:rPr lang="cs-CZ" sz="2000" dirty="0"/>
              <a:t> </a:t>
            </a:r>
            <a:r>
              <a:rPr lang="cs-CZ" sz="2000" dirty="0" err="1"/>
              <a:t>during</a:t>
            </a:r>
            <a:r>
              <a:rPr lang="cs-CZ" sz="2000" dirty="0"/>
              <a:t> </a:t>
            </a:r>
            <a:r>
              <a:rPr lang="cs-CZ" sz="2000" dirty="0" err="1"/>
              <a:t>declaration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ignored</a:t>
            </a:r>
            <a:endParaRPr lang="cs-CZ" sz="2000" dirty="0"/>
          </a:p>
          <a:p>
            <a:r>
              <a:rPr lang="cs-CZ" sz="2400" dirty="0" err="1"/>
              <a:t>usage</a:t>
            </a:r>
            <a:r>
              <a:rPr lang="cs-CZ" sz="2400" dirty="0"/>
              <a:t> – </a:t>
            </a:r>
            <a:r>
              <a:rPr lang="cs-CZ" sz="2400" dirty="0" err="1"/>
              <a:t>everywhere</a:t>
            </a:r>
            <a:r>
              <a:rPr lang="cs-CZ" sz="2400" dirty="0"/>
              <a:t> </a:t>
            </a:r>
            <a:r>
              <a:rPr lang="cs-CZ" sz="2400" dirty="0" err="1"/>
              <a:t>value-based</a:t>
            </a:r>
            <a:r>
              <a:rPr lang="cs-CZ" sz="2400" dirty="0"/>
              <a:t> </a:t>
            </a:r>
            <a:r>
              <a:rPr lang="cs-CZ" sz="2400" dirty="0" err="1"/>
              <a:t>semantics</a:t>
            </a:r>
            <a:r>
              <a:rPr lang="cs-CZ" sz="2400" dirty="0"/>
              <a:t> </a:t>
            </a:r>
            <a:r>
              <a:rPr lang="cs-CZ" sz="2400" dirty="0" err="1"/>
              <a:t>is</a:t>
            </a:r>
            <a:r>
              <a:rPr lang="cs-CZ" sz="2400" dirty="0"/>
              <a:t> </a:t>
            </a:r>
            <a:r>
              <a:rPr lang="cs-CZ" sz="2400" dirty="0" err="1"/>
              <a:t>needed</a:t>
            </a:r>
            <a:endParaRPr lang="cs-CZ" sz="2400" dirty="0"/>
          </a:p>
          <a:p>
            <a:pPr lvl="2"/>
            <a:r>
              <a:rPr lang="cs-CZ" sz="2000" dirty="0" err="1"/>
              <a:t>numeric</a:t>
            </a:r>
            <a:r>
              <a:rPr lang="cs-CZ" sz="2000" dirty="0"/>
              <a:t> </a:t>
            </a:r>
            <a:r>
              <a:rPr lang="cs-CZ" sz="2000" dirty="0" err="1"/>
              <a:t>types</a:t>
            </a:r>
            <a:r>
              <a:rPr lang="cs-CZ" sz="2000" dirty="0"/>
              <a:t> (copy </a:t>
            </a:r>
            <a:r>
              <a:rPr lang="cs-CZ" sz="2000" dirty="0" err="1"/>
              <a:t>of</a:t>
            </a:r>
            <a:r>
              <a:rPr lang="cs-CZ" sz="2000" dirty="0"/>
              <a:t> a </a:t>
            </a:r>
            <a:r>
              <a:rPr lang="cs-CZ" sz="2000" dirty="0" err="1"/>
              <a:t>value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 more natural </a:t>
            </a:r>
            <a:r>
              <a:rPr lang="cs-CZ" sz="2000" dirty="0" err="1"/>
              <a:t>than</a:t>
            </a:r>
            <a:r>
              <a:rPr lang="cs-CZ" sz="2000" dirty="0"/>
              <a:t> a reference)</a:t>
            </a:r>
          </a:p>
          <a:p>
            <a:r>
              <a:rPr lang="cs-CZ" sz="2400" dirty="0" err="1"/>
              <a:t>cannot</a:t>
            </a:r>
            <a:r>
              <a:rPr lang="cs-CZ" sz="2400" dirty="0"/>
              <a:t> </a:t>
            </a:r>
            <a:r>
              <a:rPr lang="cs-CZ" sz="2400" dirty="0" err="1"/>
              <a:t>be</a:t>
            </a:r>
            <a:r>
              <a:rPr lang="cs-CZ" sz="2400" dirty="0"/>
              <a:t>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cs-CZ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cs-CZ" sz="2000" dirty="0"/>
              <a:t>default </a:t>
            </a:r>
            <a:r>
              <a:rPr lang="cs-CZ" sz="2000" dirty="0" err="1"/>
              <a:t>value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an</a:t>
            </a:r>
            <a:r>
              <a:rPr lang="cs-CZ" sz="2000" dirty="0"/>
              <a:t> </a:t>
            </a:r>
            <a:r>
              <a:rPr lang="cs-CZ" sz="2000" dirty="0" err="1"/>
              <a:t>empty</a:t>
            </a:r>
            <a:r>
              <a:rPr lang="cs-CZ" sz="2000" dirty="0"/>
              <a:t> instance </a:t>
            </a:r>
            <a:r>
              <a:rPr lang="cs-CZ" sz="2000" dirty="0" err="1"/>
              <a:t>with</a:t>
            </a:r>
            <a:r>
              <a:rPr lang="cs-CZ" sz="2000" dirty="0"/>
              <a:t> </a:t>
            </a:r>
            <a:r>
              <a:rPr lang="cs-CZ" sz="2000" dirty="0" err="1"/>
              <a:t>empty</a:t>
            </a:r>
            <a:r>
              <a:rPr lang="cs-CZ" sz="2000" dirty="0"/>
              <a:t> </a:t>
            </a:r>
            <a:r>
              <a:rPr lang="cs-CZ" sz="2000" dirty="0" err="1"/>
              <a:t>fields</a:t>
            </a:r>
            <a:r>
              <a:rPr lang="cs-CZ" sz="2000" dirty="0"/>
              <a:t> (</a:t>
            </a:r>
            <a:r>
              <a:rPr lang="cs-CZ" sz="2000" dirty="0" err="1"/>
              <a:t>fields</a:t>
            </a:r>
            <a:r>
              <a:rPr lang="cs-CZ" sz="2000" dirty="0"/>
              <a:t> set to default </a:t>
            </a:r>
            <a:r>
              <a:rPr lang="cs-CZ" sz="2000" dirty="0" err="1"/>
              <a:t>values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their</a:t>
            </a:r>
            <a:r>
              <a:rPr lang="cs-CZ" sz="2000" dirty="0"/>
              <a:t> </a:t>
            </a:r>
            <a:r>
              <a:rPr lang="cs-CZ" sz="2000" dirty="0" err="1"/>
              <a:t>types</a:t>
            </a:r>
            <a:r>
              <a:rPr lang="cs-CZ" sz="2000" dirty="0"/>
              <a:t>)</a:t>
            </a:r>
          </a:p>
          <a:p>
            <a:r>
              <a:rPr lang="cs-CZ" sz="2400" dirty="0" err="1"/>
              <a:t>constructors</a:t>
            </a:r>
            <a:r>
              <a:rPr lang="cs-CZ" sz="2400" dirty="0"/>
              <a:t> in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endParaRPr lang="cs-CZ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cs-CZ" sz="2000" dirty="0" err="1"/>
              <a:t>parameterless</a:t>
            </a:r>
            <a:r>
              <a:rPr lang="cs-CZ" sz="2000" dirty="0"/>
              <a:t> </a:t>
            </a:r>
            <a:r>
              <a:rPr lang="cs-CZ" sz="2000" dirty="0" err="1"/>
              <a:t>constructor</a:t>
            </a:r>
            <a:r>
              <a:rPr lang="cs-CZ" sz="2000" dirty="0"/>
              <a:t> </a:t>
            </a:r>
            <a:r>
              <a:rPr lang="cs-CZ" sz="2000" dirty="0" err="1"/>
              <a:t>exists</a:t>
            </a:r>
            <a:r>
              <a:rPr lang="cs-CZ" sz="2000" dirty="0"/>
              <a:t> </a:t>
            </a:r>
            <a:r>
              <a:rPr lang="cs-CZ" sz="2000" dirty="0" err="1"/>
              <a:t>implicitly</a:t>
            </a:r>
            <a:endParaRPr lang="cs-CZ" sz="2000" dirty="0"/>
          </a:p>
          <a:p>
            <a:pPr lvl="2"/>
            <a:r>
              <a:rPr lang="cs-CZ" sz="2000" dirty="0" err="1"/>
              <a:t>when</a:t>
            </a:r>
            <a:r>
              <a:rPr lang="cs-CZ" sz="2000" dirty="0"/>
              <a:t> </a:t>
            </a:r>
            <a:r>
              <a:rPr lang="cs-CZ" sz="2000" dirty="0" err="1"/>
              <a:t>an</a:t>
            </a:r>
            <a:r>
              <a:rPr lang="cs-CZ" sz="2000" dirty="0"/>
              <a:t> explicit </a:t>
            </a:r>
            <a:r>
              <a:rPr lang="cs-CZ" sz="2000" dirty="0" err="1"/>
              <a:t>constructor</a:t>
            </a:r>
            <a:r>
              <a:rPr lang="cs-CZ" sz="2000" dirty="0"/>
              <a:t> </a:t>
            </a:r>
            <a:r>
              <a:rPr lang="cs-CZ" sz="2000" dirty="0" err="1"/>
              <a:t>is</a:t>
            </a:r>
            <a:r>
              <a:rPr lang="cs-CZ" sz="2000" dirty="0"/>
              <a:t> </a:t>
            </a:r>
            <a:r>
              <a:rPr lang="cs-CZ" sz="2000" dirty="0" err="1"/>
              <a:t>implemented</a:t>
            </a:r>
            <a:r>
              <a:rPr lang="cs-CZ" sz="2000" dirty="0"/>
              <a:t>, </a:t>
            </a:r>
            <a:r>
              <a:rPr lang="cs-CZ" sz="2000" dirty="0" err="1"/>
              <a:t>it</a:t>
            </a:r>
            <a:r>
              <a:rPr lang="cs-CZ" sz="2000" dirty="0"/>
              <a:t> </a:t>
            </a:r>
            <a:r>
              <a:rPr lang="cs-CZ" sz="2000" dirty="0" err="1"/>
              <a:t>must</a:t>
            </a:r>
            <a:r>
              <a:rPr lang="cs-CZ" sz="2000" dirty="0"/>
              <a:t> </a:t>
            </a:r>
            <a:r>
              <a:rPr lang="cs-CZ" sz="2000" dirty="0" err="1"/>
              <a:t>initialize</a:t>
            </a:r>
            <a:r>
              <a:rPr lang="cs-CZ" sz="2000" dirty="0"/>
              <a:t> </a:t>
            </a:r>
            <a:r>
              <a:rPr lang="cs-CZ" sz="2000" dirty="0" err="1"/>
              <a:t>all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fields</a:t>
            </a:r>
            <a:endParaRPr lang="cs-CZ" sz="2000" dirty="0"/>
          </a:p>
          <a:p>
            <a:pPr lvl="2"/>
            <a:r>
              <a:rPr lang="cs-CZ" sz="2000" dirty="0" err="1"/>
              <a:t>Implicit</a:t>
            </a:r>
            <a:r>
              <a:rPr lang="cs-CZ" sz="2000" dirty="0"/>
              <a:t> </a:t>
            </a:r>
            <a:r>
              <a:rPr lang="cs-CZ" sz="2000" dirty="0" err="1"/>
              <a:t>parameterless</a:t>
            </a:r>
            <a:r>
              <a:rPr lang="cs-CZ" sz="2000" dirty="0"/>
              <a:t> </a:t>
            </a:r>
            <a:r>
              <a:rPr lang="cs-CZ" sz="2000" dirty="0" err="1"/>
              <a:t>constructor</a:t>
            </a:r>
            <a:r>
              <a:rPr lang="cs-CZ" sz="2000" dirty="0"/>
              <a:t> call </a:t>
            </a:r>
            <a:r>
              <a:rPr lang="cs-CZ" sz="2000" dirty="0" err="1"/>
              <a:t>can</a:t>
            </a:r>
            <a:r>
              <a:rPr lang="cs-CZ" sz="2000" dirty="0"/>
              <a:t> </a:t>
            </a:r>
            <a:r>
              <a:rPr lang="cs-CZ" sz="2000" dirty="0" err="1"/>
              <a:t>be</a:t>
            </a:r>
            <a:r>
              <a:rPr lang="cs-CZ" sz="2000" dirty="0"/>
              <a:t> </a:t>
            </a:r>
            <a:r>
              <a:rPr lang="cs-CZ" sz="2000" dirty="0" err="1"/>
              <a:t>replaced</a:t>
            </a:r>
            <a:r>
              <a:rPr lang="cs-CZ" sz="2000" dirty="0"/>
              <a:t> by </a:t>
            </a:r>
            <a:r>
              <a:rPr lang="cs-CZ" sz="2000" dirty="0" err="1"/>
              <a:t>using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1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default</a:t>
            </a:r>
            <a:r>
              <a:rPr lang="cs-CZ" sz="2000" dirty="0"/>
              <a:t> </a:t>
            </a:r>
            <a:r>
              <a:rPr lang="cs-CZ" sz="2000" dirty="0" err="1"/>
              <a:t>keyword</a:t>
            </a:r>
            <a:r>
              <a:rPr lang="cs-CZ" sz="2000" dirty="0"/>
              <a:t> </a:t>
            </a:r>
            <a:r>
              <a:rPr lang="cs-CZ" sz="2000" dirty="0">
                <a:solidFill>
                  <a:srgbClr val="FF0000"/>
                </a:solidFill>
              </a:rPr>
              <a:t>(</a:t>
            </a:r>
            <a:r>
              <a:rPr lang="cs-CZ" sz="2000" dirty="0" err="1">
                <a:solidFill>
                  <a:srgbClr val="FF0000"/>
                </a:solidFill>
              </a:rPr>
              <a:t>doesn‘t</a:t>
            </a:r>
            <a:r>
              <a:rPr lang="cs-CZ" sz="2000" dirty="0">
                <a:solidFill>
                  <a:srgbClr val="FF0000"/>
                </a:solidFill>
              </a:rPr>
              <a:t> </a:t>
            </a:r>
            <a:r>
              <a:rPr lang="cs-CZ" sz="2000" dirty="0" err="1">
                <a:solidFill>
                  <a:srgbClr val="FF0000"/>
                </a:solidFill>
              </a:rPr>
              <a:t>work</a:t>
            </a:r>
            <a:r>
              <a:rPr lang="cs-CZ" sz="2000" dirty="0">
                <a:solidFill>
                  <a:srgbClr val="FF0000"/>
                </a:solidFill>
              </a:rPr>
              <a:t> </a:t>
            </a:r>
            <a:r>
              <a:rPr lang="cs-CZ" sz="2000" dirty="0" err="1">
                <a:solidFill>
                  <a:srgbClr val="FF0000"/>
                </a:solidFill>
              </a:rPr>
              <a:t>if</a:t>
            </a:r>
            <a:r>
              <a:rPr lang="cs-CZ" sz="2000" dirty="0">
                <a:solidFill>
                  <a:srgbClr val="FF0000"/>
                </a:solidFill>
              </a:rPr>
              <a:t> </a:t>
            </a:r>
            <a:r>
              <a:rPr lang="cs-CZ" sz="2000" dirty="0" err="1">
                <a:solidFill>
                  <a:srgbClr val="FF0000"/>
                </a:solidFill>
              </a:rPr>
              <a:t>custom</a:t>
            </a:r>
            <a:r>
              <a:rPr lang="cs-CZ" sz="2000" dirty="0">
                <a:solidFill>
                  <a:srgbClr val="FF0000"/>
                </a:solidFill>
              </a:rPr>
              <a:t> </a:t>
            </a:r>
            <a:r>
              <a:rPr lang="cs-CZ" sz="2000" dirty="0" err="1">
                <a:solidFill>
                  <a:srgbClr val="FF0000"/>
                </a:solidFill>
              </a:rPr>
              <a:t>parameterless</a:t>
            </a:r>
            <a:r>
              <a:rPr lang="cs-CZ" sz="2000" dirty="0">
                <a:solidFill>
                  <a:srgbClr val="FF0000"/>
                </a:solidFill>
              </a:rPr>
              <a:t> </a:t>
            </a:r>
            <a:r>
              <a:rPr lang="cs-CZ" sz="2000" dirty="0" err="1">
                <a:solidFill>
                  <a:srgbClr val="FF0000"/>
                </a:solidFill>
              </a:rPr>
              <a:t>constructor</a:t>
            </a:r>
            <a:r>
              <a:rPr lang="cs-CZ" sz="2000" dirty="0">
                <a:solidFill>
                  <a:srgbClr val="FF0000"/>
                </a:solidFill>
              </a:rPr>
              <a:t> </a:t>
            </a:r>
            <a:r>
              <a:rPr lang="cs-CZ" sz="2000" dirty="0" err="1">
                <a:solidFill>
                  <a:srgbClr val="FF0000"/>
                </a:solidFill>
              </a:rPr>
              <a:t>is</a:t>
            </a:r>
            <a:r>
              <a:rPr lang="cs-CZ" sz="2000" dirty="0">
                <a:solidFill>
                  <a:srgbClr val="FF0000"/>
                </a:solidFill>
              </a:rPr>
              <a:t> </a:t>
            </a:r>
            <a:r>
              <a:rPr lang="cs-CZ" sz="2000" dirty="0" err="1">
                <a:solidFill>
                  <a:srgbClr val="FF0000"/>
                </a:solidFill>
              </a:rPr>
              <a:t>present</a:t>
            </a:r>
            <a:r>
              <a:rPr lang="cs-CZ" sz="2000" dirty="0">
                <a:solidFill>
                  <a:srgbClr val="FF0000"/>
                </a:solidFill>
              </a:rPr>
              <a:t>!)</a:t>
            </a:r>
            <a:endParaRPr lang="cs-CZ" sz="2000" b="1" dirty="0">
              <a:solidFill>
                <a:srgbClr val="FF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r>
              <a:rPr lang="cs-CZ" dirty="0"/>
              <a:t> - </a:t>
            </a:r>
            <a:r>
              <a:rPr lang="cs-CZ" dirty="0" err="1"/>
              <a:t>examples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23056" y="1600200"/>
            <a:ext cx="8153400" cy="4495800"/>
          </a:xfrm>
        </p:spPr>
        <p:txBody>
          <a:bodyPr numCol="2">
            <a:normAutofit lnSpcReduction="10000"/>
          </a:bodyPr>
          <a:lstStyle/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 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x, y; 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>
                <a:solidFill>
                  <a:srgbClr val="19197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x, </a:t>
            </a:r>
            <a:r>
              <a:rPr lang="en-US" sz="14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y) 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</a:t>
            </a:r>
            <a:r>
              <a:rPr lang="en-US" sz="1400" b="1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.x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x;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</a:t>
            </a:r>
            <a:r>
              <a:rPr lang="en-US" sz="1400" b="1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y;</a:t>
            </a:r>
            <a:b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Point p1 = </a:t>
            </a:r>
            <a:r>
              <a:rPr lang="cs-CZ" sz="1400" b="1" dirty="0" err="1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>
                <a:solidFill>
                  <a:srgbClr val="19197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Point p2 = </a:t>
            </a:r>
            <a:r>
              <a:rPr lang="cs-CZ" sz="1400" b="1" dirty="0" err="1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>
                <a:solidFill>
                  <a:srgbClr val="19197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Point p3 = </a:t>
            </a: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default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buNone/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cs-CZ" sz="1400" b="1" dirty="0">
              <a:solidFill>
                <a:srgbClr val="0000FF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cs-CZ" sz="1400" b="1" dirty="0">
              <a:solidFill>
                <a:srgbClr val="0000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Point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 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not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taken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into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account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field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initializer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 = </a:t>
            </a:r>
            <a:r>
              <a:rPr lang="cs-CZ" sz="1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y; 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potential</a:t>
            </a:r>
            <a:r>
              <a:rPr lang="cs-CZ" sz="14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cause </a:t>
            </a:r>
            <a:r>
              <a:rPr lang="cs-CZ" sz="14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of</a:t>
            </a:r>
            <a:r>
              <a:rPr lang="cs-CZ" sz="14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issues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parameterless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constructor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 {}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cannot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compile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in .NET </a:t>
            </a:r>
            <a:b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Framework: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missing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initialization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of</a:t>
            </a:r>
            <a:r>
              <a:rPr lang="cs-CZ" sz="14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y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x, </a:t>
            </a:r>
            <a:r>
              <a:rPr lang="cs-CZ" sz="14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y) 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cs-CZ" sz="1400" b="1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.x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x;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39B16-2631-2B85-CBD8-60F57D4F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tuple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22AC97-5025-2D0C-72D8-40F8465090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way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storing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values</a:t>
            </a:r>
            <a:r>
              <a:rPr lang="cs-CZ" dirty="0"/>
              <a:t> </a:t>
            </a:r>
            <a:r>
              <a:rPr lang="cs-CZ" dirty="0" err="1"/>
              <a:t>together</a:t>
            </a:r>
            <a:endParaRPr lang="cs-CZ" dirty="0"/>
          </a:p>
          <a:p>
            <a:pPr lvl="3"/>
            <a:r>
              <a:rPr lang="cs-CZ" dirty="0" err="1"/>
              <a:t>similar</a:t>
            </a:r>
            <a:r>
              <a:rPr lang="cs-CZ" dirty="0"/>
              <a:t> to </a:t>
            </a:r>
            <a:r>
              <a:rPr lang="cs-CZ" dirty="0" err="1"/>
              <a:t>anonymous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to return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values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a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without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out </a:t>
            </a:r>
            <a:r>
              <a:rPr lang="cs-CZ" dirty="0" err="1"/>
              <a:t>parameters</a:t>
            </a:r>
            <a:endParaRPr lang="cs-CZ" dirty="0"/>
          </a:p>
          <a:p>
            <a:pPr lvl="3"/>
            <a:r>
              <a:rPr lang="cs-CZ" dirty="0" err="1"/>
              <a:t>cannot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done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anonymous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  <a:p>
            <a:r>
              <a:rPr lang="cs-CZ" dirty="0" err="1"/>
              <a:t>mutable</a:t>
            </a:r>
            <a:r>
              <a:rPr lang="cs-CZ" dirty="0"/>
              <a:t> </a:t>
            </a:r>
            <a:r>
              <a:rPr lang="cs-CZ" dirty="0" err="1"/>
              <a:t>value-based</a:t>
            </a:r>
            <a:r>
              <a:rPr lang="cs-CZ" dirty="0"/>
              <a:t> type</a:t>
            </a:r>
          </a:p>
          <a:p>
            <a:r>
              <a:rPr lang="cs-CZ" dirty="0" err="1"/>
              <a:t>implements</a:t>
            </a:r>
            <a:r>
              <a:rPr lang="cs-CZ" dirty="0"/>
              <a:t> </a:t>
            </a:r>
            <a:r>
              <a:rPr lang="cs-CZ" dirty="0" err="1"/>
              <a:t>deconstruction</a:t>
            </a:r>
            <a:r>
              <a:rPr lang="cs-CZ" dirty="0"/>
              <a:t> </a:t>
            </a:r>
            <a:r>
              <a:rPr lang="cs-CZ" dirty="0" err="1"/>
              <a:t>pattern</a:t>
            </a:r>
            <a:r>
              <a:rPr lang="cs-CZ" dirty="0"/>
              <a:t> (=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deconstructed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503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39B16-2631-2B85-CBD8-60F57D4F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tuple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22AC97-5025-2D0C-72D8-40F8465090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496944" cy="4495800"/>
          </a:xfrm>
        </p:spPr>
        <p:txBody>
          <a:bodyPr>
            <a:normAutofit/>
          </a:bodyPr>
          <a:lstStyle/>
          <a:p>
            <a:r>
              <a:rPr lang="cs-CZ" dirty="0" err="1"/>
              <a:t>tuple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unnamed</a:t>
            </a:r>
            <a:r>
              <a:rPr lang="cs-CZ" dirty="0"/>
              <a:t> </a:t>
            </a:r>
            <a:r>
              <a:rPr lang="cs-CZ" dirty="0" err="1"/>
              <a:t>items</a:t>
            </a:r>
            <a:endParaRPr lang="cs-CZ" dirty="0"/>
          </a:p>
          <a:p>
            <a:pPr lvl="2"/>
            <a:r>
              <a:rPr lang="cs-CZ" dirty="0"/>
              <a:t>type inference </a:t>
            </a:r>
            <a:r>
              <a:rPr lang="cs-CZ" dirty="0" err="1"/>
              <a:t>applied</a:t>
            </a:r>
            <a:r>
              <a:rPr lang="cs-CZ" dirty="0"/>
              <a:t> to </a:t>
            </a:r>
            <a:r>
              <a:rPr lang="cs-CZ" dirty="0" err="1"/>
              <a:t>items</a:t>
            </a:r>
            <a:endParaRPr lang="cs-CZ" dirty="0"/>
          </a:p>
          <a:p>
            <a:pPr lvl="2"/>
            <a:r>
              <a:rPr lang="cs-CZ" dirty="0" err="1"/>
              <a:t>items</a:t>
            </a:r>
            <a:r>
              <a:rPr lang="cs-CZ" dirty="0"/>
              <a:t> </a:t>
            </a:r>
            <a:r>
              <a:rPr lang="cs-CZ" dirty="0" err="1"/>
              <a:t>named</a:t>
            </a:r>
            <a:r>
              <a:rPr lang="cs-CZ" dirty="0"/>
              <a:t> Item1, Item2, …</a:t>
            </a:r>
          </a:p>
          <a:p>
            <a:pPr marL="0" indent="0">
              <a:buNone/>
            </a:pPr>
            <a:r>
              <a:rPr lang="cs-CZ" sz="2000" dirty="0">
                <a:solidFill>
                  <a:srgbClr val="00008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cs-CZ" sz="1800" dirty="0">
                <a:solidFill>
                  <a:srgbClr val="00008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pepa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(</a:t>
            </a:r>
            <a:r>
              <a:rPr lang="cs-CZ" sz="18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"Pepa"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8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"Novák"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8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22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cs-CZ" dirty="0" err="1"/>
              <a:t>tuple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specified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as return type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method</a:t>
            </a:r>
            <a:endParaRPr lang="cs-CZ" dirty="0"/>
          </a:p>
          <a:p>
            <a:pPr marL="685800" lvl="2" indent="0"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sv-S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sv-SE" sz="160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sv-S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sv-SE" sz="160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sv-S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sv-SE" sz="16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sv-S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karel = (</a:t>
            </a:r>
            <a:r>
              <a:rPr lang="sv-SE" sz="16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"Karel"</a:t>
            </a:r>
            <a:r>
              <a:rPr lang="sv-S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sv-SE" sz="16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"Vomáčka"</a:t>
            </a:r>
            <a:r>
              <a:rPr lang="sv-S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sv-SE" sz="16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30</a:t>
            </a:r>
            <a:r>
              <a:rPr lang="sv-SE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cs-CZ" dirty="0" err="1"/>
              <a:t>tuple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named</a:t>
            </a:r>
            <a:r>
              <a:rPr lang="cs-CZ" dirty="0"/>
              <a:t> </a:t>
            </a:r>
            <a:r>
              <a:rPr lang="cs-CZ" dirty="0" err="1"/>
              <a:t>items</a:t>
            </a:r>
            <a:endParaRPr lang="cs-CZ" dirty="0"/>
          </a:p>
          <a:p>
            <a:pPr marL="685800" lvl="2" indent="0"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	(</a:t>
            </a:r>
            <a:r>
              <a:rPr lang="cs-CZ" sz="140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40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4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petr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(</a:t>
            </a:r>
            <a:r>
              <a:rPr lang="cs-CZ" sz="14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"Petr"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4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"Velký"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35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174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39B16-2631-2B85-CBD8-60F57D4F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Typr</a:t>
            </a:r>
            <a:r>
              <a:rPr lang="cs-CZ" dirty="0"/>
              <a:t>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record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22AC97-5025-2D0C-72D8-40F8465090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immutable</a:t>
            </a:r>
            <a:r>
              <a:rPr lang="cs-CZ" dirty="0"/>
              <a:t> data</a:t>
            </a:r>
          </a:p>
          <a:p>
            <a:pPr lvl="2"/>
            <a:r>
              <a:rPr lang="cs-CZ" dirty="0" err="1"/>
              <a:t>values</a:t>
            </a:r>
            <a:r>
              <a:rPr lang="cs-CZ" dirty="0"/>
              <a:t> </a:t>
            </a:r>
            <a:r>
              <a:rPr lang="cs-CZ" dirty="0" err="1"/>
              <a:t>inside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instance </a:t>
            </a:r>
            <a:r>
              <a:rPr lang="cs-CZ" dirty="0" err="1"/>
              <a:t>cannot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changed</a:t>
            </a:r>
            <a:r>
              <a:rPr lang="cs-CZ" dirty="0"/>
              <a:t>,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done by non-</a:t>
            </a:r>
            <a:r>
              <a:rPr lang="cs-CZ" dirty="0" err="1"/>
              <a:t>destructive</a:t>
            </a:r>
            <a:r>
              <a:rPr lang="cs-CZ" dirty="0"/>
              <a:t> </a:t>
            </a:r>
            <a:r>
              <a:rPr lang="cs-CZ" dirty="0" err="1"/>
              <a:t>mutation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= by </a:t>
            </a:r>
            <a:r>
              <a:rPr lang="cs-CZ" dirty="0" err="1"/>
              <a:t>making</a:t>
            </a:r>
            <a:r>
              <a:rPr lang="cs-CZ" dirty="0"/>
              <a:t> a copy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changed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(s)</a:t>
            </a:r>
          </a:p>
          <a:p>
            <a:r>
              <a:rPr lang="cs-CZ" dirty="0" err="1"/>
              <a:t>record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defined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a </a:t>
            </a:r>
            <a:r>
              <a:rPr lang="cs-CZ" dirty="0" err="1"/>
              <a:t>class</a:t>
            </a:r>
            <a:endParaRPr lang="cs-CZ" dirty="0"/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items</a:t>
            </a:r>
            <a:r>
              <a:rPr lang="cs-CZ" dirty="0"/>
              <a:t> as </a:t>
            </a:r>
            <a:r>
              <a:rPr lang="cs-CZ" dirty="0" err="1"/>
              <a:t>class</a:t>
            </a:r>
            <a:r>
              <a:rPr lang="cs-CZ" dirty="0"/>
              <a:t>, </a:t>
            </a:r>
            <a:r>
              <a:rPr lang="cs-CZ" dirty="0" err="1"/>
              <a:t>implement</a:t>
            </a:r>
            <a:r>
              <a:rPr lang="cs-CZ" dirty="0"/>
              <a:t> </a:t>
            </a:r>
            <a:r>
              <a:rPr lang="cs-CZ" dirty="0" err="1"/>
              <a:t>interfaces</a:t>
            </a:r>
            <a:r>
              <a:rPr lang="cs-CZ" dirty="0"/>
              <a:t> and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records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inherit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(but not </a:t>
            </a:r>
            <a:r>
              <a:rPr lang="cs-CZ" dirty="0" err="1"/>
              <a:t>classes</a:t>
            </a:r>
            <a:r>
              <a:rPr lang="cs-CZ" dirty="0"/>
              <a:t>!)</a:t>
            </a:r>
          </a:p>
          <a:p>
            <a:r>
              <a:rPr lang="cs-CZ" dirty="0" err="1"/>
              <a:t>record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converted</a:t>
            </a:r>
            <a:r>
              <a:rPr lang="cs-CZ" dirty="0"/>
              <a:t> to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dirty="0" err="1"/>
              <a:t>compilation</a:t>
            </a:r>
            <a:endParaRPr lang="cs-CZ" dirty="0"/>
          </a:p>
          <a:p>
            <a:pPr lvl="2"/>
            <a:r>
              <a:rPr lang="cs-CZ" dirty="0" err="1"/>
              <a:t>protected</a:t>
            </a:r>
            <a:r>
              <a:rPr lang="cs-CZ" dirty="0"/>
              <a:t> „copy </a:t>
            </a:r>
            <a:r>
              <a:rPr lang="cs-CZ" dirty="0" err="1"/>
              <a:t>constructor</a:t>
            </a:r>
            <a:r>
              <a:rPr lang="cs-CZ" dirty="0"/>
              <a:t>“ and </a:t>
            </a:r>
            <a:r>
              <a:rPr lang="cs-CZ" dirty="0" err="1"/>
              <a:t>Clone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are </a:t>
            </a:r>
            <a:r>
              <a:rPr lang="cs-CZ" dirty="0" err="1"/>
              <a:t>added</a:t>
            </a:r>
            <a:endParaRPr lang="cs-CZ" dirty="0"/>
          </a:p>
          <a:p>
            <a:pPr lvl="2"/>
            <a:r>
              <a:rPr lang="cs-CZ" dirty="0" err="1"/>
              <a:t>operators</a:t>
            </a:r>
            <a:r>
              <a:rPr lang="cs-CZ" dirty="0"/>
              <a:t> and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structural</a:t>
            </a:r>
            <a:r>
              <a:rPr lang="cs-CZ" dirty="0"/>
              <a:t> </a:t>
            </a:r>
            <a:r>
              <a:rPr lang="cs-CZ" dirty="0" err="1"/>
              <a:t>comparison</a:t>
            </a:r>
            <a:r>
              <a:rPr lang="cs-CZ" dirty="0"/>
              <a:t> are </a:t>
            </a:r>
            <a:r>
              <a:rPr lang="cs-CZ" dirty="0" err="1"/>
              <a:t>overriden</a:t>
            </a:r>
            <a:endParaRPr lang="cs-CZ" dirty="0"/>
          </a:p>
          <a:p>
            <a:pPr lvl="2"/>
            <a:r>
              <a:rPr lang="cs-CZ" dirty="0" err="1"/>
              <a:t>ToString</a:t>
            </a:r>
            <a:r>
              <a:rPr lang="cs-CZ" dirty="0"/>
              <a:t>()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overriden</a:t>
            </a:r>
            <a:r>
              <a:rPr lang="cs-CZ" dirty="0"/>
              <a:t> to show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content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record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72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39B16-2631-2B85-CBD8-60F57D4F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record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22AC97-5025-2D0C-72D8-40F8465090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defined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standard </a:t>
            </a:r>
            <a:r>
              <a:rPr lang="cs-CZ" dirty="0" err="1"/>
              <a:t>way</a:t>
            </a:r>
            <a:endParaRPr lang="cs-CZ" dirty="0"/>
          </a:p>
          <a:p>
            <a:pPr marL="0" indent="0">
              <a:buNone/>
            </a:pPr>
            <a:r>
              <a:rPr lang="cs-CZ" sz="17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	public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record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Record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{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    </a:t>
            </a:r>
            <a:r>
              <a:rPr lang="cs-CZ" sz="17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7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X { </a:t>
            </a:r>
            <a:r>
              <a:rPr lang="cs-CZ" sz="1700" dirty="0" err="1">
                <a:solidFill>
                  <a:srgbClr val="8B4513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get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  <a:r>
              <a:rPr lang="cs-CZ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; }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    </a:t>
            </a:r>
            <a:r>
              <a:rPr lang="cs-CZ" sz="17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7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Y { </a:t>
            </a:r>
            <a:r>
              <a:rPr lang="cs-CZ" sz="1700" dirty="0" err="1">
                <a:solidFill>
                  <a:srgbClr val="8B4513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get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  <a:r>
              <a:rPr lang="cs-CZ" sz="17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; }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    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    </a:t>
            </a:r>
            <a:r>
              <a:rPr lang="cs-CZ" sz="17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700" b="1" dirty="0">
                <a:solidFill>
                  <a:srgbClr val="19197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7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x, </a:t>
            </a:r>
            <a:r>
              <a:rPr lang="cs-CZ" sz="17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y)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    {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        X = x;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        Y = y;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    }</a:t>
            </a:r>
            <a:b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	}</a:t>
            </a:r>
          </a:p>
          <a:p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a 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attributes</a:t>
            </a:r>
            <a:endParaRPr lang="cs-CZ" dirty="0"/>
          </a:p>
          <a:p>
            <a:pPr lvl="2"/>
            <a:r>
              <a:rPr lang="cs-CZ" dirty="0" err="1"/>
              <a:t>deconstructor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automatically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record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defined</a:t>
            </a:r>
            <a:r>
              <a:rPr lang="cs-CZ" dirty="0"/>
              <a:t> by a 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attributes</a:t>
            </a:r>
            <a:br>
              <a:rPr lang="cs-CZ" dirty="0"/>
            </a:br>
            <a:endParaRPr lang="cs-CZ" dirty="0"/>
          </a:p>
          <a:p>
            <a:pPr marL="0" indent="0">
              <a:buNone/>
            </a:pPr>
            <a:r>
              <a:rPr lang="cs-CZ" sz="17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7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record </a:t>
            </a:r>
            <a:r>
              <a:rPr lang="cs-CZ" sz="1700" b="1" dirty="0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7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x, </a:t>
            </a:r>
            <a:r>
              <a:rPr lang="en-US" sz="17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1700" dirty="0">
                <a:latin typeface="Cascadia Code" panose="020B0609020000020004" pitchFamily="49" charset="0"/>
                <a:cs typeface="Cascadia Code" panose="020B0609020000020004" pitchFamily="49" charset="0"/>
              </a:rPr>
              <a:t> y) { }</a:t>
            </a:r>
            <a:endParaRPr lang="cs-CZ" sz="17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987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39B16-2631-2B85-CBD8-60F57D4F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record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22AC97-5025-2D0C-72D8-40F8465090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cs-CZ" dirty="0"/>
              <a:t>non-</a:t>
            </a:r>
            <a:r>
              <a:rPr lang="cs-CZ" dirty="0" err="1"/>
              <a:t>destructive</a:t>
            </a:r>
            <a:r>
              <a:rPr lang="cs-CZ" dirty="0"/>
              <a:t> </a:t>
            </a:r>
            <a:r>
              <a:rPr lang="cs-CZ" dirty="0" err="1"/>
              <a:t>mutation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cs-CZ" sz="3200" dirty="0"/>
              <a:t> </a:t>
            </a:r>
            <a:r>
              <a:rPr lang="cs-CZ" dirty="0" err="1"/>
              <a:t>keyword</a:t>
            </a:r>
            <a:endParaRPr lang="cs-CZ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cs-CZ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8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Point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b1 = </a:t>
            </a:r>
            <a:r>
              <a:rPr lang="cs-CZ" sz="2400" b="1" dirty="0" err="1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Point(</a:t>
            </a:r>
            <a:r>
              <a:rPr lang="cs-CZ" sz="2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2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Point</a:t>
            </a:r>
            <a:r>
              <a:rPr lang="es-ES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{ X = 2, Y = 3 }</a:t>
            </a:r>
            <a:br>
              <a:rPr lang="cs-CZ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cs-CZ" sz="24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Point b2 = b1 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with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{ Y = </a:t>
            </a:r>
            <a:r>
              <a:rPr lang="cs-CZ" sz="2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Point</a:t>
            </a:r>
            <a:r>
              <a:rPr lang="es-ES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{ X = 2, Y = </a:t>
            </a:r>
            <a:r>
              <a:rPr lang="cs-CZ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r>
              <a:rPr lang="es-ES" sz="2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}</a:t>
            </a:r>
            <a:endParaRPr lang="cs-CZ" sz="24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cs-CZ" sz="17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780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1557</Words>
  <Application>Microsoft Office PowerPoint</Application>
  <PresentationFormat>Předvádění na obrazovce (4:3)</PresentationFormat>
  <Paragraphs>224</Paragraphs>
  <Slides>18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5" baseType="lpstr">
      <vt:lpstr>Calibri</vt:lpstr>
      <vt:lpstr>Cascadia Code</vt:lpstr>
      <vt:lpstr>Courier New</vt:lpstr>
      <vt:lpstr>Tw Cen MT</vt:lpstr>
      <vt:lpstr>Wingdings</vt:lpstr>
      <vt:lpstr>Wingdings 2</vt:lpstr>
      <vt:lpstr>EdStudPres</vt:lpstr>
      <vt:lpstr>COMPONENT SOFTWARE DEVELOPMENT  Lecture 6: Working with data, LINQ</vt:lpstr>
      <vt:lpstr>C# and Data</vt:lpstr>
      <vt:lpstr>Type struct</vt:lpstr>
      <vt:lpstr>Type struct - examples</vt:lpstr>
      <vt:lpstr>Type tuple</vt:lpstr>
      <vt:lpstr>Type tuple</vt:lpstr>
      <vt:lpstr>Typr record</vt:lpstr>
      <vt:lpstr>Type record</vt:lpstr>
      <vt:lpstr>Type record</vt:lpstr>
      <vt:lpstr>Using classes to represent date</vt:lpstr>
      <vt:lpstr>Internal Database Using Collections</vt:lpstr>
      <vt:lpstr>LINQ</vt:lpstr>
      <vt:lpstr>LINQ to Objects</vt:lpstr>
      <vt:lpstr>LINQ to Objects – keywords</vt:lpstr>
      <vt:lpstr>LINQ to Objects – keywords</vt:lpstr>
      <vt:lpstr>LINQ to Objects – orderby example</vt:lpstr>
      <vt:lpstr>LINQ to Objects – group by example</vt:lpstr>
      <vt:lpstr>LINQ to Objects – join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2024-12-06T09:06:48Z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